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E1670EA-34BE-4C79-8F0B-8B3A46671EEE}" type="datetimeFigureOut">
              <a:rPr lang="en-IN" smtClean="0"/>
              <a:t>22-12-2023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3917C6AB-CFF6-4077-9AF6-3C2EE60BE80E}" type="slidenum">
              <a:rPr lang="en-IN" smtClean="0"/>
              <a:t>‹#›</a:t>
            </a:fld>
            <a:endParaRPr lang="en-IN"/>
          </a:p>
        </p:txBody>
      </p:sp>
    </p:spTree>
    <p:extLst>
      <p:ext uri="{BB962C8B-B14F-4D97-AF65-F5344CB8AC3E}">
        <p14:creationId xmlns:p14="http://schemas.microsoft.com/office/powerpoint/2010/main" val="1690069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8" y="2740104"/>
            <a:ext cx="7869367" cy="833199"/>
          </a:xfrm>
          <a:prstGeom prst="rect">
            <a:avLst/>
          </a:prstGeom>
          <a:noFill/>
          <a:ln/>
        </p:spPr>
        <p:txBody>
          <a:bodyPr wrap="none" rtlCol="0" anchor="t"/>
          <a:lstStyle/>
          <a:p>
            <a:pPr marL="0" indent="0">
              <a:lnSpc>
                <a:spcPts val="6561"/>
              </a:lnSpc>
              <a:buNone/>
            </a:pPr>
            <a:r>
              <a:rPr lang="en-US" sz="6600" b="1" kern="0" spc="-105" dirty="0">
                <a:solidFill>
                  <a:srgbClr val="FF75D3"/>
                </a:solidFill>
                <a:latin typeface="adonis-web" pitchFamily="34" charset="0"/>
                <a:ea typeface="adonis-web" pitchFamily="34" charset="-122"/>
                <a:cs typeface="adonis-web" pitchFamily="34" charset="-120"/>
              </a:rPr>
              <a:t>Difference Between </a:t>
            </a:r>
            <a:endParaRPr lang="en-US" sz="6600" dirty="0"/>
          </a:p>
        </p:txBody>
      </p:sp>
      <p:sp>
        <p:nvSpPr>
          <p:cNvPr id="6" name="Text 2"/>
          <p:cNvSpPr/>
          <p:nvPr/>
        </p:nvSpPr>
        <p:spPr>
          <a:xfrm>
            <a:off x="7000756" y="3906560"/>
            <a:ext cx="6115169" cy="833199"/>
          </a:xfrm>
          <a:prstGeom prst="rect">
            <a:avLst/>
          </a:prstGeom>
          <a:noFill/>
          <a:ln/>
        </p:spPr>
        <p:txBody>
          <a:bodyPr wrap="non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Incident and Accident </a:t>
            </a:r>
            <a:endParaRPr lang="en-US" sz="5249" dirty="0"/>
          </a:p>
        </p:txBody>
      </p:sp>
      <p:sp>
        <p:nvSpPr>
          <p:cNvPr id="7" name="Text 3"/>
          <p:cNvSpPr/>
          <p:nvPr/>
        </p:nvSpPr>
        <p:spPr>
          <a:xfrm>
            <a:off x="7504386" y="5073015"/>
            <a:ext cx="5108028" cy="416481"/>
          </a:xfrm>
          <a:prstGeom prst="rect">
            <a:avLst/>
          </a:prstGeom>
          <a:noFill/>
          <a:ln/>
        </p:spPr>
        <p:txBody>
          <a:bodyPr wrap="none" rtlCol="0" anchor="t"/>
          <a:lstStyle/>
          <a:p>
            <a:pPr marL="0" indent="0" algn="ctr">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According to OSHA and NEBOSH</a:t>
            </a:r>
            <a:endParaRPr lang="en-US" sz="2624"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759398"/>
            <a:ext cx="9933503" cy="115944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According to both OSHA (Occupational Safety and Health Administration) and NEBOSH (National Examination Board in Occupational Safety and Health), there are distinctions between incidents and accidents.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668072"/>
            <a:ext cx="4676894"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According to OSHA:</a:t>
            </a:r>
            <a:endParaRPr lang="en-US" sz="4374" dirty="0"/>
          </a:p>
        </p:txBody>
      </p:sp>
      <p:sp>
        <p:nvSpPr>
          <p:cNvPr id="7" name="Text 3"/>
          <p:cNvSpPr/>
          <p:nvPr/>
        </p:nvSpPr>
        <p:spPr>
          <a:xfrm>
            <a:off x="2703790" y="3695700"/>
            <a:ext cx="9578102" cy="1066205"/>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Incident:</a:t>
            </a:r>
            <a:r>
              <a:rPr lang="en-US" sz="2000" kern="0" spc="-35" dirty="0">
                <a:solidFill>
                  <a:srgbClr val="272525"/>
                </a:solidFill>
                <a:latin typeface="Source Sans Pro" pitchFamily="34" charset="0"/>
                <a:ea typeface="Source Sans Pro" pitchFamily="34" charset="-122"/>
                <a:cs typeface="Source Sans Pro" pitchFamily="34" charset="-120"/>
              </a:rPr>
              <a:t> An incident is any unplanned, undesired event that could have or did result in harm, loss, or damage to people, property, or the environment. It includes near misses, injuries, illnesses, or damages without regard to severity.</a:t>
            </a:r>
            <a:endParaRPr lang="en-US" sz="2000" dirty="0"/>
          </a:p>
        </p:txBody>
      </p:sp>
      <p:sp>
        <p:nvSpPr>
          <p:cNvPr id="8" name="Text 4"/>
          <p:cNvSpPr/>
          <p:nvPr/>
        </p:nvSpPr>
        <p:spPr>
          <a:xfrm>
            <a:off x="2703790" y="5013434"/>
            <a:ext cx="9578102" cy="1403132"/>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Accident:</a:t>
            </a:r>
            <a:r>
              <a:rPr lang="en-US" sz="2000" kern="0" spc="-35" dirty="0">
                <a:solidFill>
                  <a:srgbClr val="272525"/>
                </a:solidFill>
                <a:latin typeface="Source Sans Pro" pitchFamily="34" charset="0"/>
                <a:ea typeface="Source Sans Pro" pitchFamily="34" charset="-122"/>
                <a:cs typeface="Source Sans Pro" pitchFamily="34" charset="-120"/>
              </a:rPr>
              <a:t> OSHA considers an accident as a specific type of incident that results in injury or illness, or damage to property or the environment. It's an unexpected, unplanned event that causes harm or loss.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90311"/>
            <a:ext cx="538614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According to NEBOSH:</a:t>
            </a:r>
            <a:endParaRPr lang="en-US" sz="4374" dirty="0"/>
          </a:p>
        </p:txBody>
      </p:sp>
      <p:sp>
        <p:nvSpPr>
          <p:cNvPr id="7" name="Text 3"/>
          <p:cNvSpPr/>
          <p:nvPr/>
        </p:nvSpPr>
        <p:spPr>
          <a:xfrm>
            <a:off x="2703790" y="3517940"/>
            <a:ext cx="9578102" cy="1421606"/>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Incident:</a:t>
            </a:r>
            <a:r>
              <a:rPr lang="en-US" sz="2000" kern="0" spc="-35" dirty="0">
                <a:solidFill>
                  <a:srgbClr val="272525"/>
                </a:solidFill>
                <a:latin typeface="Source Sans Pro" pitchFamily="34" charset="0"/>
                <a:ea typeface="Source Sans Pro" pitchFamily="34" charset="-122"/>
                <a:cs typeface="Source Sans Pro" pitchFamily="34" charset="-120"/>
              </a:rPr>
              <a:t> NEBOSH defines an incident as any event that has the potential to cause harm or loss. It encompasses near misses, dangerous occurrences, injuries, diseases, and damage to property or the environment. NEBOSH emphasizes that incidents should be reported and investigated to prevent future harm.</a:t>
            </a:r>
            <a:endParaRPr lang="en-US" sz="2000" dirty="0"/>
          </a:p>
        </p:txBody>
      </p:sp>
      <p:sp>
        <p:nvSpPr>
          <p:cNvPr id="8" name="Text 4"/>
          <p:cNvSpPr/>
          <p:nvPr/>
        </p:nvSpPr>
        <p:spPr>
          <a:xfrm>
            <a:off x="2703790" y="5265683"/>
            <a:ext cx="9578102" cy="1371600"/>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Accident:</a:t>
            </a:r>
            <a:r>
              <a:rPr lang="en-US" sz="2000" kern="0" spc="-35" dirty="0">
                <a:solidFill>
                  <a:srgbClr val="272525"/>
                </a:solidFill>
                <a:latin typeface="Source Sans Pro" pitchFamily="34" charset="0"/>
                <a:ea typeface="Source Sans Pro" pitchFamily="34" charset="-122"/>
                <a:cs typeface="Source Sans Pro" pitchFamily="34" charset="-120"/>
              </a:rPr>
              <a:t> NEBOSH specifies an accident as a type of incident that results in injury, ill health, or damage. It's an unintended event that leads to harm or loss to people, property, or the environment.</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759398"/>
            <a:ext cx="9933503" cy="1190974"/>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Both OSHA and NEBOSH stress the importance of investigating incidents, whether they result in accidents or not, to prevent future occurrences and to improve safety and health measures in workplaces.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273</Words>
  <Application>Microsoft Office PowerPoint</Application>
  <PresentationFormat>Custom</PresentationFormat>
  <Paragraphs>21</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4</cp:revision>
  <dcterms:created xsi:type="dcterms:W3CDTF">2023-12-22T14:07:11Z</dcterms:created>
  <dcterms:modified xsi:type="dcterms:W3CDTF">2023-12-22T14:37:11Z</dcterms:modified>
</cp:coreProperties>
</file>