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6BD20-69E7-4AF3-8DF2-9159AFE4C5C7}" type="datetimeFigureOut">
              <a:rPr lang="en-IN" smtClean="0"/>
              <a:t>08-12-2023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4583E-F77B-40CB-9365-B2FCC7382C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274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1448971"/>
            <a:ext cx="7477601" cy="43322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Chemical Safety  Hazards and Precautions </a:t>
            </a:r>
            <a:endParaRPr lang="en-US" sz="5249" b="1" kern="0" spc="-105" dirty="0" smtClean="0">
              <a:solidFill>
                <a:srgbClr val="FF75D3"/>
              </a:solidFill>
              <a:latin typeface="adonis-web" pitchFamily="34" charset="0"/>
              <a:ea typeface="adonis-web" pitchFamily="34" charset="-122"/>
              <a:cs typeface="adonis-web" pitchFamily="34" charset="-120"/>
            </a:endParaRPr>
          </a:p>
          <a:p>
            <a:pPr marL="0" indent="0" algn="ctr">
              <a:lnSpc>
                <a:spcPts val="6561"/>
              </a:lnSpc>
              <a:buNone/>
            </a:pPr>
            <a:r>
              <a:rPr lang="en-US" sz="5249" b="1" kern="0" spc="-10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Types </a:t>
            </a: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of Chemical  Interview Questions and Answers</a:t>
            </a:r>
            <a:endParaRPr lang="en-US" sz="5249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295406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Chemical Safety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4092773"/>
            <a:ext cx="9933503" cy="1582813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328755"/>
            <a:ext cx="946154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Chemical safety refers to the practices and protocols put in place to prevent accidents, injuries, or exposure to hazardous substances in various settings like laboratories, industries, and households.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195453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Chemical </a:t>
            </a:r>
            <a:r>
              <a:rPr lang="en-US" sz="4374" b="1" kern="0" spc="-87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</a:t>
            </a: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: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093244"/>
            <a:ext cx="9933503" cy="3181826"/>
          </a:xfrm>
          <a:prstGeom prst="roundRect">
            <a:avLst>
              <a:gd name="adj" fmla="val 3143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329226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1. Toxicity:</a:t>
            </a:r>
            <a:endParaRPr lang="en-US" sz="2624" dirty="0"/>
          </a:p>
        </p:txBody>
      </p:sp>
      <p:sp>
        <p:nvSpPr>
          <p:cNvPr id="7" name="Text 4"/>
          <p:cNvSpPr/>
          <p:nvPr/>
        </p:nvSpPr>
        <p:spPr>
          <a:xfrm>
            <a:off x="2939772" y="3995618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Description: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Chemicals that are toxic can cause harm or adverse effects when inhaled, ingested, or come into contact with the skin or eyes.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9772" y="4795242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9772" y="5239464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Arsenic: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Found in pesticides, can cause poisoning and long-term health issues.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9772" y="5683687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Lead: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Found in old paint, can lead to neurological damage.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2701528"/>
            <a:ext cx="10957708" cy="2826425"/>
          </a:xfrm>
          <a:prstGeom prst="roundRect">
            <a:avLst>
              <a:gd name="adj" fmla="val 3538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2937510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2. Flammability: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3603903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Description: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Substances that can easily catch fire or ignite, leading to fires or explosions.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048125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9772" y="4492347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Gasoline: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Highly flammable, used as a fuel but can cause fires if mishandled.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9772" y="4936569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Acetone: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Commonly used as a solvent, highly flammable in its liquid state.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2523887"/>
            <a:ext cx="11509501" cy="3181826"/>
          </a:xfrm>
          <a:prstGeom prst="roundRect">
            <a:avLst>
              <a:gd name="adj" fmla="val 3143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2759869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3. Corrosivity: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3426262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Description: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Chemicals that can cause damage or destruction to materials or living tissue upon contact.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225885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</a:t>
            </a: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939772" y="4670108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Sulfuric Acid: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Used in manufacturing, can cause severe burns on contact with skin.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9772" y="5114330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Hydrochloric Acid: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Found in cleaning products, can corrode metals and cause skin irritation.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8" y="2523887"/>
            <a:ext cx="11903639" cy="3181826"/>
          </a:xfrm>
          <a:prstGeom prst="roundRect">
            <a:avLst>
              <a:gd name="adj" fmla="val 3143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2759869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4. Reactivity: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3426262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Description: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Chemicals that can react violently with other substances, leading to explosions or the release of toxic gases.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225885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9772" y="4670108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Chlorine Gas: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Used in various industries, can be toxic and reactive, causing respiratory problems.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9772" y="5114330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Potassium Permanganate and Glycerin Reaction: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Can cause spontaneous ignition.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2523887"/>
            <a:ext cx="11840577" cy="3181826"/>
          </a:xfrm>
          <a:prstGeom prst="roundRect">
            <a:avLst>
              <a:gd name="adj" fmla="val 3143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2759869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5. Biohazards: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3426262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Description: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Chemicals that can pose a threat to living organisms or the environment.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3870484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</a:t>
            </a:r>
            <a:r>
              <a:rPr lang="en-US" sz="175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939772" y="4314706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Pesticides: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Used in agriculture, can harm non-target organisms and contaminate the ecosystem.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9772" y="4758928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Chemicals used in Pharmaceutical Research: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May have adverse effects on laboratory animals or the environment if improperly handled or disposed of.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2923699"/>
            <a:ext cx="12155887" cy="2382203"/>
          </a:xfrm>
          <a:prstGeom prst="roundRect">
            <a:avLst>
              <a:gd name="adj" fmla="val 4197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159681"/>
            <a:ext cx="315289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6. Asphyxiant Hazards: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3826073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Description: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Chemicals that displace oxygen in the air, leading to suffocation.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270296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9772" y="4714518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Carbon Dioxide (CO2):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In high concentrations, can cause asphyxiation by reducing available oxygen.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2090618"/>
            <a:ext cx="5419249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374"/>
              </a:lnSpc>
              <a:buNone/>
            </a:pPr>
            <a:r>
              <a:rPr lang="en-US" sz="3499" b="1" kern="0" spc="-7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Precautions to Ensure Safety: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090386"/>
            <a:ext cx="11351845" cy="3048476"/>
          </a:xfrm>
          <a:prstGeom prst="roundRect">
            <a:avLst>
              <a:gd name="adj" fmla="val 328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3326368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Conducting risk assessments before handling chemicals.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3770590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Using appropriate personal protective equipment (PPE) like gloves, goggles, and lab coats.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9772" y="4214813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Proper ventilation in work areas.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9772" y="4659035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Labeling chemical containers clearly.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9772" y="5103257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Training employees on safe handling and emergency procedures.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939772" y="5547479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Regular maintenance and inspection of equipment.</a:t>
            </a:r>
            <a:endParaRPr lang="en-US" sz="200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2329339"/>
            <a:ext cx="5461754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Types of Chemicals:</a:t>
            </a:r>
            <a:endParaRPr lang="en-US" sz="5249" dirty="0"/>
          </a:p>
        </p:txBody>
      </p:sp>
      <p:sp>
        <p:nvSpPr>
          <p:cNvPr id="5" name="Shape 2"/>
          <p:cNvSpPr/>
          <p:nvPr/>
        </p:nvSpPr>
        <p:spPr>
          <a:xfrm>
            <a:off x="2348389" y="3606879"/>
            <a:ext cx="11446439" cy="2293382"/>
          </a:xfrm>
          <a:prstGeom prst="roundRect">
            <a:avLst>
              <a:gd name="adj" fmla="val 436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842861"/>
            <a:ext cx="2991922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1. Organic Chemicals:</a:t>
            </a:r>
            <a:endParaRPr lang="en-US" sz="2624" dirty="0"/>
          </a:p>
        </p:txBody>
      </p:sp>
      <p:sp>
        <p:nvSpPr>
          <p:cNvPr id="7" name="Text 4"/>
          <p:cNvSpPr/>
          <p:nvPr/>
        </p:nvSpPr>
        <p:spPr>
          <a:xfrm>
            <a:off x="2939772" y="4509254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Description: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Derived from living organisms, these compounds contain carbon and typically have covalent bonds.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9772" y="5308878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Ethanol (C2H5OH) - Found in alcoholic beverages, used as a solvent and in fuel.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2968109"/>
            <a:ext cx="9933503" cy="2293382"/>
          </a:xfrm>
          <a:prstGeom prst="roundRect">
            <a:avLst>
              <a:gd name="adj" fmla="val 436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204091"/>
            <a:ext cx="321480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2. Inorganic Chemicals: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3870484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Description: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These compounds lack carbon and are often minerals or salts.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314706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Sodium Chloride (NaCl) - Common table salt used in cooking and various industrial processes.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2790349"/>
            <a:ext cx="9933503" cy="2648783"/>
          </a:xfrm>
          <a:prstGeom prst="roundRect">
            <a:avLst>
              <a:gd name="adj" fmla="val 3775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026331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3. Toxic Chemicals: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3692723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Description: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Substances that can cause harm to living organisms upon exposure, even in small amounts.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492347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Mercury (Hg) - Found in some thermometers and industrial processes, harmful if ingested or inhaled.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3145750"/>
            <a:ext cx="11525266" cy="1937980"/>
          </a:xfrm>
          <a:prstGeom prst="roundRect">
            <a:avLst>
              <a:gd name="adj" fmla="val 5159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381732"/>
            <a:ext cx="339768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4. Flammable Chemicals: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4048125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Description: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Substances that can ignite and burn easily in the presence of a flame or spark.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492347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Propane (C3H8) - Used as a fuel for heating and cooking.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2968109"/>
            <a:ext cx="11225721" cy="2293382"/>
          </a:xfrm>
          <a:prstGeom prst="roundRect">
            <a:avLst>
              <a:gd name="adj" fmla="val 436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204091"/>
            <a:ext cx="326052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5. Corrosive Chemicals: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3870484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Description: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Substances that can cause damage or destruction to materials or living tissue upon contact.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4670108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Sulfuric Acid (H2SO4) - Used in batteries, manufacturing, and cleaning agents.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2551390"/>
            <a:ext cx="9349859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Interview Questions and Answers:</a:t>
            </a:r>
            <a:endParaRPr lang="en-US" sz="5249" dirty="0"/>
          </a:p>
        </p:txBody>
      </p:sp>
      <p:sp>
        <p:nvSpPr>
          <p:cNvPr id="5" name="Shape 2"/>
          <p:cNvSpPr/>
          <p:nvPr/>
        </p:nvSpPr>
        <p:spPr>
          <a:xfrm>
            <a:off x="2348389" y="3828931"/>
            <a:ext cx="10941942" cy="1849160"/>
          </a:xfrm>
          <a:prstGeom prst="roundRect">
            <a:avLst>
              <a:gd name="adj" fmla="val 5407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4064913"/>
            <a:ext cx="909744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What are the primary hazards associated with chemical exposure?</a:t>
            </a:r>
            <a:endParaRPr lang="en-US" sz="2624" dirty="0"/>
          </a:p>
        </p:txBody>
      </p:sp>
      <p:sp>
        <p:nvSpPr>
          <p:cNvPr id="7" name="Text 4"/>
          <p:cNvSpPr/>
          <p:nvPr/>
        </p:nvSpPr>
        <p:spPr>
          <a:xfrm>
            <a:off x="2939772" y="4731306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 Chemical exposure can lead to various hazards such as toxicity, flammability, corrosiveness, and environmental harm.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3190160"/>
            <a:ext cx="9933503" cy="2296239"/>
          </a:xfrm>
          <a:prstGeom prst="roundRect">
            <a:avLst>
              <a:gd name="adj" fmla="val 5407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426142"/>
            <a:ext cx="816304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How do you ensure chemical safety in a laboratory setting?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4092535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 By implementing strict protocols, including risk assessments, proper labeling, adequate ventilation, and mandatory use of personal protective equipment.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2981920"/>
            <a:ext cx="9933503" cy="2709432"/>
          </a:xfrm>
          <a:prstGeom prst="roundRect">
            <a:avLst>
              <a:gd name="adj" fmla="val 4413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217902"/>
            <a:ext cx="9461540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What steps would you take in case of a chemical spill in the workplace?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4300776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 Immediately contain the spill, evacuate the area if necessary, and follow established procedures for cleanup while wearing appropriate protective gear.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2981919"/>
            <a:ext cx="9933503" cy="2740963"/>
          </a:xfrm>
          <a:prstGeom prst="roundRect">
            <a:avLst>
              <a:gd name="adj" fmla="val 4413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217902"/>
            <a:ext cx="9461540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Describe the importance of MSDS (Material Safety Data Sheets) in chemical safety.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4300776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 MSDS provides crucial information about chemical properties, hazards, handling, storage, and emergency procedures, ensuring safe usage and handling of chemicals.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6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348389" y="2981920"/>
            <a:ext cx="9933503" cy="2756728"/>
          </a:xfrm>
          <a:prstGeom prst="roundRect">
            <a:avLst>
              <a:gd name="adj" fmla="val 4413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217902"/>
            <a:ext cx="9461540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How do you differentiate between a flammable and a corrosive chemical?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939772" y="4300776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 Flammable chemicals can easily catch fire or ignite, while corrosive chemicals can cause damage upon contact, often eating away at surfaces or causing burns on skin.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3767614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872</Words>
  <Application>Microsoft Office PowerPoint</Application>
  <PresentationFormat>Custom</PresentationFormat>
  <Paragraphs>108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5</cp:revision>
  <dcterms:created xsi:type="dcterms:W3CDTF">2023-12-08T09:49:32Z</dcterms:created>
  <dcterms:modified xsi:type="dcterms:W3CDTF">2023-12-08T12:33:44Z</dcterms:modified>
</cp:coreProperties>
</file>