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8F32B094-4745-4608-B9DB-F7992782FCD3}" type="datetimeFigureOut">
              <a:rPr lang="en-IN" smtClean="0"/>
              <a:t>21-11-2023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DC64A781-E77A-44C6-B1B3-64B4CB5FC1C6}" type="slidenum">
              <a:rPr lang="en-IN" smtClean="0"/>
              <a:t>‹#›</a:t>
            </a:fld>
            <a:endParaRPr lang="en-IN"/>
          </a:p>
        </p:txBody>
      </p:sp>
    </p:spTree>
    <p:extLst>
      <p:ext uri="{BB962C8B-B14F-4D97-AF65-F5344CB8AC3E}">
        <p14:creationId xmlns:p14="http://schemas.microsoft.com/office/powerpoint/2010/main" val="1747436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459421"/>
            <a:ext cx="7477601" cy="3216164"/>
          </a:xfrm>
          <a:prstGeom prst="rect">
            <a:avLst/>
          </a:prstGeom>
          <a:noFill/>
          <a:ln/>
        </p:spPr>
        <p:txBody>
          <a:bodyPr wrap="square" rtlCol="0" anchor="t"/>
          <a:lstStyle/>
          <a:p>
            <a:pPr marL="0" indent="0" algn="ctr">
              <a:lnSpc>
                <a:spcPts val="6561"/>
              </a:lnSpc>
              <a:buNone/>
            </a:pPr>
            <a:r>
              <a:rPr lang="en-US" sz="6000" b="1" kern="0" spc="-105" dirty="0">
                <a:solidFill>
                  <a:srgbClr val="FF75D3"/>
                </a:solidFill>
                <a:latin typeface="adonis-web" pitchFamily="34" charset="0"/>
                <a:ea typeface="adonis-web" pitchFamily="34" charset="-122"/>
                <a:cs typeface="adonis-web" pitchFamily="34" charset="-120"/>
              </a:rPr>
              <a:t>Difference Between </a:t>
            </a:r>
            <a:r>
              <a:rPr lang="en-US" sz="7200" b="1" kern="0" spc="-105" dirty="0">
                <a:solidFill>
                  <a:srgbClr val="FF75D3"/>
                </a:solidFill>
                <a:latin typeface="adonis-web" pitchFamily="34" charset="0"/>
                <a:ea typeface="adonis-web" pitchFamily="34" charset="-122"/>
                <a:cs typeface="adonis-web" pitchFamily="34" charset="-120"/>
              </a:rPr>
              <a:t>Hydra </a:t>
            </a:r>
            <a:r>
              <a:rPr lang="en-US" sz="7200" b="1" kern="0" spc="-105" dirty="0" smtClean="0">
                <a:solidFill>
                  <a:srgbClr val="FF75D3"/>
                </a:solidFill>
                <a:latin typeface="adonis-web" pitchFamily="34" charset="0"/>
                <a:ea typeface="adonis-web" pitchFamily="34" charset="-122"/>
                <a:cs typeface="adonis-web" pitchFamily="34" charset="-120"/>
              </a:rPr>
              <a:t>Crane</a:t>
            </a:r>
            <a:r>
              <a:rPr lang="en-US" sz="5249" b="1" kern="0" spc="-105" dirty="0" smtClean="0">
                <a:solidFill>
                  <a:srgbClr val="FF75D3"/>
                </a:solidFill>
                <a:latin typeface="adonis-web" pitchFamily="34" charset="0"/>
                <a:ea typeface="adonis-web" pitchFamily="34" charset="-122"/>
                <a:cs typeface="adonis-web" pitchFamily="34" charset="-120"/>
              </a:rPr>
              <a:t> </a:t>
            </a:r>
            <a:r>
              <a:rPr lang="en-US" sz="7200" b="1" kern="0" spc="-105" dirty="0">
                <a:solidFill>
                  <a:srgbClr val="FF75D3"/>
                </a:solidFill>
                <a:latin typeface="adonis-web" pitchFamily="34" charset="0"/>
                <a:ea typeface="adonis-web" pitchFamily="34" charset="-122"/>
                <a:cs typeface="adonis-web" pitchFamily="34" charset="-120"/>
              </a:rPr>
              <a:t>Farana Crane?</a:t>
            </a:r>
            <a:endParaRPr lang="en-US" sz="72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759512"/>
            <a:ext cx="7477601" cy="1666399"/>
          </a:xfrm>
          <a:prstGeom prst="rect">
            <a:avLst/>
          </a:prstGeom>
          <a:noFill/>
          <a:ln/>
        </p:spPr>
        <p:txBody>
          <a:bodyPr wrap="square" rtlCol="0" anchor="t"/>
          <a:lstStyle/>
          <a:p>
            <a:pPr marL="0" indent="0">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Hydra Crane and Farana Crane</a:t>
            </a:r>
            <a:endParaRPr lang="en-US" sz="5249" dirty="0"/>
          </a:p>
        </p:txBody>
      </p:sp>
      <p:sp>
        <p:nvSpPr>
          <p:cNvPr id="6" name="Text 2"/>
          <p:cNvSpPr/>
          <p:nvPr/>
        </p:nvSpPr>
        <p:spPr>
          <a:xfrm>
            <a:off x="6319599" y="4759166"/>
            <a:ext cx="7477601"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Hydra crane and Farana crane are two distinct types of cranes used for lifting and moving heavy loads, but they have several differences: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3657600" cy="8229600"/>
          </a:xfrm>
          <a:prstGeom prst="rect">
            <a:avLst/>
          </a:prstGeom>
        </p:spPr>
      </p:pic>
      <p:sp>
        <p:nvSpPr>
          <p:cNvPr id="5" name="Text 1"/>
          <p:cNvSpPr/>
          <p:nvPr/>
        </p:nvSpPr>
        <p:spPr>
          <a:xfrm>
            <a:off x="4490799" y="2125266"/>
            <a:ext cx="415813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Operating Mechanism:</a:t>
            </a:r>
            <a:endParaRPr lang="en-US" sz="3499" dirty="0"/>
          </a:p>
        </p:txBody>
      </p:sp>
      <p:sp>
        <p:nvSpPr>
          <p:cNvPr id="6" name="Shape 2"/>
          <p:cNvSpPr/>
          <p:nvPr/>
        </p:nvSpPr>
        <p:spPr>
          <a:xfrm>
            <a:off x="4490799" y="2930604"/>
            <a:ext cx="4542115" cy="3173730"/>
          </a:xfrm>
          <a:prstGeom prst="roundRect">
            <a:avLst>
              <a:gd name="adj" fmla="val 3151"/>
            </a:avLst>
          </a:prstGeom>
          <a:solidFill>
            <a:srgbClr val="EBD0FB"/>
          </a:solidFill>
          <a:ln w="13811">
            <a:solidFill>
              <a:srgbClr val="D7A1F7"/>
            </a:solidFill>
            <a:prstDash val="solid"/>
          </a:ln>
        </p:spPr>
      </p:sp>
      <p:sp>
        <p:nvSpPr>
          <p:cNvPr id="7" name="Text 3"/>
          <p:cNvSpPr/>
          <p:nvPr/>
        </p:nvSpPr>
        <p:spPr>
          <a:xfrm>
            <a:off x="4726781" y="316658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Hydra Crane:</a:t>
            </a:r>
            <a:endParaRPr lang="en-US" sz="2187" dirty="0"/>
          </a:p>
        </p:txBody>
      </p:sp>
      <p:sp>
        <p:nvSpPr>
          <p:cNvPr id="8" name="Text 4"/>
          <p:cNvSpPr/>
          <p:nvPr/>
        </p:nvSpPr>
        <p:spPr>
          <a:xfrm>
            <a:off x="4726781" y="3735943"/>
            <a:ext cx="407015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hydra crane operates on hydraulic mechanisms, utilizing oil pressure to generate force for lifting heavy objects. These cranes typically have a telescopic boom that can extend and retract.</a:t>
            </a:r>
            <a:endParaRPr lang="en-US" sz="2000" dirty="0"/>
          </a:p>
        </p:txBody>
      </p:sp>
      <p:sp>
        <p:nvSpPr>
          <p:cNvPr id="9" name="Shape 5"/>
          <p:cNvSpPr/>
          <p:nvPr/>
        </p:nvSpPr>
        <p:spPr>
          <a:xfrm>
            <a:off x="9255085" y="2930604"/>
            <a:ext cx="4542115" cy="3911630"/>
          </a:xfrm>
          <a:prstGeom prst="roundRect">
            <a:avLst>
              <a:gd name="adj" fmla="val 3151"/>
            </a:avLst>
          </a:prstGeom>
          <a:solidFill>
            <a:srgbClr val="EBD0FB"/>
          </a:solidFill>
          <a:ln w="13811">
            <a:solidFill>
              <a:srgbClr val="D7A1F7"/>
            </a:solidFill>
            <a:prstDash val="solid"/>
          </a:ln>
        </p:spPr>
      </p:sp>
      <p:sp>
        <p:nvSpPr>
          <p:cNvPr id="10" name="Text 6"/>
          <p:cNvSpPr/>
          <p:nvPr/>
        </p:nvSpPr>
        <p:spPr>
          <a:xfrm>
            <a:off x="9491067" y="3166586"/>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Farana Crane:</a:t>
            </a:r>
            <a:endParaRPr lang="en-US" sz="2187" dirty="0"/>
          </a:p>
        </p:txBody>
      </p:sp>
      <p:sp>
        <p:nvSpPr>
          <p:cNvPr id="11" name="Text 7"/>
          <p:cNvSpPr/>
          <p:nvPr/>
        </p:nvSpPr>
        <p:spPr>
          <a:xfrm>
            <a:off x="9491067" y="3735943"/>
            <a:ext cx="4070152"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Farana crane, also known as a mobile crane, operates on a different mechanism. It relies on a lattice boom or telescopic boom attached to a mobile platform. The Farana crane's operation may involve hydraulic or mechanical systems.</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3657600" cy="8229600"/>
          </a:xfrm>
          <a:prstGeom prst="rect">
            <a:avLst/>
          </a:prstGeom>
        </p:spPr>
      </p:pic>
      <p:sp>
        <p:nvSpPr>
          <p:cNvPr id="5" name="Text 1"/>
          <p:cNvSpPr/>
          <p:nvPr/>
        </p:nvSpPr>
        <p:spPr>
          <a:xfrm>
            <a:off x="4490799" y="2302907"/>
            <a:ext cx="463938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Design and Functionality:</a:t>
            </a:r>
            <a:endParaRPr lang="en-US" sz="3499" dirty="0"/>
          </a:p>
        </p:txBody>
      </p:sp>
      <p:sp>
        <p:nvSpPr>
          <p:cNvPr id="6" name="Shape 2"/>
          <p:cNvSpPr/>
          <p:nvPr/>
        </p:nvSpPr>
        <p:spPr>
          <a:xfrm>
            <a:off x="4490799" y="3108246"/>
            <a:ext cx="4542115" cy="2818328"/>
          </a:xfrm>
          <a:prstGeom prst="roundRect">
            <a:avLst>
              <a:gd name="adj" fmla="val 3548"/>
            </a:avLst>
          </a:prstGeom>
          <a:solidFill>
            <a:srgbClr val="EBD0FB"/>
          </a:solidFill>
          <a:ln w="13811">
            <a:solidFill>
              <a:srgbClr val="D7A1F7"/>
            </a:solidFill>
            <a:prstDash val="solid"/>
          </a:ln>
        </p:spPr>
      </p:sp>
      <p:sp>
        <p:nvSpPr>
          <p:cNvPr id="7" name="Text 3"/>
          <p:cNvSpPr/>
          <p:nvPr/>
        </p:nvSpPr>
        <p:spPr>
          <a:xfrm>
            <a:off x="4726781" y="334422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Hydra Crane:</a:t>
            </a:r>
            <a:endParaRPr lang="en-US" sz="2187" dirty="0"/>
          </a:p>
        </p:txBody>
      </p:sp>
      <p:sp>
        <p:nvSpPr>
          <p:cNvPr id="8" name="Text 4"/>
          <p:cNvSpPr/>
          <p:nvPr/>
        </p:nvSpPr>
        <p:spPr>
          <a:xfrm>
            <a:off x="4726781" y="3913584"/>
            <a:ext cx="407015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Hydra cranes are versatile and can be used for various applications due to their ability to extend and lift heavy loads using hydraulic power.</a:t>
            </a:r>
            <a:endParaRPr lang="en-US" sz="2000" dirty="0"/>
          </a:p>
        </p:txBody>
      </p:sp>
      <p:sp>
        <p:nvSpPr>
          <p:cNvPr id="9" name="Shape 5"/>
          <p:cNvSpPr/>
          <p:nvPr/>
        </p:nvSpPr>
        <p:spPr>
          <a:xfrm>
            <a:off x="9255085" y="3108246"/>
            <a:ext cx="4542115" cy="3213726"/>
          </a:xfrm>
          <a:prstGeom prst="roundRect">
            <a:avLst>
              <a:gd name="adj" fmla="val 3548"/>
            </a:avLst>
          </a:prstGeom>
          <a:solidFill>
            <a:srgbClr val="EBD0FB"/>
          </a:solidFill>
          <a:ln w="13811">
            <a:solidFill>
              <a:srgbClr val="D7A1F7"/>
            </a:solidFill>
            <a:prstDash val="solid"/>
          </a:ln>
        </p:spPr>
      </p:sp>
      <p:sp>
        <p:nvSpPr>
          <p:cNvPr id="10" name="Text 6"/>
          <p:cNvSpPr/>
          <p:nvPr/>
        </p:nvSpPr>
        <p:spPr>
          <a:xfrm>
            <a:off x="9491067" y="334422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Farana Crane:</a:t>
            </a:r>
            <a:endParaRPr lang="en-US" sz="2187" dirty="0"/>
          </a:p>
        </p:txBody>
      </p:sp>
      <p:sp>
        <p:nvSpPr>
          <p:cNvPr id="11" name="Text 7"/>
          <p:cNvSpPr/>
          <p:nvPr/>
        </p:nvSpPr>
        <p:spPr>
          <a:xfrm>
            <a:off x="9491067" y="3913584"/>
            <a:ext cx="407015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Farana cranes, being mobile cranes, are designed for mobility and versatility in different job sites. They might have a higher reach and lifting capacity compared to hydra cranes in some cases.</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80667"/>
            <a:ext cx="3555087"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Lifting Capacity:</a:t>
            </a:r>
            <a:endParaRPr lang="en-US" sz="3499" dirty="0"/>
          </a:p>
        </p:txBody>
      </p:sp>
      <p:sp>
        <p:nvSpPr>
          <p:cNvPr id="7" name="Shape 3"/>
          <p:cNvSpPr/>
          <p:nvPr/>
        </p:nvSpPr>
        <p:spPr>
          <a:xfrm>
            <a:off x="2348389" y="3286006"/>
            <a:ext cx="4855726" cy="2462927"/>
          </a:xfrm>
          <a:prstGeom prst="roundRect">
            <a:avLst>
              <a:gd name="adj" fmla="val 4060"/>
            </a:avLst>
          </a:prstGeom>
          <a:solidFill>
            <a:srgbClr val="EBD0FB"/>
          </a:solidFill>
          <a:ln w="13811">
            <a:solidFill>
              <a:srgbClr val="D7A1F7"/>
            </a:solidFill>
            <a:prstDash val="solid"/>
          </a:ln>
        </p:spPr>
      </p:sp>
      <p:sp>
        <p:nvSpPr>
          <p:cNvPr id="8" name="Text 4"/>
          <p:cNvSpPr/>
          <p:nvPr/>
        </p:nvSpPr>
        <p:spPr>
          <a:xfrm>
            <a:off x="2584371" y="352198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Hydra Crane:</a:t>
            </a:r>
            <a:endParaRPr lang="en-US" sz="2187" dirty="0"/>
          </a:p>
        </p:txBody>
      </p:sp>
      <p:sp>
        <p:nvSpPr>
          <p:cNvPr id="9" name="Text 5"/>
          <p:cNvSpPr/>
          <p:nvPr/>
        </p:nvSpPr>
        <p:spPr>
          <a:xfrm>
            <a:off x="2584371" y="4091345"/>
            <a:ext cx="438376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Generally, hydra cranes have a lower lifting capacity compared to larger mobile cranes like Farana cranes.</a:t>
            </a:r>
            <a:endParaRPr lang="en-US" sz="2000" dirty="0"/>
          </a:p>
        </p:txBody>
      </p:sp>
      <p:sp>
        <p:nvSpPr>
          <p:cNvPr id="10" name="Shape 6"/>
          <p:cNvSpPr/>
          <p:nvPr/>
        </p:nvSpPr>
        <p:spPr>
          <a:xfrm>
            <a:off x="7426285" y="3286005"/>
            <a:ext cx="4855726" cy="3272450"/>
          </a:xfrm>
          <a:prstGeom prst="roundRect">
            <a:avLst>
              <a:gd name="adj" fmla="val 4060"/>
            </a:avLst>
          </a:prstGeom>
          <a:solidFill>
            <a:srgbClr val="EBD0FB"/>
          </a:solidFill>
          <a:ln w="13811">
            <a:solidFill>
              <a:srgbClr val="D7A1F7"/>
            </a:solidFill>
            <a:prstDash val="solid"/>
          </a:ln>
        </p:spPr>
      </p:sp>
      <p:sp>
        <p:nvSpPr>
          <p:cNvPr id="11" name="Text 7"/>
          <p:cNvSpPr/>
          <p:nvPr/>
        </p:nvSpPr>
        <p:spPr>
          <a:xfrm>
            <a:off x="7662267" y="352198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Farana Crane:</a:t>
            </a:r>
            <a:endParaRPr lang="en-US" sz="2187" dirty="0"/>
          </a:p>
        </p:txBody>
      </p:sp>
      <p:sp>
        <p:nvSpPr>
          <p:cNvPr id="12" name="Text 8"/>
          <p:cNvSpPr/>
          <p:nvPr/>
        </p:nvSpPr>
        <p:spPr>
          <a:xfrm>
            <a:off x="7662267"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Farana cranes are built to handle heavier loads and often come with a higher lifting capacity than hydra cranes. They are commonly used in construction sites for heavy lifting tasks.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80667"/>
            <a:ext cx="3555087"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Applications:</a:t>
            </a:r>
            <a:endParaRPr lang="en-US" sz="3499" dirty="0"/>
          </a:p>
        </p:txBody>
      </p:sp>
      <p:sp>
        <p:nvSpPr>
          <p:cNvPr id="7" name="Shape 3"/>
          <p:cNvSpPr/>
          <p:nvPr/>
        </p:nvSpPr>
        <p:spPr>
          <a:xfrm>
            <a:off x="2348389" y="3286006"/>
            <a:ext cx="4855726" cy="2462927"/>
          </a:xfrm>
          <a:prstGeom prst="roundRect">
            <a:avLst>
              <a:gd name="adj" fmla="val 4060"/>
            </a:avLst>
          </a:prstGeom>
          <a:solidFill>
            <a:srgbClr val="EBD0FB"/>
          </a:solidFill>
          <a:ln w="13811">
            <a:solidFill>
              <a:srgbClr val="D7A1F7"/>
            </a:solidFill>
            <a:prstDash val="solid"/>
          </a:ln>
        </p:spPr>
      </p:sp>
      <p:sp>
        <p:nvSpPr>
          <p:cNvPr id="8" name="Text 4"/>
          <p:cNvSpPr/>
          <p:nvPr/>
        </p:nvSpPr>
        <p:spPr>
          <a:xfrm>
            <a:off x="2584371" y="352198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Hydra Crane:</a:t>
            </a:r>
            <a:endParaRPr lang="en-US" sz="2187" dirty="0"/>
          </a:p>
        </p:txBody>
      </p:sp>
      <p:sp>
        <p:nvSpPr>
          <p:cNvPr id="9" name="Text 5"/>
          <p:cNvSpPr/>
          <p:nvPr/>
        </p:nvSpPr>
        <p:spPr>
          <a:xfrm>
            <a:off x="2584371" y="4091345"/>
            <a:ext cx="438376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Hydra cranes are often used for lighter lifting tasks in industries like maintenance, repair work, and smaller construction projects.</a:t>
            </a:r>
            <a:endParaRPr lang="en-US" sz="2000" dirty="0"/>
          </a:p>
        </p:txBody>
      </p:sp>
      <p:sp>
        <p:nvSpPr>
          <p:cNvPr id="10" name="Shape 6"/>
          <p:cNvSpPr/>
          <p:nvPr/>
        </p:nvSpPr>
        <p:spPr>
          <a:xfrm>
            <a:off x="7426285" y="3286006"/>
            <a:ext cx="4855726" cy="3335511"/>
          </a:xfrm>
          <a:prstGeom prst="roundRect">
            <a:avLst>
              <a:gd name="adj" fmla="val 4060"/>
            </a:avLst>
          </a:prstGeom>
          <a:solidFill>
            <a:srgbClr val="EBD0FB"/>
          </a:solidFill>
          <a:ln w="13811">
            <a:solidFill>
              <a:srgbClr val="D7A1F7"/>
            </a:solidFill>
            <a:prstDash val="solid"/>
          </a:ln>
        </p:spPr>
      </p:sp>
      <p:sp>
        <p:nvSpPr>
          <p:cNvPr id="11" name="Text 7"/>
          <p:cNvSpPr/>
          <p:nvPr/>
        </p:nvSpPr>
        <p:spPr>
          <a:xfrm>
            <a:off x="7662267" y="352198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Farana Crane:</a:t>
            </a:r>
            <a:endParaRPr lang="en-US" sz="2187" dirty="0"/>
          </a:p>
        </p:txBody>
      </p:sp>
      <p:sp>
        <p:nvSpPr>
          <p:cNvPr id="12" name="Text 8"/>
          <p:cNvSpPr/>
          <p:nvPr/>
        </p:nvSpPr>
        <p:spPr>
          <a:xfrm>
            <a:off x="7662267"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Farana cranes are used in larger construction projects, industrial settings, and infrastructure development where heavier loads need to be lifted and transported over greater distances.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302907"/>
            <a:ext cx="3555087"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Mobility:</a:t>
            </a:r>
            <a:endParaRPr lang="en-US" sz="3499" dirty="0"/>
          </a:p>
        </p:txBody>
      </p:sp>
      <p:sp>
        <p:nvSpPr>
          <p:cNvPr id="7" name="Shape 3"/>
          <p:cNvSpPr/>
          <p:nvPr/>
        </p:nvSpPr>
        <p:spPr>
          <a:xfrm>
            <a:off x="2348389" y="3108246"/>
            <a:ext cx="4855726" cy="2818328"/>
          </a:xfrm>
          <a:prstGeom prst="roundRect">
            <a:avLst>
              <a:gd name="adj" fmla="val 3548"/>
            </a:avLst>
          </a:prstGeom>
          <a:solidFill>
            <a:srgbClr val="EBD0FB"/>
          </a:solidFill>
          <a:ln w="13811">
            <a:solidFill>
              <a:srgbClr val="D7A1F7"/>
            </a:solidFill>
            <a:prstDash val="solid"/>
          </a:ln>
        </p:spPr>
      </p:sp>
      <p:sp>
        <p:nvSpPr>
          <p:cNvPr id="8" name="Text 4"/>
          <p:cNvSpPr/>
          <p:nvPr/>
        </p:nvSpPr>
        <p:spPr>
          <a:xfrm>
            <a:off x="2584371" y="334422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Hydra Crane:</a:t>
            </a:r>
            <a:endParaRPr lang="en-US" sz="2187" dirty="0"/>
          </a:p>
        </p:txBody>
      </p:sp>
      <p:sp>
        <p:nvSpPr>
          <p:cNvPr id="9" name="Text 5"/>
          <p:cNvSpPr/>
          <p:nvPr/>
        </p:nvSpPr>
        <p:spPr>
          <a:xfrm>
            <a:off x="2584371" y="3913584"/>
            <a:ext cx="438376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Hydra cranes might have limited mobility compared to Farana cranes due to their design and lifting capacity.</a:t>
            </a:r>
            <a:endParaRPr lang="en-US" sz="2000" dirty="0"/>
          </a:p>
        </p:txBody>
      </p:sp>
      <p:sp>
        <p:nvSpPr>
          <p:cNvPr id="10" name="Shape 6"/>
          <p:cNvSpPr/>
          <p:nvPr/>
        </p:nvSpPr>
        <p:spPr>
          <a:xfrm>
            <a:off x="7426285" y="3108245"/>
            <a:ext cx="4855726" cy="3339851"/>
          </a:xfrm>
          <a:prstGeom prst="roundRect">
            <a:avLst>
              <a:gd name="adj" fmla="val 3548"/>
            </a:avLst>
          </a:prstGeom>
          <a:solidFill>
            <a:srgbClr val="EBD0FB"/>
          </a:solidFill>
          <a:ln w="13811">
            <a:solidFill>
              <a:srgbClr val="D7A1F7"/>
            </a:solidFill>
            <a:prstDash val="solid"/>
          </a:ln>
        </p:spPr>
      </p:sp>
      <p:sp>
        <p:nvSpPr>
          <p:cNvPr id="11" name="Text 7"/>
          <p:cNvSpPr/>
          <p:nvPr/>
        </p:nvSpPr>
        <p:spPr>
          <a:xfrm>
            <a:off x="7662267" y="334422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Farana Crane:</a:t>
            </a:r>
            <a:endParaRPr lang="en-US" sz="2187" dirty="0"/>
          </a:p>
        </p:txBody>
      </p:sp>
      <p:sp>
        <p:nvSpPr>
          <p:cNvPr id="12" name="Text 8"/>
          <p:cNvSpPr/>
          <p:nvPr/>
        </p:nvSpPr>
        <p:spPr>
          <a:xfrm>
            <a:off x="7662267" y="3913584"/>
            <a:ext cx="438376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Farana cranes are built on a mobile platform, allowing them to be transported easily from one job site to another. They have better mobility and can navigate through construction sites more effectively.</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910001"/>
            <a:ext cx="4443889" cy="694373"/>
          </a:xfrm>
          <a:prstGeom prst="rect">
            <a:avLst/>
          </a:prstGeom>
          <a:noFill/>
          <a:ln/>
        </p:spPr>
        <p:txBody>
          <a:bodyPr wrap="none" rtlCol="0" anchor="t"/>
          <a:lstStyle/>
          <a:p>
            <a:pPr marL="0" indent="0">
              <a:lnSpc>
                <a:spcPts val="5468"/>
              </a:lnSpc>
              <a:buNone/>
            </a:pPr>
            <a:endParaRPr lang="en-US" sz="4374" dirty="0"/>
          </a:p>
        </p:txBody>
      </p:sp>
      <p:sp>
        <p:nvSpPr>
          <p:cNvPr id="6" name="Text 2"/>
          <p:cNvSpPr/>
          <p:nvPr/>
        </p:nvSpPr>
        <p:spPr>
          <a:xfrm>
            <a:off x="6319599" y="2937629"/>
            <a:ext cx="7477601" cy="355402"/>
          </a:xfrm>
          <a:prstGeom prst="rect">
            <a:avLst/>
          </a:prstGeom>
          <a:noFill/>
          <a:ln/>
        </p:spPr>
        <p:txBody>
          <a:bodyPr wrap="none" rtlCol="0" anchor="t"/>
          <a:lstStyle/>
          <a:p>
            <a:pPr marL="0" indent="0">
              <a:lnSpc>
                <a:spcPts val="2799"/>
              </a:lnSpc>
              <a:buNone/>
            </a:pPr>
            <a:endParaRPr lang="en-US" sz="1750" dirty="0"/>
          </a:p>
        </p:txBody>
      </p:sp>
      <p:sp>
        <p:nvSpPr>
          <p:cNvPr id="7" name="Text 3"/>
          <p:cNvSpPr/>
          <p:nvPr/>
        </p:nvSpPr>
        <p:spPr>
          <a:xfrm>
            <a:off x="6319599" y="3542943"/>
            <a:ext cx="7477601" cy="355402"/>
          </a:xfrm>
          <a:prstGeom prst="rect">
            <a:avLst/>
          </a:prstGeom>
          <a:noFill/>
          <a:ln/>
        </p:spPr>
        <p:txBody>
          <a:bodyPr wrap="none" rtlCol="0" anchor="t"/>
          <a:lstStyle/>
          <a:p>
            <a:pPr marL="0" indent="0">
              <a:lnSpc>
                <a:spcPts val="2799"/>
              </a:lnSpc>
              <a:buNone/>
            </a:pPr>
            <a:endParaRPr lang="en-US" sz="1750" dirty="0"/>
          </a:p>
        </p:txBody>
      </p:sp>
      <p:sp>
        <p:nvSpPr>
          <p:cNvPr id="8" name="Text 4"/>
          <p:cNvSpPr/>
          <p:nvPr/>
        </p:nvSpPr>
        <p:spPr>
          <a:xfrm>
            <a:off x="6319599" y="4148257"/>
            <a:ext cx="7477601" cy="355402"/>
          </a:xfrm>
          <a:prstGeom prst="rect">
            <a:avLst/>
          </a:prstGeom>
          <a:noFill/>
          <a:ln/>
        </p:spPr>
        <p:txBody>
          <a:bodyPr wrap="none" rtlCol="0" anchor="t"/>
          <a:lstStyle/>
          <a:p>
            <a:pPr marL="0" indent="0">
              <a:lnSpc>
                <a:spcPts val="2799"/>
              </a:lnSpc>
              <a:buNone/>
            </a:pPr>
            <a:endParaRPr lang="en-US" sz="1750" dirty="0"/>
          </a:p>
        </p:txBody>
      </p:sp>
      <p:sp>
        <p:nvSpPr>
          <p:cNvPr id="9" name="Text 5"/>
          <p:cNvSpPr/>
          <p:nvPr/>
        </p:nvSpPr>
        <p:spPr>
          <a:xfrm>
            <a:off x="6319599" y="4753570"/>
            <a:ext cx="7477601" cy="355402"/>
          </a:xfrm>
          <a:prstGeom prst="rect">
            <a:avLst/>
          </a:prstGeom>
          <a:noFill/>
          <a:ln/>
        </p:spPr>
        <p:txBody>
          <a:bodyPr wrap="none" rtlCol="0" anchor="t"/>
          <a:lstStyle/>
          <a:p>
            <a:pPr marL="0" indent="0">
              <a:lnSpc>
                <a:spcPts val="2799"/>
              </a:lnSpc>
              <a:buNone/>
            </a:pPr>
            <a:endParaRPr lang="en-US" sz="1750" dirty="0"/>
          </a:p>
        </p:txBody>
      </p:sp>
      <p:sp>
        <p:nvSpPr>
          <p:cNvPr id="10" name="Text 6"/>
          <p:cNvSpPr/>
          <p:nvPr/>
        </p:nvSpPr>
        <p:spPr>
          <a:xfrm>
            <a:off x="6319599" y="5358884"/>
            <a:ext cx="7477601" cy="355402"/>
          </a:xfrm>
          <a:prstGeom prst="rect">
            <a:avLst/>
          </a:prstGeom>
          <a:noFill/>
          <a:ln/>
        </p:spPr>
        <p:txBody>
          <a:bodyPr wrap="none" rtlCol="0" anchor="t"/>
          <a:lstStyle/>
          <a:p>
            <a:pPr marL="0" indent="0">
              <a:lnSpc>
                <a:spcPts val="2799"/>
              </a:lnSpc>
              <a:buNone/>
            </a:pPr>
            <a:endParaRPr lang="en-US" sz="1750" dirty="0"/>
          </a:p>
        </p:txBody>
      </p:sp>
      <p:sp>
        <p:nvSpPr>
          <p:cNvPr id="11" name="Text 7"/>
          <p:cNvSpPr/>
          <p:nvPr/>
        </p:nvSpPr>
        <p:spPr>
          <a:xfrm>
            <a:off x="6319599" y="5964198"/>
            <a:ext cx="7477601" cy="355402"/>
          </a:xfrm>
          <a:prstGeom prst="rect">
            <a:avLst/>
          </a:prstGeom>
          <a:noFill/>
          <a:ln/>
        </p:spPr>
        <p:txBody>
          <a:bodyPr wrap="none" rtlCol="0" anchor="t"/>
          <a:lstStyle/>
          <a:p>
            <a:pPr marL="0" indent="0">
              <a:lnSpc>
                <a:spcPts val="2799"/>
              </a:lnSpc>
              <a:buNone/>
            </a:pPr>
            <a:endParaRPr lang="en-US" sz="175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306788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Conclusion</a:t>
            </a:r>
            <a:endParaRPr lang="en-US" sz="4374" dirty="0"/>
          </a:p>
        </p:txBody>
      </p:sp>
      <p:sp>
        <p:nvSpPr>
          <p:cNvPr id="6" name="Text 2"/>
          <p:cNvSpPr/>
          <p:nvPr/>
        </p:nvSpPr>
        <p:spPr>
          <a:xfrm>
            <a:off x="833199" y="4095512"/>
            <a:ext cx="7477601"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In summary, hydra cranes are more versatile for lighter lifting tasks, whereas Farana cranes are designed for heavier lifting and are more mobile, making them suitable for larger construction projects and industrial applications.</a:t>
            </a:r>
            <a:endParaRPr lang="en-US" sz="175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424</Words>
  <Application>Microsoft Office PowerPoint</Application>
  <PresentationFormat>Custom</PresentationFormat>
  <Paragraphs>48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12</cp:revision>
  <dcterms:created xsi:type="dcterms:W3CDTF">2023-11-21T12:58:06Z</dcterms:created>
  <dcterms:modified xsi:type="dcterms:W3CDTF">2023-11-21T13:52:46Z</dcterms:modified>
</cp:coreProperties>
</file>