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7526B-6F35-435D-9510-FE514AE098FE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68313-F0BE-4BF7-8D0C-0274032040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005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3281601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88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HAZOP Study </a:t>
            </a: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for Process Industry</a:t>
            </a:r>
            <a:endParaRPr lang="en-US" sz="5249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2657118"/>
            <a:ext cx="546746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HAZOP (Hazard and Operability Study)</a:t>
            </a:r>
            <a:endParaRPr lang="en-US" sz="2624" dirty="0"/>
          </a:p>
        </p:txBody>
      </p:sp>
      <p:sp>
        <p:nvSpPr>
          <p:cNvPr id="6" name="Shape 2"/>
          <p:cNvSpPr/>
          <p:nvPr/>
        </p:nvSpPr>
        <p:spPr>
          <a:xfrm>
            <a:off x="833199" y="3323511"/>
            <a:ext cx="7477601" cy="2669326"/>
          </a:xfrm>
          <a:prstGeom prst="roundRect">
            <a:avLst>
              <a:gd name="adj" fmla="val 44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69181" y="3559493"/>
            <a:ext cx="700563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HAZOP (Hazard and Operability Study) is a systematic method used in the process industry to identify potential hazards, deviations from design intent, and operability issues in a system. It involves a team of experts analyzing each element of a process system to uncover possible deviations that could lead to hazards or operational problems.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1243846"/>
            <a:ext cx="69219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The process typically involves the following steps: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1910239"/>
            <a:ext cx="4855726" cy="2604373"/>
          </a:xfrm>
          <a:prstGeom prst="roundRect">
            <a:avLst>
              <a:gd name="adj" fmla="val 3839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2146221"/>
            <a:ext cx="438376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Selecting the Study Nodes: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The system or process being analyzed is divided into nodes, which are individual sections or components. These nodes are thoroughly examined.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4" y="1910239"/>
            <a:ext cx="6275647" cy="2604373"/>
          </a:xfrm>
          <a:prstGeom prst="roundRect">
            <a:avLst>
              <a:gd name="adj" fmla="val 3839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6" y="2146221"/>
            <a:ext cx="5728289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Identifying Deviations: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The team systematically reviews each node and considers various parameters like temperature, pressure, flow rates, etc. They then brainstorm deviations from normal operating conditions, considering both known and unforeseen scenarios.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736783"/>
            <a:ext cx="4855726" cy="2248972"/>
          </a:xfrm>
          <a:prstGeom prst="roundRect">
            <a:avLst>
              <a:gd name="adj" fmla="val 44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972764"/>
            <a:ext cx="438376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Determining Consequences: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For each identified deviation, the team assesses the potential consequences in terms of safety, environmental impact, and operability.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736783"/>
            <a:ext cx="6275646" cy="2248972"/>
          </a:xfrm>
          <a:prstGeom prst="roundRect">
            <a:avLst>
              <a:gd name="adj" fmla="val 44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972764"/>
            <a:ext cx="572828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Identifying Safeguards: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Safeguards and existing control measures are evaluated to determine if they adequately address the identified deviations or if additional measures are needed.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834759"/>
            <a:ext cx="69219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The process typically involves the following steps: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501151"/>
            <a:ext cx="4855726" cy="2332089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737134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Recording and Reporting: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All findings, including deviations, consequences, and recommended actions, are documented in a HAZOP report.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501152"/>
            <a:ext cx="4855726" cy="2332088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737134"/>
            <a:ext cx="438376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Implementing Recommendations: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Once the study is complete, recommendations for mitigating identified hazards or improving operability are implemented.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454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119352" y="594955"/>
            <a:ext cx="12391696" cy="8098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89"/>
              </a:lnSpc>
              <a:buNone/>
            </a:pPr>
            <a:r>
              <a:rPr lang="en-US" sz="2551" b="1" kern="0" spc="-51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Let's consider a simplified example of a HAZOP study for a chemical process involving the production of a certain chemical product.</a:t>
            </a:r>
            <a:endParaRPr lang="en-US" sz="2551" dirty="0"/>
          </a:p>
        </p:txBody>
      </p:sp>
      <p:sp>
        <p:nvSpPr>
          <p:cNvPr id="5" name="Shape 2"/>
          <p:cNvSpPr/>
          <p:nvPr/>
        </p:nvSpPr>
        <p:spPr>
          <a:xfrm>
            <a:off x="2380593" y="1647706"/>
            <a:ext cx="9533278" cy="5986939"/>
          </a:xfrm>
          <a:prstGeom prst="roundRect">
            <a:avLst>
              <a:gd name="adj" fmla="val 1624"/>
            </a:avLst>
          </a:prstGeom>
          <a:solidFill>
            <a:srgbClr val="EBD0FB"/>
          </a:solidFill>
          <a:ln w="13454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716411" y="1877139"/>
            <a:ext cx="9197459" cy="3455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b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Node: Reactor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716411" y="2352199"/>
            <a:ext cx="9197459" cy="3455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i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Parameter: Temperature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716411" y="2827258"/>
            <a:ext cx="9197459" cy="3455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b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Normal Operating Condition:</a:t>
            </a:r>
            <a:r>
              <a:rPr lang="en-US" sz="200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The reactor operates at 150°C.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716411" y="3302318"/>
            <a:ext cx="9197459" cy="3455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b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Deviation 1:</a:t>
            </a:r>
            <a:r>
              <a:rPr lang="en-US" sz="200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What if the temperature increases to 200°C?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716411" y="3777377"/>
            <a:ext cx="9197459" cy="691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b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Consequences:</a:t>
            </a:r>
            <a:r>
              <a:rPr lang="en-US" sz="200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This could lead to an accelerated reaction rate, potentially causing a runaway reaction and overpressure in the reactor vessel.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716411" y="4597956"/>
            <a:ext cx="9197459" cy="691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b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Safeguard:</a:t>
            </a:r>
            <a:r>
              <a:rPr lang="en-US" sz="200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Install an automatic temperature control system with emergency shutdown protocols to prevent overheating.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716411" y="5418534"/>
            <a:ext cx="9197459" cy="3455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b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Deviation 2:</a:t>
            </a:r>
            <a:r>
              <a:rPr lang="en-US" sz="200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What if the temperature drops to 100°C?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716411" y="5893594"/>
            <a:ext cx="9197459" cy="691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b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Consequences:</a:t>
            </a:r>
            <a:r>
              <a:rPr lang="en-US" sz="200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 lower temperature might slow down the reaction or result in incomplete conversion of reactants, affecting product quality.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2716411" y="6714173"/>
            <a:ext cx="9197459" cy="691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1"/>
              </a:lnSpc>
              <a:buNone/>
            </a:pPr>
            <a:r>
              <a:rPr lang="en-US" sz="2000" b="1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Safeguard:</a:t>
            </a:r>
            <a:r>
              <a:rPr lang="en-US" sz="200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a backup heating system or improve insulation to maintain a consistent temperature.</a:t>
            </a:r>
            <a:endParaRPr lang="en-US" sz="2000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1568887"/>
            <a:ext cx="11477970" cy="5091827"/>
          </a:xfrm>
          <a:prstGeom prst="roundRect">
            <a:avLst>
              <a:gd name="adj" fmla="val 196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1804868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Node: Pressure Vessel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2584371" y="2293501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Parameter: Pressure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84371" y="2782133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Normal Operating Condition: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The vessel operates at 5 bar pressure.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84371" y="3270766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Deviation 1: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What if the pressure increases to 10 bar?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84371" y="375939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Consequences: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Higher pressure can exceed the vessel's design limits, leading to potential rupture or leakage.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584371" y="4603433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Safeguard: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Install pressure relief valves set to activate at safe pressure thresholds.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584371" y="5092065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Deviation 2: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What if the pressure drops to 3 bar?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584371" y="5580698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Consequences: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Low pressure might cause inefficient mixing or affect downstream processes.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584371" y="6069330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Safeguard: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pressure monitoring systems and alarms to alert operators of pressure drops.</a:t>
            </a:r>
            <a:endParaRPr lang="en-US" sz="2000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3248501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6" name="Text 2"/>
          <p:cNvSpPr/>
          <p:nvPr/>
        </p:nvSpPr>
        <p:spPr>
          <a:xfrm>
            <a:off x="6319599" y="3914894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These are simplified examples, but a comprehensive HAZOP study would explore various parameters, deviations, consequences, and safeguards for each node in the process, ensuring a thorough evaluation of potential hazards and operability issues.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542</Words>
  <Application>Microsoft Office PowerPoint</Application>
  <PresentationFormat>Custom</PresentationFormat>
  <Paragraphs>45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2023-12-24T07:03:07Z</dcterms:created>
  <dcterms:modified xsi:type="dcterms:W3CDTF">2023-12-24T10:44:47Z</dcterms:modified>
</cp:coreProperties>
</file>