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p:scale>
          <a:sx n="60" d="100"/>
          <a:sy n="60" d="100"/>
        </p:scale>
        <p:origin x="-612" y="-120"/>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4E74C781-8219-415D-B96F-1807B3C1704A}" type="datetimeFigureOut">
              <a:rPr lang="en-IN" smtClean="0"/>
              <a:t>06-12-2023</a:t>
            </a:fld>
            <a:endParaRPr lang="en-IN"/>
          </a:p>
        </p:txBody>
      </p:sp>
      <p:sp>
        <p:nvSpPr>
          <p:cNvPr id="4" name="Slide Image Placeholder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112A2C58-1FF3-4C5B-82E7-2FB795AD4F5D}" type="slidenum">
              <a:rPr lang="en-IN" smtClean="0"/>
              <a:t>‹#›</a:t>
            </a:fld>
            <a:endParaRPr lang="en-IN"/>
          </a:p>
        </p:txBody>
      </p:sp>
    </p:spTree>
    <p:extLst>
      <p:ext uri="{BB962C8B-B14F-4D97-AF65-F5344CB8AC3E}">
        <p14:creationId xmlns:p14="http://schemas.microsoft.com/office/powerpoint/2010/main" val="17382093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IN" smtClean="0"/>
              <a:t>www.hsestudyguide.com</a:t>
            </a:r>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4999038" y="7627938"/>
            <a:ext cx="46323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www.hsestudyguide.com</a:t>
            </a:r>
            <a:endParaRPr lang="en-IN"/>
          </a:p>
        </p:txBody>
      </p:sp>
    </p:spTree>
  </p:cSld>
  <p:clrMap bg1="lt1" tx1="dk1" bg2="lt2" tx2="dk2" accent1="accent1" accent2="accent2" accent3="accent3" accent4="accent4" accent5="accent5" accent6="accent6" hlink="hlink" folHlink="folHlink"/>
  <p:sldLayoutIdLst>
    <p:sldLayoutId id="2147483649" r:id="rId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319599" y="2865001"/>
            <a:ext cx="7477601" cy="2499598"/>
          </a:xfrm>
          <a:prstGeom prst="rect">
            <a:avLst/>
          </a:prstGeom>
          <a:noFill/>
          <a:ln/>
        </p:spPr>
        <p:txBody>
          <a:bodyPr wrap="square" rtlCol="0" anchor="t"/>
          <a:lstStyle/>
          <a:p>
            <a:pPr marL="0" indent="0" algn="ctr">
              <a:lnSpc>
                <a:spcPts val="6561"/>
              </a:lnSpc>
              <a:buNone/>
            </a:pPr>
            <a:r>
              <a:rPr lang="en-US" sz="5249" b="1" kern="0" spc="-105" dirty="0">
                <a:solidFill>
                  <a:srgbClr val="FF75D3"/>
                </a:solidFill>
                <a:latin typeface="adonis-web" pitchFamily="34" charset="0"/>
                <a:ea typeface="adonis-web" pitchFamily="34" charset="-122"/>
                <a:cs typeface="adonis-web" pitchFamily="34" charset="-120"/>
              </a:rPr>
              <a:t>HSE Key Performance Indicators and its types with example</a:t>
            </a:r>
            <a:endParaRPr lang="en-US" sz="5249" dirty="0"/>
          </a:p>
        </p:txBody>
      </p:sp>
      <p:sp>
        <p:nvSpPr>
          <p:cNvPr id="7" name="Footer Placeholder 6"/>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2348389" y="2598658"/>
            <a:ext cx="7614404" cy="694373"/>
          </a:xfrm>
          <a:prstGeom prst="rect">
            <a:avLst/>
          </a:prstGeom>
          <a:noFill/>
          <a:ln/>
        </p:spPr>
        <p:txBody>
          <a:bodyPr wrap="none" rtlCol="0" anchor="t"/>
          <a:lstStyle/>
          <a:p>
            <a:pPr marL="0" indent="0">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HSE Key Performance Indicators</a:t>
            </a:r>
            <a:endParaRPr lang="en-US" sz="4374" dirty="0"/>
          </a:p>
        </p:txBody>
      </p:sp>
      <p:sp>
        <p:nvSpPr>
          <p:cNvPr id="5" name="Shape 2"/>
          <p:cNvSpPr/>
          <p:nvPr/>
        </p:nvSpPr>
        <p:spPr>
          <a:xfrm>
            <a:off x="2348389" y="3737372"/>
            <a:ext cx="9933503" cy="2332352"/>
          </a:xfrm>
          <a:prstGeom prst="roundRect">
            <a:avLst>
              <a:gd name="adj" fmla="val 5280"/>
            </a:avLst>
          </a:prstGeom>
          <a:solidFill>
            <a:srgbClr val="EBD0FB"/>
          </a:solidFill>
          <a:ln w="13811">
            <a:solidFill>
              <a:srgbClr val="D7A1F7"/>
            </a:solidFill>
            <a:prstDash val="solid"/>
          </a:ln>
        </p:spPr>
      </p:sp>
      <p:sp>
        <p:nvSpPr>
          <p:cNvPr id="6" name="Text 3"/>
          <p:cNvSpPr/>
          <p:nvPr/>
        </p:nvSpPr>
        <p:spPr>
          <a:xfrm>
            <a:off x="2584371" y="3973354"/>
            <a:ext cx="9461540" cy="1421606"/>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Health, Safety, and Environment (HSE) Key Performance Indicators (KPIs) are measurable values that demonstrate how effectively an organization is achieving its HSE objectives. These KPIs are essential for evaluating performance, identifying areas for improvement, and ensuring compliance with safety standards. </a:t>
            </a:r>
            <a:endParaRPr lang="en-US" sz="2000" kern="0" spc="-35" dirty="0" smtClean="0">
              <a:solidFill>
                <a:srgbClr val="272525"/>
              </a:solidFill>
              <a:latin typeface="Source Sans Pro" pitchFamily="34" charset="0"/>
              <a:ea typeface="Source Sans Pro" pitchFamily="34" charset="-122"/>
              <a:cs typeface="Source Sans Pro" pitchFamily="34" charset="-120"/>
            </a:endParaRPr>
          </a:p>
          <a:p>
            <a:pPr marL="0" indent="0">
              <a:lnSpc>
                <a:spcPts val="2799"/>
              </a:lnSpc>
              <a:buNone/>
            </a:pPr>
            <a:r>
              <a:rPr lang="en-US" sz="2000" kern="0" spc="-35" dirty="0" smtClean="0">
                <a:solidFill>
                  <a:srgbClr val="272525"/>
                </a:solidFill>
                <a:latin typeface="Source Sans Pro" pitchFamily="34" charset="0"/>
                <a:ea typeface="Source Sans Pro" pitchFamily="34" charset="-122"/>
                <a:cs typeface="Source Sans Pro" pitchFamily="34" charset="-120"/>
              </a:rPr>
              <a:t>They </a:t>
            </a:r>
            <a:r>
              <a:rPr lang="en-US" sz="2000" kern="0" spc="-35" dirty="0">
                <a:solidFill>
                  <a:srgbClr val="272525"/>
                </a:solidFill>
                <a:latin typeface="Source Sans Pro" pitchFamily="34" charset="0"/>
                <a:ea typeface="Source Sans Pro" pitchFamily="34" charset="-122"/>
                <a:cs typeface="Source Sans Pro" pitchFamily="34" charset="-120"/>
              </a:rPr>
              <a:t>can be categorized into different types based on the aspects they measure:</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2348389" y="1893570"/>
            <a:ext cx="3759637" cy="416481"/>
          </a:xfrm>
          <a:prstGeom prst="rect">
            <a:avLst/>
          </a:prstGeom>
          <a:noFill/>
          <a:ln/>
        </p:spPr>
        <p:txBody>
          <a:bodyPr wrap="none" rtlCol="0" anchor="t"/>
          <a:lstStyle/>
          <a:p>
            <a:pPr marL="0" indent="0" algn="l">
              <a:lnSpc>
                <a:spcPts val="3281"/>
              </a:lnSpc>
              <a:buNone/>
            </a:pPr>
            <a:r>
              <a:rPr lang="en-US" sz="3200" b="1" kern="0" spc="-52" dirty="0">
                <a:solidFill>
                  <a:srgbClr val="FF75D3"/>
                </a:solidFill>
                <a:latin typeface="adonis-web" pitchFamily="34" charset="0"/>
                <a:ea typeface="adonis-web" pitchFamily="34" charset="-122"/>
                <a:cs typeface="adonis-web" pitchFamily="34" charset="-120"/>
              </a:rPr>
              <a:t>1) Leading Indicators KPIs:</a:t>
            </a:r>
            <a:endParaRPr lang="en-US" sz="3200" dirty="0"/>
          </a:p>
        </p:txBody>
      </p:sp>
      <p:sp>
        <p:nvSpPr>
          <p:cNvPr id="5" name="Shape 2"/>
          <p:cNvSpPr/>
          <p:nvPr/>
        </p:nvSpPr>
        <p:spPr>
          <a:xfrm>
            <a:off x="2348389" y="2754391"/>
            <a:ext cx="9933503" cy="3993249"/>
          </a:xfrm>
          <a:prstGeom prst="roundRect">
            <a:avLst>
              <a:gd name="adj" fmla="val 2792"/>
            </a:avLst>
          </a:prstGeom>
          <a:solidFill>
            <a:srgbClr val="EBD0FB"/>
          </a:solidFill>
          <a:ln w="13811">
            <a:solidFill>
              <a:srgbClr val="D7A1F7"/>
            </a:solidFill>
            <a:prstDash val="solid"/>
          </a:ln>
        </p:spPr>
      </p:sp>
      <p:sp>
        <p:nvSpPr>
          <p:cNvPr id="6" name="Text 3"/>
          <p:cNvSpPr/>
          <p:nvPr/>
        </p:nvSpPr>
        <p:spPr>
          <a:xfrm>
            <a:off x="2939772" y="2990374"/>
            <a:ext cx="9106138" cy="710803"/>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Safety Training Participation Rate:</a:t>
            </a:r>
            <a:r>
              <a:rPr lang="en-US" sz="2000" kern="0" spc="-35" dirty="0">
                <a:solidFill>
                  <a:srgbClr val="272525"/>
                </a:solidFill>
                <a:latin typeface="Source Sans Pro" pitchFamily="34" charset="0"/>
                <a:ea typeface="Source Sans Pro" pitchFamily="34" charset="-122"/>
                <a:cs typeface="Source Sans Pro" pitchFamily="34" charset="-120"/>
              </a:rPr>
              <a:t> Measures the percentage of employees who have completed mandatory safety training within a specific period.</a:t>
            </a:r>
            <a:endParaRPr lang="en-US" sz="2000" dirty="0"/>
          </a:p>
        </p:txBody>
      </p:sp>
      <p:sp>
        <p:nvSpPr>
          <p:cNvPr id="7" name="Text 4"/>
          <p:cNvSpPr/>
          <p:nvPr/>
        </p:nvSpPr>
        <p:spPr>
          <a:xfrm>
            <a:off x="2939772" y="3789998"/>
            <a:ext cx="9106138" cy="710803"/>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Near Miss Reporting Rate:</a:t>
            </a:r>
            <a:r>
              <a:rPr lang="en-US" sz="2000" kern="0" spc="-35" dirty="0">
                <a:solidFill>
                  <a:srgbClr val="272525"/>
                </a:solidFill>
                <a:latin typeface="Source Sans Pro" pitchFamily="34" charset="0"/>
                <a:ea typeface="Source Sans Pro" pitchFamily="34" charset="-122"/>
                <a:cs typeface="Source Sans Pro" pitchFamily="34" charset="-120"/>
              </a:rPr>
              <a:t> Calculates the number of reported near-miss incidents per month or year, reflecting proactive hazard identification.</a:t>
            </a:r>
            <a:endParaRPr lang="en-US" sz="2000" dirty="0"/>
          </a:p>
        </p:txBody>
      </p:sp>
      <p:sp>
        <p:nvSpPr>
          <p:cNvPr id="8" name="Text 5"/>
          <p:cNvSpPr/>
          <p:nvPr/>
        </p:nvSpPr>
        <p:spPr>
          <a:xfrm>
            <a:off x="2939772" y="4589621"/>
            <a:ext cx="9106138" cy="710803"/>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Safety Audit Compliance:</a:t>
            </a:r>
            <a:r>
              <a:rPr lang="en-US" sz="2000" kern="0" spc="-35" dirty="0">
                <a:solidFill>
                  <a:srgbClr val="272525"/>
                </a:solidFill>
                <a:latin typeface="Source Sans Pro" pitchFamily="34" charset="0"/>
                <a:ea typeface="Source Sans Pro" pitchFamily="34" charset="-122"/>
                <a:cs typeface="Source Sans Pro" pitchFamily="34" charset="-120"/>
              </a:rPr>
              <a:t> Tracks the percentage of compliance with safety standards during internal safety audits or inspections.</a:t>
            </a:r>
            <a:endParaRPr lang="en-US" sz="2000" dirty="0"/>
          </a:p>
        </p:txBody>
      </p:sp>
      <p:sp>
        <p:nvSpPr>
          <p:cNvPr id="9" name="Text 6"/>
          <p:cNvSpPr/>
          <p:nvPr/>
        </p:nvSpPr>
        <p:spPr>
          <a:xfrm>
            <a:off x="2939772" y="5389245"/>
            <a:ext cx="9106138" cy="710803"/>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Safety Observation and Intervention Rate:</a:t>
            </a:r>
            <a:r>
              <a:rPr lang="en-US" sz="2000" kern="0" spc="-35" dirty="0">
                <a:solidFill>
                  <a:srgbClr val="272525"/>
                </a:solidFill>
                <a:latin typeface="Source Sans Pro" pitchFamily="34" charset="0"/>
                <a:ea typeface="Source Sans Pro" pitchFamily="34" charset="-122"/>
                <a:cs typeface="Source Sans Pro" pitchFamily="34" charset="-120"/>
              </a:rPr>
              <a:t> Measures the frequency of safety observations made by employees and the subsequent interventions implemented.</a:t>
            </a:r>
            <a:endParaRPr lang="en-US" sz="2000" dirty="0"/>
          </a:p>
        </p:txBody>
      </p:sp>
      <p:sp>
        <p:nvSpPr>
          <p:cNvPr id="11" name="Footer Placeholder 10"/>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2348389" y="1893570"/>
            <a:ext cx="3759637" cy="416481"/>
          </a:xfrm>
          <a:prstGeom prst="rect">
            <a:avLst/>
          </a:prstGeom>
          <a:noFill/>
          <a:ln/>
        </p:spPr>
        <p:txBody>
          <a:bodyPr wrap="none" rtlCol="0" anchor="t"/>
          <a:lstStyle/>
          <a:p>
            <a:pPr marL="0" indent="0" algn="l">
              <a:lnSpc>
                <a:spcPts val="3281"/>
              </a:lnSpc>
              <a:buNone/>
            </a:pPr>
            <a:r>
              <a:rPr lang="en-US" sz="3200" b="1" kern="0" spc="-52" dirty="0">
                <a:solidFill>
                  <a:srgbClr val="FF75D3"/>
                </a:solidFill>
                <a:latin typeface="adonis-web" pitchFamily="34" charset="0"/>
                <a:ea typeface="adonis-web" pitchFamily="34" charset="-122"/>
                <a:cs typeface="adonis-web" pitchFamily="34" charset="-120"/>
              </a:rPr>
              <a:t>2) Lagging Indicators KPIs:</a:t>
            </a:r>
            <a:endParaRPr lang="en-US" sz="3200" dirty="0"/>
          </a:p>
        </p:txBody>
      </p:sp>
      <p:sp>
        <p:nvSpPr>
          <p:cNvPr id="5" name="Shape 2"/>
          <p:cNvSpPr/>
          <p:nvPr/>
        </p:nvSpPr>
        <p:spPr>
          <a:xfrm>
            <a:off x="2348389" y="2754391"/>
            <a:ext cx="9933503" cy="4009015"/>
          </a:xfrm>
          <a:prstGeom prst="roundRect">
            <a:avLst>
              <a:gd name="adj" fmla="val 2792"/>
            </a:avLst>
          </a:prstGeom>
          <a:solidFill>
            <a:srgbClr val="EBD0FB"/>
          </a:solidFill>
          <a:ln w="13811">
            <a:solidFill>
              <a:srgbClr val="D7A1F7"/>
            </a:solidFill>
            <a:prstDash val="solid"/>
          </a:ln>
        </p:spPr>
      </p:sp>
      <p:sp>
        <p:nvSpPr>
          <p:cNvPr id="6" name="Text 3"/>
          <p:cNvSpPr/>
          <p:nvPr/>
        </p:nvSpPr>
        <p:spPr>
          <a:xfrm>
            <a:off x="2939772" y="2990374"/>
            <a:ext cx="9106138" cy="710803"/>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Lost Time Injury Frequency Rate (LTIFR):</a:t>
            </a:r>
            <a:r>
              <a:rPr lang="en-US" sz="2000" kern="0" spc="-35" dirty="0">
                <a:solidFill>
                  <a:srgbClr val="272525"/>
                </a:solidFill>
                <a:latin typeface="Source Sans Pro" pitchFamily="34" charset="0"/>
                <a:ea typeface="Source Sans Pro" pitchFamily="34" charset="-122"/>
                <a:cs typeface="Source Sans Pro" pitchFamily="34" charset="-120"/>
              </a:rPr>
              <a:t> Calculates the number of lost time injuries per million hours worked, indicating the severity of incidents.</a:t>
            </a:r>
            <a:endParaRPr lang="en-US" sz="2000" dirty="0"/>
          </a:p>
        </p:txBody>
      </p:sp>
      <p:sp>
        <p:nvSpPr>
          <p:cNvPr id="7" name="Text 4"/>
          <p:cNvSpPr/>
          <p:nvPr/>
        </p:nvSpPr>
        <p:spPr>
          <a:xfrm>
            <a:off x="2939772" y="3789998"/>
            <a:ext cx="9106138" cy="710803"/>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Total Recordable Incident Rate (TRIR):</a:t>
            </a:r>
            <a:r>
              <a:rPr lang="en-US" sz="2000" kern="0" spc="-35" dirty="0">
                <a:solidFill>
                  <a:srgbClr val="272525"/>
                </a:solidFill>
                <a:latin typeface="Source Sans Pro" pitchFamily="34" charset="0"/>
                <a:ea typeface="Source Sans Pro" pitchFamily="34" charset="-122"/>
                <a:cs typeface="Source Sans Pro" pitchFamily="34" charset="-120"/>
              </a:rPr>
              <a:t> Measures the total number of work-related injuries, illnesses, and fatalities per hours worked.</a:t>
            </a:r>
            <a:endParaRPr lang="en-US" sz="2000" dirty="0"/>
          </a:p>
        </p:txBody>
      </p:sp>
      <p:sp>
        <p:nvSpPr>
          <p:cNvPr id="8" name="Text 5"/>
          <p:cNvSpPr/>
          <p:nvPr/>
        </p:nvSpPr>
        <p:spPr>
          <a:xfrm>
            <a:off x="2939772" y="4589621"/>
            <a:ext cx="9106138" cy="710803"/>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Days Away, Restricted, or Transferred (DART) Rate:</a:t>
            </a:r>
            <a:r>
              <a:rPr lang="en-US" sz="2000" kern="0" spc="-35" dirty="0">
                <a:solidFill>
                  <a:srgbClr val="272525"/>
                </a:solidFill>
                <a:latin typeface="Source Sans Pro" pitchFamily="34" charset="0"/>
                <a:ea typeface="Source Sans Pro" pitchFamily="34" charset="-122"/>
                <a:cs typeface="Source Sans Pro" pitchFamily="34" charset="-120"/>
              </a:rPr>
              <a:t> Tracks the number of days away from work, restricted duties, or transferred due to workplace incidents.</a:t>
            </a:r>
            <a:endParaRPr lang="en-US" sz="2000" dirty="0"/>
          </a:p>
        </p:txBody>
      </p:sp>
      <p:sp>
        <p:nvSpPr>
          <p:cNvPr id="9" name="Text 6"/>
          <p:cNvSpPr/>
          <p:nvPr/>
        </p:nvSpPr>
        <p:spPr>
          <a:xfrm>
            <a:off x="2939772" y="5644055"/>
            <a:ext cx="9106138" cy="835573"/>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Environmental Compliance Index:</a:t>
            </a:r>
            <a:r>
              <a:rPr lang="en-US" sz="2000" kern="0" spc="-35" dirty="0">
                <a:solidFill>
                  <a:srgbClr val="272525"/>
                </a:solidFill>
                <a:latin typeface="Source Sans Pro" pitchFamily="34" charset="0"/>
                <a:ea typeface="Source Sans Pro" pitchFamily="34" charset="-122"/>
                <a:cs typeface="Source Sans Pro" pitchFamily="34" charset="-120"/>
              </a:rPr>
              <a:t> Measures the organization's adherence to environmental regulations and standards.</a:t>
            </a:r>
            <a:endParaRPr lang="en-US" sz="2000" dirty="0"/>
          </a:p>
        </p:txBody>
      </p:sp>
      <p:sp>
        <p:nvSpPr>
          <p:cNvPr id="11" name="Footer Placeholder 10"/>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2348389" y="2293382"/>
            <a:ext cx="4639747" cy="416481"/>
          </a:xfrm>
          <a:prstGeom prst="rect">
            <a:avLst/>
          </a:prstGeom>
          <a:noFill/>
          <a:ln/>
        </p:spPr>
        <p:txBody>
          <a:bodyPr wrap="none" rtlCol="0" anchor="t"/>
          <a:lstStyle/>
          <a:p>
            <a:pPr marL="0" indent="0">
              <a:lnSpc>
                <a:spcPts val="3281"/>
              </a:lnSpc>
              <a:buNone/>
            </a:pPr>
            <a:r>
              <a:rPr lang="en-US" sz="3200" b="1" kern="0" spc="-52" dirty="0">
                <a:solidFill>
                  <a:srgbClr val="FF75D3"/>
                </a:solidFill>
                <a:latin typeface="adonis-web" pitchFamily="34" charset="0"/>
                <a:ea typeface="adonis-web" pitchFamily="34" charset="-122"/>
                <a:cs typeface="adonis-web" pitchFamily="34" charset="-120"/>
              </a:rPr>
              <a:t>3) Compliance and Systems KPIs:</a:t>
            </a:r>
            <a:endParaRPr lang="en-US" sz="3200" dirty="0"/>
          </a:p>
        </p:txBody>
      </p:sp>
      <p:sp>
        <p:nvSpPr>
          <p:cNvPr id="5" name="Shape 2"/>
          <p:cNvSpPr/>
          <p:nvPr/>
        </p:nvSpPr>
        <p:spPr>
          <a:xfrm>
            <a:off x="2348389" y="3154204"/>
            <a:ext cx="9933503" cy="2782014"/>
          </a:xfrm>
          <a:prstGeom prst="roundRect">
            <a:avLst>
              <a:gd name="adj" fmla="val 3594"/>
            </a:avLst>
          </a:prstGeom>
          <a:solidFill>
            <a:srgbClr val="EBD0FB"/>
          </a:solidFill>
          <a:ln w="13811">
            <a:solidFill>
              <a:srgbClr val="D7A1F7"/>
            </a:solidFill>
            <a:prstDash val="solid"/>
          </a:ln>
        </p:spPr>
      </p:sp>
      <p:sp>
        <p:nvSpPr>
          <p:cNvPr id="6" name="Text 3"/>
          <p:cNvSpPr/>
          <p:nvPr/>
        </p:nvSpPr>
        <p:spPr>
          <a:xfrm>
            <a:off x="2939772" y="3390186"/>
            <a:ext cx="9106138" cy="710803"/>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Regulatory Compliance Rate:</a:t>
            </a:r>
            <a:r>
              <a:rPr lang="en-US" sz="2000" kern="0" spc="-35" dirty="0">
                <a:solidFill>
                  <a:srgbClr val="272525"/>
                </a:solidFill>
                <a:latin typeface="Source Sans Pro" pitchFamily="34" charset="0"/>
                <a:ea typeface="Source Sans Pro" pitchFamily="34" charset="-122"/>
                <a:cs typeface="Source Sans Pro" pitchFamily="34" charset="-120"/>
              </a:rPr>
              <a:t> Evaluates the organization's compliance with HSE regulations and legal requirements.</a:t>
            </a:r>
            <a:endParaRPr lang="en-US" sz="2000" dirty="0"/>
          </a:p>
        </p:txBody>
      </p:sp>
      <p:sp>
        <p:nvSpPr>
          <p:cNvPr id="7" name="Text 4"/>
          <p:cNvSpPr/>
          <p:nvPr/>
        </p:nvSpPr>
        <p:spPr>
          <a:xfrm>
            <a:off x="2939772" y="4189809"/>
            <a:ext cx="9106138" cy="710803"/>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HSE Management System Audit Score:</a:t>
            </a:r>
            <a:r>
              <a:rPr lang="en-US" sz="2000" kern="0" spc="-35" dirty="0">
                <a:solidFill>
                  <a:srgbClr val="272525"/>
                </a:solidFill>
                <a:latin typeface="Source Sans Pro" pitchFamily="34" charset="0"/>
                <a:ea typeface="Source Sans Pro" pitchFamily="34" charset="-122"/>
                <a:cs typeface="Source Sans Pro" pitchFamily="34" charset="-120"/>
              </a:rPr>
              <a:t> Assesses the effectiveness of the HSE management system through periodic audits and evaluations.</a:t>
            </a:r>
            <a:endParaRPr lang="en-US" sz="2000" dirty="0"/>
          </a:p>
        </p:txBody>
      </p:sp>
      <p:sp>
        <p:nvSpPr>
          <p:cNvPr id="8" name="Text 5"/>
          <p:cNvSpPr/>
          <p:nvPr/>
        </p:nvSpPr>
        <p:spPr>
          <a:xfrm>
            <a:off x="2939772" y="4989433"/>
            <a:ext cx="9106138" cy="710803"/>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Corrective Action Completion Rate:</a:t>
            </a:r>
            <a:r>
              <a:rPr lang="en-US" sz="2000" kern="0" spc="-35" dirty="0">
                <a:solidFill>
                  <a:srgbClr val="272525"/>
                </a:solidFill>
                <a:latin typeface="Source Sans Pro" pitchFamily="34" charset="0"/>
                <a:ea typeface="Source Sans Pro" pitchFamily="34" charset="-122"/>
                <a:cs typeface="Source Sans Pro" pitchFamily="34" charset="-120"/>
              </a:rPr>
              <a:t> Tracks the percentage of completed corrective actions following incidents or safety audits.</a:t>
            </a:r>
            <a:endParaRPr lang="en-US" sz="2000" dirty="0"/>
          </a:p>
        </p:txBody>
      </p:sp>
      <p:sp>
        <p:nvSpPr>
          <p:cNvPr id="10" name="Footer Placeholder 9"/>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2348389" y="2693194"/>
            <a:ext cx="2669977" cy="416481"/>
          </a:xfrm>
          <a:prstGeom prst="rect">
            <a:avLst/>
          </a:prstGeom>
          <a:noFill/>
          <a:ln/>
        </p:spPr>
        <p:txBody>
          <a:bodyPr wrap="none" rtlCol="0" anchor="t"/>
          <a:lstStyle/>
          <a:p>
            <a:pPr marL="0" indent="0" algn="l">
              <a:lnSpc>
                <a:spcPts val="3281"/>
              </a:lnSpc>
              <a:buNone/>
            </a:pPr>
            <a:r>
              <a:rPr lang="en-US" sz="3200" b="1" kern="0" spc="-52" dirty="0">
                <a:solidFill>
                  <a:srgbClr val="FF75D3"/>
                </a:solidFill>
                <a:latin typeface="adonis-web" pitchFamily="34" charset="0"/>
                <a:ea typeface="adonis-web" pitchFamily="34" charset="-122"/>
                <a:cs typeface="adonis-web" pitchFamily="34" charset="-120"/>
              </a:rPr>
              <a:t>4) Behavioral KPIs:</a:t>
            </a:r>
            <a:endParaRPr lang="en-US" sz="3200" dirty="0"/>
          </a:p>
        </p:txBody>
      </p:sp>
      <p:sp>
        <p:nvSpPr>
          <p:cNvPr id="5" name="Shape 2"/>
          <p:cNvSpPr/>
          <p:nvPr/>
        </p:nvSpPr>
        <p:spPr>
          <a:xfrm>
            <a:off x="2348389" y="3554016"/>
            <a:ext cx="9933503" cy="2878315"/>
          </a:xfrm>
          <a:prstGeom prst="roundRect">
            <a:avLst>
              <a:gd name="adj" fmla="val 5044"/>
            </a:avLst>
          </a:prstGeom>
          <a:solidFill>
            <a:srgbClr val="EBD0FB"/>
          </a:solidFill>
          <a:ln w="13811">
            <a:solidFill>
              <a:srgbClr val="D7A1F7"/>
            </a:solidFill>
            <a:prstDash val="solid"/>
          </a:ln>
        </p:spPr>
      </p:sp>
      <p:sp>
        <p:nvSpPr>
          <p:cNvPr id="6" name="Text 3"/>
          <p:cNvSpPr/>
          <p:nvPr/>
        </p:nvSpPr>
        <p:spPr>
          <a:xfrm>
            <a:off x="2939772" y="3789998"/>
            <a:ext cx="9106138" cy="710803"/>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Safety Culture Surveys:</a:t>
            </a:r>
            <a:r>
              <a:rPr lang="en-US" sz="2000" kern="0" spc="-35" dirty="0">
                <a:solidFill>
                  <a:srgbClr val="272525"/>
                </a:solidFill>
                <a:latin typeface="Source Sans Pro" pitchFamily="34" charset="0"/>
                <a:ea typeface="Source Sans Pro" pitchFamily="34" charset="-122"/>
                <a:cs typeface="Source Sans Pro" pitchFamily="34" charset="-120"/>
              </a:rPr>
              <a:t> Assesses employee perceptions, attitudes, and behaviors towards safety practices and the overall safety culture within the organization.</a:t>
            </a:r>
            <a:endParaRPr lang="en-US" sz="2000" dirty="0"/>
          </a:p>
        </p:txBody>
      </p:sp>
      <p:sp>
        <p:nvSpPr>
          <p:cNvPr id="7" name="Text 4"/>
          <p:cNvSpPr/>
          <p:nvPr/>
        </p:nvSpPr>
        <p:spPr>
          <a:xfrm>
            <a:off x="2939772" y="4997669"/>
            <a:ext cx="9106138" cy="835572"/>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Employee Participation in Safety Initiatives:</a:t>
            </a:r>
            <a:r>
              <a:rPr lang="en-US" sz="2000" kern="0" spc="-35" dirty="0">
                <a:solidFill>
                  <a:srgbClr val="272525"/>
                </a:solidFill>
                <a:latin typeface="Source Sans Pro" pitchFamily="34" charset="0"/>
                <a:ea typeface="Source Sans Pro" pitchFamily="34" charset="-122"/>
                <a:cs typeface="Source Sans Pro" pitchFamily="34" charset="-120"/>
              </a:rPr>
              <a:t> Measures employee involvement in safety committees, safety programs, and suggesting safety improvements.</a:t>
            </a:r>
            <a:endParaRPr lang="en-US" sz="2000" dirty="0"/>
          </a:p>
        </p:txBody>
      </p:sp>
      <p:sp>
        <p:nvSpPr>
          <p:cNvPr id="9" name="Footer Placeholder 8"/>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319599" y="3076099"/>
            <a:ext cx="7477601" cy="1388745"/>
          </a:xfrm>
          <a:prstGeom prst="rect">
            <a:avLst/>
          </a:prstGeom>
          <a:noFill/>
          <a:ln/>
        </p:spPr>
        <p:txBody>
          <a:bodyPr wrap="square" rtlCol="0" anchor="t"/>
          <a:lstStyle/>
          <a:p>
            <a:pPr marL="0" indent="0">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Scenario: Construction Company XYZ</a:t>
            </a:r>
            <a:endParaRPr lang="en-US" sz="4374" dirty="0"/>
          </a:p>
        </p:txBody>
      </p:sp>
      <p:sp>
        <p:nvSpPr>
          <p:cNvPr id="6" name="Text 2"/>
          <p:cNvSpPr/>
          <p:nvPr/>
        </p:nvSpPr>
        <p:spPr>
          <a:xfrm>
            <a:off x="6319599" y="4798100"/>
            <a:ext cx="7477601" cy="355402"/>
          </a:xfrm>
          <a:prstGeom prst="rect">
            <a:avLst/>
          </a:prstGeom>
          <a:noFill/>
          <a:ln/>
        </p:spPr>
        <p:txBody>
          <a:bodyPr wrap="none" rtlCol="0" anchor="t"/>
          <a:lstStyle/>
          <a:p>
            <a:pPr marL="0" indent="0">
              <a:lnSpc>
                <a:spcPts val="2799"/>
              </a:lnSpc>
              <a:buNone/>
            </a:pPr>
            <a:endParaRPr lang="en-US" sz="175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2348389" y="2026801"/>
            <a:ext cx="8441174" cy="416481"/>
          </a:xfrm>
          <a:prstGeom prst="rect">
            <a:avLst/>
          </a:prstGeom>
          <a:noFill/>
          <a:ln/>
        </p:spPr>
        <p:txBody>
          <a:bodyPr wrap="none" rtlCol="0" anchor="t"/>
          <a:lstStyle/>
          <a:p>
            <a:pPr marL="0" indent="0">
              <a:lnSpc>
                <a:spcPts val="3281"/>
              </a:lnSpc>
              <a:buNone/>
            </a:pPr>
            <a:r>
              <a:rPr lang="en-US" sz="3200" b="1" kern="0" spc="-52" dirty="0">
                <a:solidFill>
                  <a:srgbClr val="FF75D3"/>
                </a:solidFill>
                <a:latin typeface="adonis-web" pitchFamily="34" charset="0"/>
                <a:ea typeface="adonis-web" pitchFamily="34" charset="-122"/>
                <a:cs typeface="adonis-web" pitchFamily="34" charset="-120"/>
              </a:rPr>
              <a:t>1) Leading Indicator KPI - Safety Training Participation Rate:</a:t>
            </a:r>
            <a:endParaRPr lang="en-US" sz="3200" dirty="0"/>
          </a:p>
        </p:txBody>
      </p:sp>
      <p:sp>
        <p:nvSpPr>
          <p:cNvPr id="5" name="Shape 2"/>
          <p:cNvSpPr/>
          <p:nvPr/>
        </p:nvSpPr>
        <p:spPr>
          <a:xfrm>
            <a:off x="2348389" y="2887623"/>
            <a:ext cx="10800052" cy="3315057"/>
          </a:xfrm>
          <a:prstGeom prst="roundRect">
            <a:avLst>
              <a:gd name="adj" fmla="val 3016"/>
            </a:avLst>
          </a:prstGeom>
          <a:solidFill>
            <a:srgbClr val="EBD0FB"/>
          </a:solidFill>
          <a:ln w="13811">
            <a:solidFill>
              <a:srgbClr val="D7A1F7"/>
            </a:solidFill>
            <a:prstDash val="solid"/>
          </a:ln>
        </p:spPr>
      </p:sp>
      <p:sp>
        <p:nvSpPr>
          <p:cNvPr id="6" name="Text 3"/>
          <p:cNvSpPr/>
          <p:nvPr/>
        </p:nvSpPr>
        <p:spPr>
          <a:xfrm>
            <a:off x="2939772" y="3123605"/>
            <a:ext cx="9106138" cy="355402"/>
          </a:xfrm>
          <a:prstGeom prst="rect">
            <a:avLst/>
          </a:prstGeom>
          <a:noFill/>
          <a:ln/>
        </p:spPr>
        <p:txBody>
          <a:bodyPr wrap="none" rtlCol="0" anchor="t"/>
          <a:lstStyle/>
          <a:p>
            <a:pPr marL="342900" indent="-342900" algn="l">
              <a:lnSpc>
                <a:spcPts val="2799"/>
              </a:lnSpc>
              <a:buSzPct val="100000"/>
              <a:buChar char="•"/>
            </a:pPr>
            <a:r>
              <a:rPr lang="en-US" sz="2000" b="1" i="1" kern="0" spc="-35" dirty="0">
                <a:solidFill>
                  <a:srgbClr val="272525"/>
                </a:solidFill>
                <a:latin typeface="Source Sans Pro" pitchFamily="34" charset="0"/>
                <a:ea typeface="Source Sans Pro" pitchFamily="34" charset="-122"/>
                <a:cs typeface="Source Sans Pro" pitchFamily="34" charset="-120"/>
              </a:rPr>
              <a:t>Objective:</a:t>
            </a:r>
            <a:r>
              <a:rPr lang="en-US" sz="2000" kern="0" spc="-35" dirty="0">
                <a:solidFill>
                  <a:srgbClr val="272525"/>
                </a:solidFill>
                <a:latin typeface="Source Sans Pro" pitchFamily="34" charset="0"/>
                <a:ea typeface="Source Sans Pro" pitchFamily="34" charset="-122"/>
                <a:cs typeface="Source Sans Pro" pitchFamily="34" charset="-120"/>
              </a:rPr>
              <a:t> Company XYZ aims to enhance safety awareness among its workforce.</a:t>
            </a:r>
            <a:endParaRPr lang="en-US" sz="2000" dirty="0"/>
          </a:p>
        </p:txBody>
      </p:sp>
      <p:sp>
        <p:nvSpPr>
          <p:cNvPr id="7" name="Text 4"/>
          <p:cNvSpPr/>
          <p:nvPr/>
        </p:nvSpPr>
        <p:spPr>
          <a:xfrm>
            <a:off x="2939772" y="3567827"/>
            <a:ext cx="9106138" cy="710803"/>
          </a:xfrm>
          <a:prstGeom prst="rect">
            <a:avLst/>
          </a:prstGeom>
          <a:noFill/>
          <a:ln/>
        </p:spPr>
        <p:txBody>
          <a:bodyPr wrap="square" rtlCol="0" anchor="t"/>
          <a:lstStyle/>
          <a:p>
            <a:pPr marL="342900" indent="-342900" algn="l">
              <a:lnSpc>
                <a:spcPts val="2799"/>
              </a:lnSpc>
              <a:buSzPct val="100000"/>
              <a:buChar char="•"/>
            </a:pPr>
            <a:r>
              <a:rPr lang="en-US" sz="2000" b="1" i="1" kern="0" spc="-35" dirty="0">
                <a:solidFill>
                  <a:srgbClr val="272525"/>
                </a:solidFill>
                <a:latin typeface="Source Sans Pro" pitchFamily="34" charset="0"/>
                <a:ea typeface="Source Sans Pro" pitchFamily="34" charset="-122"/>
                <a:cs typeface="Source Sans Pro" pitchFamily="34" charset="-120"/>
              </a:rPr>
              <a:t>KPI Description:</a:t>
            </a:r>
            <a:r>
              <a:rPr lang="en-US" sz="2000" kern="0" spc="-35" dirty="0">
                <a:solidFill>
                  <a:srgbClr val="272525"/>
                </a:solidFill>
                <a:latin typeface="Source Sans Pro" pitchFamily="34" charset="0"/>
                <a:ea typeface="Source Sans Pro" pitchFamily="34" charset="-122"/>
                <a:cs typeface="Source Sans Pro" pitchFamily="34" charset="-120"/>
              </a:rPr>
              <a:t> Measure the percentage of employees who have completed mandatory safety training within a quarter.</a:t>
            </a:r>
            <a:endParaRPr lang="en-US" sz="2000" dirty="0"/>
          </a:p>
        </p:txBody>
      </p:sp>
      <p:sp>
        <p:nvSpPr>
          <p:cNvPr id="8" name="Text 5"/>
          <p:cNvSpPr/>
          <p:nvPr/>
        </p:nvSpPr>
        <p:spPr>
          <a:xfrm>
            <a:off x="2939772" y="4367451"/>
            <a:ext cx="9106138" cy="355402"/>
          </a:xfrm>
          <a:prstGeom prst="rect">
            <a:avLst/>
          </a:prstGeom>
          <a:noFill/>
          <a:ln/>
        </p:spPr>
        <p:txBody>
          <a:bodyPr wrap="none" rtlCol="0" anchor="t"/>
          <a:lstStyle/>
          <a:p>
            <a:pPr marL="342900" indent="-342900" algn="l">
              <a:lnSpc>
                <a:spcPts val="2799"/>
              </a:lnSpc>
              <a:buSzPct val="100000"/>
              <a:buChar char="•"/>
            </a:pPr>
            <a:r>
              <a:rPr lang="en-US" sz="2000" b="1" i="1" kern="0" spc="-35" dirty="0">
                <a:solidFill>
                  <a:srgbClr val="272525"/>
                </a:solidFill>
                <a:latin typeface="Source Sans Pro" pitchFamily="34" charset="0"/>
                <a:ea typeface="Source Sans Pro" pitchFamily="34" charset="-122"/>
                <a:cs typeface="Source Sans Pro" pitchFamily="34" charset="-120"/>
              </a:rPr>
              <a:t>Sample Data:</a:t>
            </a:r>
            <a:r>
              <a:rPr lang="en-US" sz="2000" kern="0" spc="-35" dirty="0">
                <a:solidFill>
                  <a:srgbClr val="272525"/>
                </a:solidFill>
                <a:latin typeface="Source Sans Pro" pitchFamily="34" charset="0"/>
                <a:ea typeface="Source Sans Pro" pitchFamily="34" charset="-122"/>
                <a:cs typeface="Source Sans Pro" pitchFamily="34" charset="-120"/>
              </a:rPr>
              <a:t> In Q3, out of 200 employees, 180 completed the safety training sessions.</a:t>
            </a:r>
            <a:endParaRPr lang="en-US" sz="2000" dirty="0"/>
          </a:p>
        </p:txBody>
      </p:sp>
      <p:sp>
        <p:nvSpPr>
          <p:cNvPr id="9" name="Text 6"/>
          <p:cNvSpPr/>
          <p:nvPr/>
        </p:nvSpPr>
        <p:spPr>
          <a:xfrm>
            <a:off x="2939772" y="4811673"/>
            <a:ext cx="9106138" cy="710803"/>
          </a:xfrm>
          <a:prstGeom prst="rect">
            <a:avLst/>
          </a:prstGeom>
          <a:noFill/>
          <a:ln/>
        </p:spPr>
        <p:txBody>
          <a:bodyPr wrap="square" rtlCol="0" anchor="t"/>
          <a:lstStyle/>
          <a:p>
            <a:pPr marL="342900" indent="-342900" algn="l">
              <a:lnSpc>
                <a:spcPts val="2799"/>
              </a:lnSpc>
              <a:buSzPct val="100000"/>
              <a:buChar char="•"/>
            </a:pPr>
            <a:r>
              <a:rPr lang="en-US" sz="2000" b="1" i="1" kern="0" spc="-35" dirty="0">
                <a:solidFill>
                  <a:srgbClr val="272525"/>
                </a:solidFill>
                <a:latin typeface="Source Sans Pro" pitchFamily="34" charset="0"/>
                <a:ea typeface="Source Sans Pro" pitchFamily="34" charset="-122"/>
                <a:cs typeface="Source Sans Pro" pitchFamily="34" charset="-120"/>
              </a:rPr>
              <a:t>Calculation:</a:t>
            </a:r>
            <a:r>
              <a:rPr lang="en-US" sz="2000" kern="0" spc="-35" dirty="0">
                <a:solidFill>
                  <a:srgbClr val="272525"/>
                </a:solidFill>
                <a:latin typeface="Source Sans Pro" pitchFamily="34" charset="0"/>
                <a:ea typeface="Source Sans Pro" pitchFamily="34" charset="-122"/>
                <a:cs typeface="Source Sans Pro" pitchFamily="34" charset="-120"/>
              </a:rPr>
              <a:t> Safety Training Participation Rate = (Number of Employees Completed Training / Total Number of Employees) x 100</a:t>
            </a:r>
            <a:endParaRPr lang="en-US" sz="2000" dirty="0"/>
          </a:p>
        </p:txBody>
      </p:sp>
      <p:sp>
        <p:nvSpPr>
          <p:cNvPr id="10" name="Text 7"/>
          <p:cNvSpPr/>
          <p:nvPr/>
        </p:nvSpPr>
        <p:spPr>
          <a:xfrm>
            <a:off x="2939772" y="5611297"/>
            <a:ext cx="9106138" cy="355402"/>
          </a:xfrm>
          <a:prstGeom prst="rect">
            <a:avLst/>
          </a:prstGeom>
          <a:noFill/>
          <a:ln/>
        </p:spPr>
        <p:txBody>
          <a:bodyPr wrap="none" rtlCol="0" anchor="t"/>
          <a:lstStyle/>
          <a:p>
            <a:pPr marL="342900" indent="-342900" algn="l">
              <a:lnSpc>
                <a:spcPts val="2799"/>
              </a:lnSpc>
              <a:buSzPct val="100000"/>
              <a:buChar char="•"/>
            </a:pPr>
            <a:r>
              <a:rPr lang="en-US" sz="2000" b="1" i="1" kern="0" spc="-35" dirty="0">
                <a:solidFill>
                  <a:srgbClr val="272525"/>
                </a:solidFill>
                <a:latin typeface="Source Sans Pro" pitchFamily="34" charset="0"/>
                <a:ea typeface="Source Sans Pro" pitchFamily="34" charset="-122"/>
                <a:cs typeface="Source Sans Pro" pitchFamily="34" charset="-120"/>
              </a:rPr>
              <a:t>Result:</a:t>
            </a:r>
            <a:r>
              <a:rPr lang="en-US" sz="2000" kern="0" spc="-35" dirty="0">
                <a:solidFill>
                  <a:srgbClr val="272525"/>
                </a:solidFill>
                <a:latin typeface="Source Sans Pro" pitchFamily="34" charset="0"/>
                <a:ea typeface="Source Sans Pro" pitchFamily="34" charset="-122"/>
                <a:cs typeface="Source Sans Pro" pitchFamily="34" charset="-120"/>
              </a:rPr>
              <a:t> Safety Training Participation Rate for Q3 = (180/200) x 100 = 90%</a:t>
            </a:r>
            <a:endParaRPr lang="en-US" sz="2000" dirty="0"/>
          </a:p>
        </p:txBody>
      </p:sp>
      <p:sp>
        <p:nvSpPr>
          <p:cNvPr id="12" name="Footer Placeholder 11"/>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1008993" y="2204561"/>
            <a:ext cx="10760693" cy="416481"/>
          </a:xfrm>
          <a:prstGeom prst="rect">
            <a:avLst/>
          </a:prstGeom>
          <a:noFill/>
          <a:ln/>
        </p:spPr>
        <p:txBody>
          <a:bodyPr wrap="none" rtlCol="0" anchor="t"/>
          <a:lstStyle/>
          <a:p>
            <a:pPr marL="0" indent="0">
              <a:lnSpc>
                <a:spcPts val="3281"/>
              </a:lnSpc>
              <a:buNone/>
            </a:pPr>
            <a:r>
              <a:rPr lang="en-US" sz="3200" b="1" kern="0" spc="-52" dirty="0">
                <a:solidFill>
                  <a:srgbClr val="FF75D3"/>
                </a:solidFill>
                <a:latin typeface="adonis-web" pitchFamily="34" charset="0"/>
                <a:ea typeface="adonis-web" pitchFamily="34" charset="-122"/>
                <a:cs typeface="adonis-web" pitchFamily="34" charset="-120"/>
              </a:rPr>
              <a:t>2) Lagging Indicator KPI - Lost Time Injury Frequency Rate (LTIFR):</a:t>
            </a:r>
            <a:endParaRPr lang="en-US" sz="3200" dirty="0"/>
          </a:p>
        </p:txBody>
      </p:sp>
      <p:sp>
        <p:nvSpPr>
          <p:cNvPr id="5" name="Shape 2"/>
          <p:cNvSpPr/>
          <p:nvPr/>
        </p:nvSpPr>
        <p:spPr>
          <a:xfrm>
            <a:off x="2348389" y="3065383"/>
            <a:ext cx="11383377" cy="2959656"/>
          </a:xfrm>
          <a:prstGeom prst="roundRect">
            <a:avLst>
              <a:gd name="adj" fmla="val 3378"/>
            </a:avLst>
          </a:prstGeom>
          <a:solidFill>
            <a:srgbClr val="EBD0FB"/>
          </a:solidFill>
          <a:ln w="13811">
            <a:solidFill>
              <a:srgbClr val="D7A1F7"/>
            </a:solidFill>
            <a:prstDash val="solid"/>
          </a:ln>
        </p:spPr>
      </p:sp>
      <p:sp>
        <p:nvSpPr>
          <p:cNvPr id="6" name="Text 3"/>
          <p:cNvSpPr/>
          <p:nvPr/>
        </p:nvSpPr>
        <p:spPr>
          <a:xfrm>
            <a:off x="2939772" y="3301365"/>
            <a:ext cx="9106138" cy="355402"/>
          </a:xfrm>
          <a:prstGeom prst="rect">
            <a:avLst/>
          </a:prstGeom>
          <a:noFill/>
          <a:ln/>
        </p:spPr>
        <p:txBody>
          <a:bodyPr wrap="none" rtlCol="0" anchor="t"/>
          <a:lstStyle/>
          <a:p>
            <a:pPr marL="342900" indent="-342900" algn="l">
              <a:lnSpc>
                <a:spcPts val="2799"/>
              </a:lnSpc>
              <a:buSzPct val="100000"/>
              <a:buChar char="•"/>
            </a:pPr>
            <a:r>
              <a:rPr lang="en-US" sz="2000" b="1" i="1" kern="0" spc="-35" dirty="0">
                <a:solidFill>
                  <a:srgbClr val="272525"/>
                </a:solidFill>
                <a:latin typeface="Source Sans Pro" pitchFamily="34" charset="0"/>
                <a:ea typeface="Source Sans Pro" pitchFamily="34" charset="-122"/>
                <a:cs typeface="Source Sans Pro" pitchFamily="34" charset="-120"/>
              </a:rPr>
              <a:t>Objective:</a:t>
            </a:r>
            <a:r>
              <a:rPr lang="en-US" sz="2000" kern="0" spc="-35" dirty="0">
                <a:solidFill>
                  <a:srgbClr val="272525"/>
                </a:solidFill>
                <a:latin typeface="Source Sans Pro" pitchFamily="34" charset="0"/>
                <a:ea typeface="Source Sans Pro" pitchFamily="34" charset="-122"/>
                <a:cs typeface="Source Sans Pro" pitchFamily="34" charset="-120"/>
              </a:rPr>
              <a:t> Company XYZ prioritizes reducing workplace injuries leading to lost work time.</a:t>
            </a:r>
            <a:endParaRPr lang="en-US" sz="2000" dirty="0"/>
          </a:p>
        </p:txBody>
      </p:sp>
      <p:sp>
        <p:nvSpPr>
          <p:cNvPr id="7" name="Text 4"/>
          <p:cNvSpPr/>
          <p:nvPr/>
        </p:nvSpPr>
        <p:spPr>
          <a:xfrm>
            <a:off x="2939772" y="3745587"/>
            <a:ext cx="9106138" cy="355402"/>
          </a:xfrm>
          <a:prstGeom prst="rect">
            <a:avLst/>
          </a:prstGeom>
          <a:noFill/>
          <a:ln/>
        </p:spPr>
        <p:txBody>
          <a:bodyPr wrap="none" rtlCol="0" anchor="t"/>
          <a:lstStyle/>
          <a:p>
            <a:pPr marL="342900" indent="-342900" algn="l">
              <a:lnSpc>
                <a:spcPts val="2799"/>
              </a:lnSpc>
              <a:buSzPct val="100000"/>
              <a:buChar char="•"/>
            </a:pPr>
            <a:r>
              <a:rPr lang="en-US" sz="2000" b="1" i="1" kern="0" spc="-35" dirty="0">
                <a:solidFill>
                  <a:srgbClr val="272525"/>
                </a:solidFill>
                <a:latin typeface="Source Sans Pro" pitchFamily="34" charset="0"/>
                <a:ea typeface="Source Sans Pro" pitchFamily="34" charset="-122"/>
                <a:cs typeface="Source Sans Pro" pitchFamily="34" charset="-120"/>
              </a:rPr>
              <a:t>KPI Description:</a:t>
            </a:r>
            <a:r>
              <a:rPr lang="en-US" sz="2000" kern="0" spc="-35" dirty="0">
                <a:solidFill>
                  <a:srgbClr val="272525"/>
                </a:solidFill>
                <a:latin typeface="Source Sans Pro" pitchFamily="34" charset="0"/>
                <a:ea typeface="Source Sans Pro" pitchFamily="34" charset="-122"/>
                <a:cs typeface="Source Sans Pro" pitchFamily="34" charset="-120"/>
              </a:rPr>
              <a:t> Calculate the number of lost time injuries per million hours worked.</a:t>
            </a:r>
            <a:endParaRPr lang="en-US" sz="2000" dirty="0"/>
          </a:p>
        </p:txBody>
      </p:sp>
      <p:sp>
        <p:nvSpPr>
          <p:cNvPr id="8" name="Text 5"/>
          <p:cNvSpPr/>
          <p:nvPr/>
        </p:nvSpPr>
        <p:spPr>
          <a:xfrm>
            <a:off x="2939772" y="4189809"/>
            <a:ext cx="9106138" cy="710803"/>
          </a:xfrm>
          <a:prstGeom prst="rect">
            <a:avLst/>
          </a:prstGeom>
          <a:noFill/>
          <a:ln/>
        </p:spPr>
        <p:txBody>
          <a:bodyPr wrap="square" rtlCol="0" anchor="t"/>
          <a:lstStyle/>
          <a:p>
            <a:pPr marL="342900" indent="-342900" algn="l">
              <a:lnSpc>
                <a:spcPts val="2799"/>
              </a:lnSpc>
              <a:buSzPct val="100000"/>
              <a:buChar char="•"/>
            </a:pPr>
            <a:r>
              <a:rPr lang="en-US" sz="2000" b="1" i="1" kern="0" spc="-35" dirty="0">
                <a:solidFill>
                  <a:srgbClr val="272525"/>
                </a:solidFill>
                <a:latin typeface="Source Sans Pro" pitchFamily="34" charset="0"/>
                <a:ea typeface="Source Sans Pro" pitchFamily="34" charset="-122"/>
                <a:cs typeface="Source Sans Pro" pitchFamily="34" charset="-120"/>
              </a:rPr>
              <a:t>Sample Data:</a:t>
            </a:r>
            <a:r>
              <a:rPr lang="en-US" sz="2000" kern="0" spc="-35" dirty="0">
                <a:solidFill>
                  <a:srgbClr val="272525"/>
                </a:solidFill>
                <a:latin typeface="Source Sans Pro" pitchFamily="34" charset="0"/>
                <a:ea typeface="Source Sans Pro" pitchFamily="34" charset="-122"/>
                <a:cs typeface="Source Sans Pro" pitchFamily="34" charset="-120"/>
              </a:rPr>
              <a:t> In Q3, there were 4 lost time injuries, and total hours worked by employees equaled 500,000 hours.</a:t>
            </a:r>
            <a:endParaRPr lang="en-US" sz="2000" dirty="0"/>
          </a:p>
        </p:txBody>
      </p:sp>
      <p:sp>
        <p:nvSpPr>
          <p:cNvPr id="9" name="Text 6"/>
          <p:cNvSpPr/>
          <p:nvPr/>
        </p:nvSpPr>
        <p:spPr>
          <a:xfrm>
            <a:off x="2939772" y="4989433"/>
            <a:ext cx="9106138" cy="355402"/>
          </a:xfrm>
          <a:prstGeom prst="rect">
            <a:avLst/>
          </a:prstGeom>
          <a:noFill/>
          <a:ln/>
        </p:spPr>
        <p:txBody>
          <a:bodyPr wrap="none" rtlCol="0" anchor="t"/>
          <a:lstStyle/>
          <a:p>
            <a:pPr marL="342900" indent="-342900" algn="l">
              <a:lnSpc>
                <a:spcPts val="2799"/>
              </a:lnSpc>
              <a:buSzPct val="100000"/>
              <a:buChar char="•"/>
            </a:pPr>
            <a:r>
              <a:rPr lang="en-US" sz="2000" b="1" i="1" kern="0" spc="-35" dirty="0">
                <a:solidFill>
                  <a:srgbClr val="272525"/>
                </a:solidFill>
                <a:latin typeface="Source Sans Pro" pitchFamily="34" charset="0"/>
                <a:ea typeface="Source Sans Pro" pitchFamily="34" charset="-122"/>
                <a:cs typeface="Source Sans Pro" pitchFamily="34" charset="-120"/>
              </a:rPr>
              <a:t>Calculation:</a:t>
            </a:r>
            <a:r>
              <a:rPr lang="en-US" sz="2000" kern="0" spc="-35" dirty="0">
                <a:solidFill>
                  <a:srgbClr val="272525"/>
                </a:solidFill>
                <a:latin typeface="Source Sans Pro" pitchFamily="34" charset="0"/>
                <a:ea typeface="Source Sans Pro" pitchFamily="34" charset="-122"/>
                <a:cs typeface="Source Sans Pro" pitchFamily="34" charset="-120"/>
              </a:rPr>
              <a:t> LTIFR = (Number of Lost Time Injuries / Total Hours Worked) x 1,000,000</a:t>
            </a:r>
            <a:endParaRPr lang="en-US" sz="2000" dirty="0"/>
          </a:p>
        </p:txBody>
      </p:sp>
      <p:sp>
        <p:nvSpPr>
          <p:cNvPr id="10" name="Text 7"/>
          <p:cNvSpPr/>
          <p:nvPr/>
        </p:nvSpPr>
        <p:spPr>
          <a:xfrm>
            <a:off x="2939772" y="5433655"/>
            <a:ext cx="9106138" cy="355402"/>
          </a:xfrm>
          <a:prstGeom prst="rect">
            <a:avLst/>
          </a:prstGeom>
          <a:noFill/>
          <a:ln/>
        </p:spPr>
        <p:txBody>
          <a:bodyPr wrap="none" rtlCol="0" anchor="t"/>
          <a:lstStyle/>
          <a:p>
            <a:pPr marL="342900" indent="-342900" algn="l">
              <a:lnSpc>
                <a:spcPts val="2799"/>
              </a:lnSpc>
              <a:buSzPct val="100000"/>
              <a:buChar char="•"/>
            </a:pPr>
            <a:r>
              <a:rPr lang="en-US" sz="2000" b="1" i="1" kern="0" spc="-35" dirty="0">
                <a:solidFill>
                  <a:srgbClr val="272525"/>
                </a:solidFill>
                <a:latin typeface="Source Sans Pro" pitchFamily="34" charset="0"/>
                <a:ea typeface="Source Sans Pro" pitchFamily="34" charset="-122"/>
                <a:cs typeface="Source Sans Pro" pitchFamily="34" charset="-120"/>
              </a:rPr>
              <a:t>Result:</a:t>
            </a:r>
            <a:r>
              <a:rPr lang="en-US" sz="2000" kern="0" spc="-35" dirty="0">
                <a:solidFill>
                  <a:srgbClr val="272525"/>
                </a:solidFill>
                <a:latin typeface="Source Sans Pro" pitchFamily="34" charset="0"/>
                <a:ea typeface="Source Sans Pro" pitchFamily="34" charset="-122"/>
                <a:cs typeface="Source Sans Pro" pitchFamily="34" charset="-120"/>
              </a:rPr>
              <a:t> LTIFR for Q3 = (4 / 500,000) x 1,000,000 = 8 LTIs per million hours worked</a:t>
            </a:r>
            <a:endParaRPr lang="en-US" sz="2000" dirty="0"/>
          </a:p>
        </p:txBody>
      </p:sp>
      <p:sp>
        <p:nvSpPr>
          <p:cNvPr id="12" name="Footer Placeholder 11"/>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2348389" y="2040731"/>
            <a:ext cx="9933503" cy="832961"/>
          </a:xfrm>
          <a:prstGeom prst="rect">
            <a:avLst/>
          </a:prstGeom>
          <a:noFill/>
          <a:ln/>
        </p:spPr>
        <p:txBody>
          <a:bodyPr wrap="square" rtlCol="0" anchor="t"/>
          <a:lstStyle/>
          <a:p>
            <a:pPr marL="0" indent="0">
              <a:lnSpc>
                <a:spcPts val="3281"/>
              </a:lnSpc>
              <a:buNone/>
            </a:pPr>
            <a:r>
              <a:rPr lang="en-US" sz="3200" b="1" kern="0" spc="-52" dirty="0">
                <a:solidFill>
                  <a:srgbClr val="FF75D3"/>
                </a:solidFill>
                <a:latin typeface="adonis-web" pitchFamily="34" charset="0"/>
                <a:ea typeface="adonis-web" pitchFamily="34" charset="-122"/>
                <a:cs typeface="adonis-web" pitchFamily="34" charset="-120"/>
              </a:rPr>
              <a:t>3) Compliance and Systems KPI - HSE Management System Audit Score:</a:t>
            </a:r>
            <a:endParaRPr lang="en-US" sz="3200" dirty="0"/>
          </a:p>
        </p:txBody>
      </p:sp>
      <p:sp>
        <p:nvSpPr>
          <p:cNvPr id="5" name="Shape 2"/>
          <p:cNvSpPr/>
          <p:nvPr/>
        </p:nvSpPr>
        <p:spPr>
          <a:xfrm>
            <a:off x="2348389" y="3318034"/>
            <a:ext cx="10736990" cy="2870835"/>
          </a:xfrm>
          <a:prstGeom prst="roundRect">
            <a:avLst>
              <a:gd name="adj" fmla="val 3483"/>
            </a:avLst>
          </a:prstGeom>
          <a:solidFill>
            <a:srgbClr val="EBD0FB"/>
          </a:solidFill>
          <a:ln w="13811">
            <a:solidFill>
              <a:srgbClr val="D7A1F7"/>
            </a:solidFill>
            <a:prstDash val="solid"/>
          </a:ln>
        </p:spPr>
      </p:sp>
      <p:sp>
        <p:nvSpPr>
          <p:cNvPr id="6" name="Text 3"/>
          <p:cNvSpPr/>
          <p:nvPr/>
        </p:nvSpPr>
        <p:spPr>
          <a:xfrm>
            <a:off x="2939772" y="3554016"/>
            <a:ext cx="9106138" cy="355402"/>
          </a:xfrm>
          <a:prstGeom prst="rect">
            <a:avLst/>
          </a:prstGeom>
          <a:noFill/>
          <a:ln/>
        </p:spPr>
        <p:txBody>
          <a:bodyPr wrap="none" rtlCol="0" anchor="t"/>
          <a:lstStyle/>
          <a:p>
            <a:pPr marL="342900" indent="-342900" algn="l">
              <a:lnSpc>
                <a:spcPts val="2799"/>
              </a:lnSpc>
              <a:buSzPct val="100000"/>
              <a:buChar char="•"/>
            </a:pPr>
            <a:r>
              <a:rPr lang="en-US" sz="2000" b="1" i="1" kern="0" spc="-35" dirty="0">
                <a:solidFill>
                  <a:srgbClr val="272525"/>
                </a:solidFill>
                <a:latin typeface="Source Sans Pro" pitchFamily="34" charset="0"/>
                <a:ea typeface="Source Sans Pro" pitchFamily="34" charset="-122"/>
                <a:cs typeface="Source Sans Pro" pitchFamily="34" charset="-120"/>
              </a:rPr>
              <a:t>Objective:</a:t>
            </a:r>
            <a:r>
              <a:rPr lang="en-US" sz="2000" kern="0" spc="-35" dirty="0">
                <a:solidFill>
                  <a:srgbClr val="272525"/>
                </a:solidFill>
                <a:latin typeface="Source Sans Pro" pitchFamily="34" charset="0"/>
                <a:ea typeface="Source Sans Pro" pitchFamily="34" charset="-122"/>
                <a:cs typeface="Source Sans Pro" pitchFamily="34" charset="-120"/>
              </a:rPr>
              <a:t> Assess the effectiveness of the HSE management system through audits.</a:t>
            </a:r>
            <a:endParaRPr lang="en-US" sz="2000" dirty="0"/>
          </a:p>
        </p:txBody>
      </p:sp>
      <p:sp>
        <p:nvSpPr>
          <p:cNvPr id="7" name="Text 4"/>
          <p:cNvSpPr/>
          <p:nvPr/>
        </p:nvSpPr>
        <p:spPr>
          <a:xfrm>
            <a:off x="2939772" y="3998238"/>
            <a:ext cx="9106138" cy="710803"/>
          </a:xfrm>
          <a:prstGeom prst="rect">
            <a:avLst/>
          </a:prstGeom>
          <a:noFill/>
          <a:ln/>
        </p:spPr>
        <p:txBody>
          <a:bodyPr wrap="square" rtlCol="0" anchor="t"/>
          <a:lstStyle/>
          <a:p>
            <a:pPr marL="342900" indent="-342900" algn="l">
              <a:lnSpc>
                <a:spcPts val="2799"/>
              </a:lnSpc>
              <a:buSzPct val="100000"/>
              <a:buChar char="•"/>
            </a:pPr>
            <a:r>
              <a:rPr lang="en-US" sz="2000" b="1" i="1" kern="0" spc="-35" dirty="0">
                <a:solidFill>
                  <a:srgbClr val="272525"/>
                </a:solidFill>
                <a:latin typeface="Source Sans Pro" pitchFamily="34" charset="0"/>
                <a:ea typeface="Source Sans Pro" pitchFamily="34" charset="-122"/>
                <a:cs typeface="Source Sans Pro" pitchFamily="34" charset="-120"/>
              </a:rPr>
              <a:t>KPI Description:</a:t>
            </a:r>
            <a:r>
              <a:rPr lang="en-US" sz="2000" kern="0" spc="-35" dirty="0">
                <a:solidFill>
                  <a:srgbClr val="272525"/>
                </a:solidFill>
                <a:latin typeface="Source Sans Pro" pitchFamily="34" charset="0"/>
                <a:ea typeface="Source Sans Pro" pitchFamily="34" charset="-122"/>
                <a:cs typeface="Source Sans Pro" pitchFamily="34" charset="-120"/>
              </a:rPr>
              <a:t> Evaluate the score achieved during the quarterly HSE management system audit on a scale of 0-100.</a:t>
            </a:r>
            <a:endParaRPr lang="en-US" sz="2000" dirty="0"/>
          </a:p>
        </p:txBody>
      </p:sp>
      <p:sp>
        <p:nvSpPr>
          <p:cNvPr id="8" name="Text 5"/>
          <p:cNvSpPr/>
          <p:nvPr/>
        </p:nvSpPr>
        <p:spPr>
          <a:xfrm>
            <a:off x="2939772" y="4797862"/>
            <a:ext cx="9106138" cy="710803"/>
          </a:xfrm>
          <a:prstGeom prst="rect">
            <a:avLst/>
          </a:prstGeom>
          <a:noFill/>
          <a:ln/>
        </p:spPr>
        <p:txBody>
          <a:bodyPr wrap="square" rtlCol="0" anchor="t"/>
          <a:lstStyle/>
          <a:p>
            <a:pPr marL="342900" indent="-342900" algn="l">
              <a:lnSpc>
                <a:spcPts val="2799"/>
              </a:lnSpc>
              <a:buSzPct val="100000"/>
              <a:buChar char="•"/>
            </a:pPr>
            <a:r>
              <a:rPr lang="en-US" sz="2000" b="1" i="1" kern="0" spc="-35" dirty="0">
                <a:solidFill>
                  <a:srgbClr val="272525"/>
                </a:solidFill>
                <a:latin typeface="Source Sans Pro" pitchFamily="34" charset="0"/>
                <a:ea typeface="Source Sans Pro" pitchFamily="34" charset="-122"/>
                <a:cs typeface="Source Sans Pro" pitchFamily="34" charset="-120"/>
              </a:rPr>
              <a:t>Sample Data:</a:t>
            </a:r>
            <a:r>
              <a:rPr lang="en-US" sz="2000" kern="0" spc="-35" dirty="0">
                <a:solidFill>
                  <a:srgbClr val="272525"/>
                </a:solidFill>
                <a:latin typeface="Source Sans Pro" pitchFamily="34" charset="0"/>
                <a:ea typeface="Source Sans Pro" pitchFamily="34" charset="-122"/>
                <a:cs typeface="Source Sans Pro" pitchFamily="34" charset="-120"/>
              </a:rPr>
              <a:t> In Q3 audit, Company XYZ scored 85 out of 100 in the HSE management system assessment.</a:t>
            </a:r>
            <a:endParaRPr lang="en-US" sz="2000" dirty="0"/>
          </a:p>
        </p:txBody>
      </p:sp>
      <p:sp>
        <p:nvSpPr>
          <p:cNvPr id="9" name="Text 6"/>
          <p:cNvSpPr/>
          <p:nvPr/>
        </p:nvSpPr>
        <p:spPr>
          <a:xfrm>
            <a:off x="2939772" y="5597485"/>
            <a:ext cx="9106138" cy="355402"/>
          </a:xfrm>
          <a:prstGeom prst="rect">
            <a:avLst/>
          </a:prstGeom>
          <a:noFill/>
          <a:ln/>
        </p:spPr>
        <p:txBody>
          <a:bodyPr wrap="none" rtlCol="0" anchor="t"/>
          <a:lstStyle/>
          <a:p>
            <a:pPr marL="342900" indent="-342900" algn="l">
              <a:lnSpc>
                <a:spcPts val="2799"/>
              </a:lnSpc>
              <a:buSzPct val="100000"/>
              <a:buChar char="•"/>
            </a:pPr>
            <a:r>
              <a:rPr lang="en-US" sz="2000" b="1" i="1" kern="0" spc="-35" dirty="0">
                <a:solidFill>
                  <a:srgbClr val="272525"/>
                </a:solidFill>
                <a:latin typeface="Source Sans Pro" pitchFamily="34" charset="0"/>
                <a:ea typeface="Source Sans Pro" pitchFamily="34" charset="-122"/>
                <a:cs typeface="Source Sans Pro" pitchFamily="34" charset="-120"/>
              </a:rPr>
              <a:t>Result:</a:t>
            </a:r>
            <a:r>
              <a:rPr lang="en-US" sz="2000" kern="0" spc="-35" dirty="0">
                <a:solidFill>
                  <a:srgbClr val="272525"/>
                </a:solidFill>
                <a:latin typeface="Source Sans Pro" pitchFamily="34" charset="0"/>
                <a:ea typeface="Source Sans Pro" pitchFamily="34" charset="-122"/>
                <a:cs typeface="Source Sans Pro" pitchFamily="34" charset="-120"/>
              </a:rPr>
              <a:t> HSE Management System Audit Score for Q3 = 85%</a:t>
            </a:r>
            <a:endParaRPr lang="en-US" sz="2000" dirty="0"/>
          </a:p>
        </p:txBody>
      </p:sp>
      <p:sp>
        <p:nvSpPr>
          <p:cNvPr id="11" name="Footer Placeholder 10"/>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2348389" y="2426613"/>
            <a:ext cx="6022777" cy="416481"/>
          </a:xfrm>
          <a:prstGeom prst="rect">
            <a:avLst/>
          </a:prstGeom>
          <a:noFill/>
          <a:ln/>
        </p:spPr>
        <p:txBody>
          <a:bodyPr wrap="none" rtlCol="0" anchor="t"/>
          <a:lstStyle/>
          <a:p>
            <a:pPr marL="0" indent="0">
              <a:lnSpc>
                <a:spcPts val="3281"/>
              </a:lnSpc>
              <a:buNone/>
            </a:pPr>
            <a:r>
              <a:rPr lang="en-US" sz="3200" b="1" kern="0" spc="-52" dirty="0">
                <a:solidFill>
                  <a:srgbClr val="FF75D3"/>
                </a:solidFill>
                <a:latin typeface="adonis-web" pitchFamily="34" charset="0"/>
                <a:ea typeface="adonis-web" pitchFamily="34" charset="-122"/>
                <a:cs typeface="adonis-web" pitchFamily="34" charset="-120"/>
              </a:rPr>
              <a:t>4) Behavioral KPI - Safety Culture Surveys:</a:t>
            </a:r>
            <a:endParaRPr lang="en-US" sz="3200" dirty="0"/>
          </a:p>
        </p:txBody>
      </p:sp>
      <p:sp>
        <p:nvSpPr>
          <p:cNvPr id="5" name="Shape 2"/>
          <p:cNvSpPr/>
          <p:nvPr/>
        </p:nvSpPr>
        <p:spPr>
          <a:xfrm>
            <a:off x="2348389" y="3287435"/>
            <a:ext cx="10595101" cy="2515433"/>
          </a:xfrm>
          <a:prstGeom prst="roundRect">
            <a:avLst>
              <a:gd name="adj" fmla="val 3975"/>
            </a:avLst>
          </a:prstGeom>
          <a:solidFill>
            <a:srgbClr val="EBD0FB"/>
          </a:solidFill>
          <a:ln w="13811">
            <a:solidFill>
              <a:srgbClr val="D7A1F7"/>
            </a:solidFill>
            <a:prstDash val="solid"/>
          </a:ln>
        </p:spPr>
      </p:sp>
      <p:sp>
        <p:nvSpPr>
          <p:cNvPr id="6" name="Text 3"/>
          <p:cNvSpPr/>
          <p:nvPr/>
        </p:nvSpPr>
        <p:spPr>
          <a:xfrm>
            <a:off x="2939772" y="3523417"/>
            <a:ext cx="9106138" cy="355402"/>
          </a:xfrm>
          <a:prstGeom prst="rect">
            <a:avLst/>
          </a:prstGeom>
          <a:noFill/>
          <a:ln/>
        </p:spPr>
        <p:txBody>
          <a:bodyPr wrap="none" rtlCol="0" anchor="t"/>
          <a:lstStyle/>
          <a:p>
            <a:pPr marL="342900" indent="-342900" algn="l">
              <a:lnSpc>
                <a:spcPts val="2799"/>
              </a:lnSpc>
              <a:buSzPct val="100000"/>
              <a:buChar char="•"/>
            </a:pPr>
            <a:r>
              <a:rPr lang="en-US" sz="2000" b="1" i="1" kern="0" spc="-35" dirty="0">
                <a:solidFill>
                  <a:srgbClr val="272525"/>
                </a:solidFill>
                <a:latin typeface="Source Sans Pro" pitchFamily="34" charset="0"/>
                <a:ea typeface="Source Sans Pro" pitchFamily="34" charset="-122"/>
                <a:cs typeface="Source Sans Pro" pitchFamily="34" charset="-120"/>
              </a:rPr>
              <a:t>Objective:</a:t>
            </a:r>
            <a:r>
              <a:rPr lang="en-US" sz="2000" kern="0" spc="-35" dirty="0">
                <a:solidFill>
                  <a:srgbClr val="272525"/>
                </a:solidFill>
                <a:latin typeface="Source Sans Pro" pitchFamily="34" charset="0"/>
                <a:ea typeface="Source Sans Pro" pitchFamily="34" charset="-122"/>
                <a:cs typeface="Source Sans Pro" pitchFamily="34" charset="-120"/>
              </a:rPr>
              <a:t> Measure employee perceptions and attitudes towards safety practices.</a:t>
            </a:r>
            <a:endParaRPr lang="en-US" sz="2000" dirty="0"/>
          </a:p>
        </p:txBody>
      </p:sp>
      <p:sp>
        <p:nvSpPr>
          <p:cNvPr id="7" name="Text 4"/>
          <p:cNvSpPr/>
          <p:nvPr/>
        </p:nvSpPr>
        <p:spPr>
          <a:xfrm>
            <a:off x="2939772" y="3967639"/>
            <a:ext cx="9106138" cy="355402"/>
          </a:xfrm>
          <a:prstGeom prst="rect">
            <a:avLst/>
          </a:prstGeom>
          <a:noFill/>
          <a:ln/>
        </p:spPr>
        <p:txBody>
          <a:bodyPr wrap="none" rtlCol="0" anchor="t"/>
          <a:lstStyle/>
          <a:p>
            <a:pPr marL="342900" indent="-342900" algn="l">
              <a:lnSpc>
                <a:spcPts val="2799"/>
              </a:lnSpc>
              <a:buSzPct val="100000"/>
              <a:buChar char="•"/>
            </a:pPr>
            <a:r>
              <a:rPr lang="en-US" sz="2000" b="1" i="1" kern="0" spc="-35" dirty="0">
                <a:solidFill>
                  <a:srgbClr val="272525"/>
                </a:solidFill>
                <a:latin typeface="Source Sans Pro" pitchFamily="34" charset="0"/>
                <a:ea typeface="Source Sans Pro" pitchFamily="34" charset="-122"/>
                <a:cs typeface="Source Sans Pro" pitchFamily="34" charset="-120"/>
              </a:rPr>
              <a:t>KPI Description:</a:t>
            </a:r>
            <a:r>
              <a:rPr lang="en-US" sz="2000" kern="0" spc="-35" dirty="0">
                <a:solidFill>
                  <a:srgbClr val="272525"/>
                </a:solidFill>
                <a:latin typeface="Source Sans Pro" pitchFamily="34" charset="0"/>
                <a:ea typeface="Source Sans Pro" pitchFamily="34" charset="-122"/>
                <a:cs typeface="Source Sans Pro" pitchFamily="34" charset="-120"/>
              </a:rPr>
              <a:t> Conduct periodic safety culture surveys and rate on a scale of 1-5.</a:t>
            </a:r>
            <a:endParaRPr lang="en-US" sz="2000" dirty="0"/>
          </a:p>
        </p:txBody>
      </p:sp>
      <p:sp>
        <p:nvSpPr>
          <p:cNvPr id="8" name="Text 5"/>
          <p:cNvSpPr/>
          <p:nvPr/>
        </p:nvSpPr>
        <p:spPr>
          <a:xfrm>
            <a:off x="2939772" y="4411861"/>
            <a:ext cx="9106138" cy="710803"/>
          </a:xfrm>
          <a:prstGeom prst="rect">
            <a:avLst/>
          </a:prstGeom>
          <a:noFill/>
          <a:ln/>
        </p:spPr>
        <p:txBody>
          <a:bodyPr wrap="square" rtlCol="0" anchor="t"/>
          <a:lstStyle/>
          <a:p>
            <a:pPr marL="342900" indent="-342900" algn="l">
              <a:lnSpc>
                <a:spcPts val="2799"/>
              </a:lnSpc>
              <a:buSzPct val="100000"/>
              <a:buChar char="•"/>
            </a:pPr>
            <a:r>
              <a:rPr lang="en-US" sz="2000" b="1" i="1" kern="0" spc="-35" dirty="0">
                <a:solidFill>
                  <a:srgbClr val="272525"/>
                </a:solidFill>
                <a:latin typeface="Source Sans Pro" pitchFamily="34" charset="0"/>
                <a:ea typeface="Source Sans Pro" pitchFamily="34" charset="-122"/>
                <a:cs typeface="Source Sans Pro" pitchFamily="34" charset="-120"/>
              </a:rPr>
              <a:t>Sample Data:</a:t>
            </a:r>
            <a:r>
              <a:rPr lang="en-US" sz="2000" kern="0" spc="-35" dirty="0">
                <a:solidFill>
                  <a:srgbClr val="272525"/>
                </a:solidFill>
                <a:latin typeface="Source Sans Pro" pitchFamily="34" charset="0"/>
                <a:ea typeface="Source Sans Pro" pitchFamily="34" charset="-122"/>
                <a:cs typeface="Source Sans Pro" pitchFamily="34" charset="-120"/>
              </a:rPr>
              <a:t> Survey results show an average rating of 4.2 in Q3 on safety awareness and commitment.</a:t>
            </a:r>
            <a:endParaRPr lang="en-US" sz="2000" dirty="0"/>
          </a:p>
        </p:txBody>
      </p:sp>
      <p:sp>
        <p:nvSpPr>
          <p:cNvPr id="9" name="Text 6"/>
          <p:cNvSpPr/>
          <p:nvPr/>
        </p:nvSpPr>
        <p:spPr>
          <a:xfrm>
            <a:off x="2939772" y="5211485"/>
            <a:ext cx="9106138" cy="355402"/>
          </a:xfrm>
          <a:prstGeom prst="rect">
            <a:avLst/>
          </a:prstGeom>
          <a:noFill/>
          <a:ln/>
        </p:spPr>
        <p:txBody>
          <a:bodyPr wrap="none" rtlCol="0" anchor="t"/>
          <a:lstStyle/>
          <a:p>
            <a:pPr marL="342900" indent="-342900" algn="l">
              <a:lnSpc>
                <a:spcPts val="2799"/>
              </a:lnSpc>
              <a:buSzPct val="100000"/>
              <a:buChar char="•"/>
            </a:pPr>
            <a:r>
              <a:rPr lang="en-US" sz="2000" b="1" i="1" kern="0" spc="-35" dirty="0">
                <a:solidFill>
                  <a:srgbClr val="272525"/>
                </a:solidFill>
                <a:latin typeface="Source Sans Pro" pitchFamily="34" charset="0"/>
                <a:ea typeface="Source Sans Pro" pitchFamily="34" charset="-122"/>
                <a:cs typeface="Source Sans Pro" pitchFamily="34" charset="-120"/>
              </a:rPr>
              <a:t>Result:</a:t>
            </a:r>
            <a:r>
              <a:rPr lang="en-US" sz="2000" kern="0" spc="-35" dirty="0">
                <a:solidFill>
                  <a:srgbClr val="272525"/>
                </a:solidFill>
                <a:latin typeface="Source Sans Pro" pitchFamily="34" charset="0"/>
                <a:ea typeface="Source Sans Pro" pitchFamily="34" charset="-122"/>
                <a:cs typeface="Source Sans Pro" pitchFamily="34" charset="-120"/>
              </a:rPr>
              <a:t> Safety Culture Survey Score for Q3 = 4.2 out of 5</a:t>
            </a:r>
            <a:endParaRPr lang="en-US" sz="2000" dirty="0"/>
          </a:p>
        </p:txBody>
      </p:sp>
      <p:sp>
        <p:nvSpPr>
          <p:cNvPr id="11" name="Footer Placeholder 10"/>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319599" y="3767614"/>
            <a:ext cx="4443889" cy="694373"/>
          </a:xfrm>
          <a:prstGeom prst="rect">
            <a:avLst/>
          </a:prstGeom>
          <a:noFill/>
          <a:ln/>
        </p:spPr>
        <p:txBody>
          <a:bodyPr wrap="none" rtlCol="0" anchor="t"/>
          <a:lstStyle/>
          <a:p>
            <a:pPr marL="0" indent="0">
              <a:lnSpc>
                <a:spcPts val="5468"/>
              </a:lnSpc>
              <a:buNone/>
            </a:pPr>
            <a:endParaRPr lang="en-US" sz="4374" dirty="0"/>
          </a:p>
        </p:txBody>
      </p:sp>
      <p:sp>
        <p:nvSpPr>
          <p:cNvPr id="7" name="Footer Placeholder 6"/>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TotalTime>
  <Words>753</Words>
  <Application>Microsoft Office PowerPoint</Application>
  <PresentationFormat>Custom</PresentationFormat>
  <Paragraphs>68</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dell</cp:lastModifiedBy>
  <cp:revision>10</cp:revision>
  <dcterms:created xsi:type="dcterms:W3CDTF">2023-12-06T07:01:26Z</dcterms:created>
  <dcterms:modified xsi:type="dcterms:W3CDTF">2023-12-06T10:56:22Z</dcterms:modified>
</cp:coreProperties>
</file>