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F26F7E08-C84D-4AB3-A816-528B045BABEE}" type="datetimeFigureOut">
              <a:rPr lang="en-IN" smtClean="0"/>
              <a:t>15-12-2023</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8FBBE390-F42C-4FEB-8867-C750FC3DDF30}" type="slidenum">
              <a:rPr lang="en-IN" smtClean="0"/>
              <a:t>‹#›</a:t>
            </a:fld>
            <a:endParaRPr lang="en-IN"/>
          </a:p>
        </p:txBody>
      </p:sp>
    </p:spTree>
    <p:extLst>
      <p:ext uri="{BB962C8B-B14F-4D97-AF65-F5344CB8AC3E}">
        <p14:creationId xmlns:p14="http://schemas.microsoft.com/office/powerpoint/2010/main" val="1518963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1923393"/>
            <a:ext cx="7477601" cy="4335517"/>
          </a:xfrm>
          <a:prstGeom prst="rect">
            <a:avLst/>
          </a:prstGeom>
          <a:noFill/>
          <a:ln/>
        </p:spPr>
        <p:txBody>
          <a:bodyPr wrap="square" rtlCol="0" anchor="t"/>
          <a:lstStyle/>
          <a:p>
            <a:pPr marL="0" indent="0" algn="ctr">
              <a:lnSpc>
                <a:spcPts val="6561"/>
              </a:lnSpc>
              <a:buNone/>
            </a:pPr>
            <a:r>
              <a:rPr lang="en-US" sz="8800" b="1" kern="0" spc="-105" dirty="0">
                <a:solidFill>
                  <a:srgbClr val="FF75D3"/>
                </a:solidFill>
                <a:latin typeface="adonis-web" pitchFamily="34" charset="0"/>
                <a:ea typeface="adonis-web" pitchFamily="34" charset="-122"/>
                <a:cs typeface="adonis-web" pitchFamily="34" charset="-120"/>
              </a:rPr>
              <a:t>HSE </a:t>
            </a:r>
            <a:r>
              <a:rPr lang="en-US" sz="8800" b="1" kern="0" spc="-105" dirty="0" smtClean="0">
                <a:solidFill>
                  <a:srgbClr val="FF75D3"/>
                </a:solidFill>
                <a:latin typeface="adonis-web" pitchFamily="34" charset="0"/>
                <a:ea typeface="adonis-web" pitchFamily="34" charset="-122"/>
                <a:cs typeface="adonis-web" pitchFamily="34" charset="-120"/>
              </a:rPr>
              <a:t>LEGAL</a:t>
            </a:r>
          </a:p>
          <a:p>
            <a:pPr marL="0" indent="0" algn="ctr">
              <a:lnSpc>
                <a:spcPts val="6561"/>
              </a:lnSpc>
              <a:buNone/>
            </a:pPr>
            <a:endParaRPr lang="en-US" sz="8800" b="1" kern="0" spc="-105" dirty="0">
              <a:solidFill>
                <a:srgbClr val="FF75D3"/>
              </a:solidFill>
              <a:latin typeface="adonis-web" pitchFamily="34" charset="0"/>
              <a:ea typeface="adonis-web" pitchFamily="34" charset="-122"/>
              <a:cs typeface="adonis-web" pitchFamily="34" charset="-120"/>
            </a:endParaRPr>
          </a:p>
          <a:p>
            <a:pPr marL="0" indent="0" algn="ctr">
              <a:lnSpc>
                <a:spcPts val="6561"/>
              </a:lnSpc>
              <a:buNone/>
            </a:pPr>
            <a:r>
              <a:rPr lang="en-US" sz="8800" b="1" kern="0" spc="-105" dirty="0" smtClean="0">
                <a:solidFill>
                  <a:srgbClr val="FF75D3"/>
                </a:solidFill>
                <a:latin typeface="adonis-web" pitchFamily="34" charset="0"/>
                <a:ea typeface="adonis-web" pitchFamily="34" charset="-122"/>
                <a:cs typeface="adonis-web" pitchFamily="34" charset="-120"/>
              </a:rPr>
              <a:t>Compliance</a:t>
            </a:r>
          </a:p>
          <a:p>
            <a:pPr marL="0" indent="0" algn="ctr">
              <a:lnSpc>
                <a:spcPts val="6561"/>
              </a:lnSpc>
              <a:buNone/>
            </a:pPr>
            <a:endParaRPr lang="en-US" sz="8800" b="1" kern="0" spc="-105" dirty="0">
              <a:solidFill>
                <a:srgbClr val="FF75D3"/>
              </a:solidFill>
              <a:latin typeface="adonis-web" pitchFamily="34" charset="0"/>
              <a:ea typeface="adonis-web" pitchFamily="34" charset="-122"/>
              <a:cs typeface="adonis-web" pitchFamily="34" charset="-120"/>
            </a:endParaRPr>
          </a:p>
          <a:p>
            <a:pPr marL="0" indent="0" algn="ctr">
              <a:lnSpc>
                <a:spcPts val="6561"/>
              </a:lnSpc>
              <a:buNone/>
            </a:pPr>
            <a:r>
              <a:rPr lang="en-US" sz="8800" b="1" kern="0" spc="-105" dirty="0" smtClean="0">
                <a:solidFill>
                  <a:srgbClr val="FF75D3"/>
                </a:solidFill>
                <a:latin typeface="adonis-web" pitchFamily="34" charset="0"/>
                <a:ea typeface="adonis-web" pitchFamily="34" charset="-122"/>
                <a:cs typeface="adonis-web" pitchFamily="34" charset="-120"/>
              </a:rPr>
              <a:t>Documents</a:t>
            </a:r>
            <a:endParaRPr lang="en-US" sz="88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833199" y="2834759"/>
            <a:ext cx="4981694" cy="416481"/>
          </a:xfrm>
          <a:prstGeom prst="rect">
            <a:avLst/>
          </a:prstGeom>
          <a:noFill/>
          <a:ln/>
        </p:spPr>
        <p:txBody>
          <a:bodyPr wrap="none" rtlCol="0" anchor="t"/>
          <a:lstStyle/>
          <a:p>
            <a:pPr marL="0" indent="0">
              <a:lnSpc>
                <a:spcPts val="3281"/>
              </a:lnSpc>
              <a:buNone/>
            </a:pPr>
            <a:r>
              <a:rPr lang="en-US" sz="3600" b="1" kern="0" spc="-52" dirty="0">
                <a:solidFill>
                  <a:srgbClr val="FF75D3"/>
                </a:solidFill>
                <a:latin typeface="adonis-web" pitchFamily="34" charset="0"/>
                <a:ea typeface="adonis-web" pitchFamily="34" charset="-122"/>
                <a:cs typeface="adonis-web" pitchFamily="34" charset="-120"/>
              </a:rPr>
              <a:t>HSE LEGAL Compliance documents</a:t>
            </a:r>
            <a:endParaRPr lang="en-US" sz="3600" dirty="0"/>
          </a:p>
        </p:txBody>
      </p:sp>
      <p:sp>
        <p:nvSpPr>
          <p:cNvPr id="6" name="Shape 2"/>
          <p:cNvSpPr/>
          <p:nvPr/>
        </p:nvSpPr>
        <p:spPr>
          <a:xfrm>
            <a:off x="833199" y="3501151"/>
            <a:ext cx="7477601" cy="2347855"/>
          </a:xfrm>
          <a:prstGeom prst="roundRect">
            <a:avLst>
              <a:gd name="adj" fmla="val 5280"/>
            </a:avLst>
          </a:prstGeom>
          <a:solidFill>
            <a:srgbClr val="EBD0FB"/>
          </a:solidFill>
          <a:ln w="13811">
            <a:solidFill>
              <a:srgbClr val="D7A1F7"/>
            </a:solidFill>
            <a:prstDash val="solid"/>
          </a:ln>
        </p:spPr>
      </p:sp>
      <p:sp>
        <p:nvSpPr>
          <p:cNvPr id="7" name="Text 3"/>
          <p:cNvSpPr/>
          <p:nvPr/>
        </p:nvSpPr>
        <p:spPr>
          <a:xfrm>
            <a:off x="1069181" y="3737134"/>
            <a:ext cx="7005638"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HSE (Health, Safety, and Environment) legal compliance documents typically include a range of materials aimed at ensuring that a business or organization meets the necessary legal requirements regarding health, safety, and environmental regulations. These documents often encompass:</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324332"/>
            <a:ext cx="4981694" cy="416481"/>
          </a:xfrm>
          <a:prstGeom prst="rect">
            <a:avLst/>
          </a:prstGeom>
          <a:noFill/>
          <a:ln/>
        </p:spPr>
        <p:txBody>
          <a:bodyPr wrap="none" rtlCol="0" anchor="t"/>
          <a:lstStyle/>
          <a:p>
            <a:pPr marL="0" indent="0">
              <a:lnSpc>
                <a:spcPts val="3281"/>
              </a:lnSpc>
              <a:buNone/>
            </a:pPr>
            <a:r>
              <a:rPr lang="en-US" sz="3600" b="1" kern="0" spc="-52" dirty="0">
                <a:solidFill>
                  <a:srgbClr val="FF75D3"/>
                </a:solidFill>
                <a:latin typeface="adonis-web" pitchFamily="34" charset="0"/>
                <a:ea typeface="adonis-web" pitchFamily="34" charset="-122"/>
                <a:cs typeface="adonis-web" pitchFamily="34" charset="-120"/>
              </a:rPr>
              <a:t>HSE LEGAL Compliance documents</a:t>
            </a:r>
            <a:endParaRPr lang="en-US" sz="3600" dirty="0"/>
          </a:p>
        </p:txBody>
      </p:sp>
      <p:sp>
        <p:nvSpPr>
          <p:cNvPr id="5" name="Shape 2"/>
          <p:cNvSpPr/>
          <p:nvPr/>
        </p:nvSpPr>
        <p:spPr>
          <a:xfrm>
            <a:off x="2348389" y="2185153"/>
            <a:ext cx="4855726" cy="2954405"/>
          </a:xfrm>
          <a:prstGeom prst="roundRect">
            <a:avLst>
              <a:gd name="adj" fmla="val 4446"/>
            </a:avLst>
          </a:prstGeom>
          <a:solidFill>
            <a:srgbClr val="EBD0FB"/>
          </a:solidFill>
          <a:ln w="13811">
            <a:solidFill>
              <a:srgbClr val="D7A1F7"/>
            </a:solidFill>
            <a:prstDash val="solid"/>
          </a:ln>
        </p:spPr>
      </p:sp>
      <p:sp>
        <p:nvSpPr>
          <p:cNvPr id="6" name="Text 3"/>
          <p:cNvSpPr/>
          <p:nvPr/>
        </p:nvSpPr>
        <p:spPr>
          <a:xfrm>
            <a:off x="2584371" y="2421136"/>
            <a:ext cx="4383762" cy="1777008"/>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Health and Safety Policy:</a:t>
            </a:r>
            <a:r>
              <a:rPr lang="en-US" sz="2000" kern="0" spc="-35" dirty="0">
                <a:solidFill>
                  <a:srgbClr val="272525"/>
                </a:solidFill>
                <a:latin typeface="Source Sans Pro" pitchFamily="34" charset="0"/>
                <a:ea typeface="Source Sans Pro" pitchFamily="34" charset="-122"/>
                <a:cs typeface="Source Sans Pro" pitchFamily="34" charset="-120"/>
              </a:rPr>
              <a:t> A statement outlining the organization's commitment to providing a safe and healthy workplace. It includes responsibilities, procedures, and guidelines for maintaining a safe working environment.</a:t>
            </a:r>
            <a:endParaRPr lang="en-US" sz="2000" dirty="0"/>
          </a:p>
        </p:txBody>
      </p:sp>
      <p:sp>
        <p:nvSpPr>
          <p:cNvPr id="7" name="Shape 4"/>
          <p:cNvSpPr/>
          <p:nvPr/>
        </p:nvSpPr>
        <p:spPr>
          <a:xfrm>
            <a:off x="7426285" y="2185154"/>
            <a:ext cx="4855726" cy="2248972"/>
          </a:xfrm>
          <a:prstGeom prst="roundRect">
            <a:avLst>
              <a:gd name="adj" fmla="val 4446"/>
            </a:avLst>
          </a:prstGeom>
          <a:solidFill>
            <a:srgbClr val="EBD0FB"/>
          </a:solidFill>
          <a:ln w="13811">
            <a:solidFill>
              <a:srgbClr val="D7A1F7"/>
            </a:solidFill>
            <a:prstDash val="solid"/>
          </a:ln>
        </p:spPr>
      </p:sp>
      <p:sp>
        <p:nvSpPr>
          <p:cNvPr id="8" name="Text 5"/>
          <p:cNvSpPr/>
          <p:nvPr/>
        </p:nvSpPr>
        <p:spPr>
          <a:xfrm>
            <a:off x="7662267" y="2421136"/>
            <a:ext cx="4383762"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Risk Assessments:</a:t>
            </a:r>
            <a:r>
              <a:rPr lang="en-US" sz="2000" kern="0" spc="-35" dirty="0">
                <a:solidFill>
                  <a:srgbClr val="272525"/>
                </a:solidFill>
                <a:latin typeface="Source Sans Pro" pitchFamily="34" charset="0"/>
                <a:ea typeface="Source Sans Pro" pitchFamily="34" charset="-122"/>
                <a:cs typeface="Source Sans Pro" pitchFamily="34" charset="-120"/>
              </a:rPr>
              <a:t> Documents evaluating potential risks in the workplace and outlining measures to mitigate or eliminate these risks.</a:t>
            </a:r>
            <a:endParaRPr lang="en-US" sz="2000" dirty="0"/>
          </a:p>
        </p:txBody>
      </p:sp>
      <p:sp>
        <p:nvSpPr>
          <p:cNvPr id="9" name="Shape 6"/>
          <p:cNvSpPr/>
          <p:nvPr/>
        </p:nvSpPr>
        <p:spPr>
          <a:xfrm>
            <a:off x="2300867" y="5292552"/>
            <a:ext cx="4855726" cy="2464082"/>
          </a:xfrm>
          <a:prstGeom prst="roundRect">
            <a:avLst>
              <a:gd name="adj" fmla="val 4446"/>
            </a:avLst>
          </a:prstGeom>
          <a:solidFill>
            <a:srgbClr val="EBD0FB"/>
          </a:solidFill>
          <a:ln w="13811">
            <a:solidFill>
              <a:srgbClr val="D7A1F7"/>
            </a:solidFill>
            <a:prstDash val="solid"/>
          </a:ln>
        </p:spPr>
      </p:sp>
      <p:sp>
        <p:nvSpPr>
          <p:cNvPr id="10" name="Text 7"/>
          <p:cNvSpPr/>
          <p:nvPr/>
        </p:nvSpPr>
        <p:spPr>
          <a:xfrm>
            <a:off x="2584371" y="5425380"/>
            <a:ext cx="4383762" cy="12439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Environmental Management Plan:</a:t>
            </a:r>
            <a:r>
              <a:rPr lang="en-US" sz="2000" kern="0" spc="-35" dirty="0">
                <a:solidFill>
                  <a:srgbClr val="272525"/>
                </a:solidFill>
                <a:latin typeface="Source Sans Pro" pitchFamily="34" charset="0"/>
                <a:ea typeface="Source Sans Pro" pitchFamily="34" charset="-122"/>
                <a:cs typeface="Source Sans Pro" pitchFamily="34" charset="-120"/>
              </a:rPr>
              <a:t> Outlining strategies and procedures to minimize the environmental impact of the organization's operations, ensuring compliance with environmental laws and regulations.</a:t>
            </a:r>
            <a:endParaRPr lang="en-US" sz="2000" dirty="0"/>
          </a:p>
        </p:txBody>
      </p:sp>
      <p:sp>
        <p:nvSpPr>
          <p:cNvPr id="11" name="Shape 8"/>
          <p:cNvSpPr/>
          <p:nvPr/>
        </p:nvSpPr>
        <p:spPr>
          <a:xfrm>
            <a:off x="7426285" y="4656296"/>
            <a:ext cx="4855726" cy="2248972"/>
          </a:xfrm>
          <a:prstGeom prst="roundRect">
            <a:avLst>
              <a:gd name="adj" fmla="val 4446"/>
            </a:avLst>
          </a:prstGeom>
          <a:solidFill>
            <a:srgbClr val="EBD0FB"/>
          </a:solidFill>
          <a:ln w="13811">
            <a:solidFill>
              <a:srgbClr val="D7A1F7"/>
            </a:solidFill>
            <a:prstDash val="solid"/>
          </a:ln>
        </p:spPr>
      </p:sp>
      <p:sp>
        <p:nvSpPr>
          <p:cNvPr id="12" name="Text 9"/>
          <p:cNvSpPr/>
          <p:nvPr/>
        </p:nvSpPr>
        <p:spPr>
          <a:xfrm>
            <a:off x="7662267" y="4892278"/>
            <a:ext cx="4383762"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Emergency Response Plan:</a:t>
            </a:r>
            <a:r>
              <a:rPr lang="en-US" sz="2000" kern="0" spc="-35" dirty="0">
                <a:solidFill>
                  <a:srgbClr val="272525"/>
                </a:solidFill>
                <a:latin typeface="Source Sans Pro" pitchFamily="34" charset="0"/>
                <a:ea typeface="Source Sans Pro" pitchFamily="34" charset="-122"/>
                <a:cs typeface="Source Sans Pro" pitchFamily="34" charset="-120"/>
              </a:rPr>
              <a:t> Procedures and protocols to follow in case of emergencies such as fires, chemical spills, or natural disasters.</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857375"/>
            <a:ext cx="4981694" cy="416481"/>
          </a:xfrm>
          <a:prstGeom prst="rect">
            <a:avLst/>
          </a:prstGeom>
          <a:noFill/>
          <a:ln/>
        </p:spPr>
        <p:txBody>
          <a:bodyPr wrap="none" rtlCol="0" anchor="t"/>
          <a:lstStyle/>
          <a:p>
            <a:pPr marL="0" indent="0">
              <a:lnSpc>
                <a:spcPts val="3281"/>
              </a:lnSpc>
              <a:buNone/>
            </a:pPr>
            <a:r>
              <a:rPr lang="en-US" sz="3600" b="1" kern="0" spc="-52" dirty="0">
                <a:solidFill>
                  <a:srgbClr val="FF75D3"/>
                </a:solidFill>
                <a:latin typeface="adonis-web" pitchFamily="34" charset="0"/>
                <a:ea typeface="adonis-web" pitchFamily="34" charset="-122"/>
                <a:cs typeface="adonis-web" pitchFamily="34" charset="-120"/>
              </a:rPr>
              <a:t>HSE LEGAL Compliance documents</a:t>
            </a:r>
            <a:endParaRPr lang="en-US" sz="3600" dirty="0"/>
          </a:p>
        </p:txBody>
      </p:sp>
      <p:sp>
        <p:nvSpPr>
          <p:cNvPr id="5" name="Shape 2"/>
          <p:cNvSpPr/>
          <p:nvPr/>
        </p:nvSpPr>
        <p:spPr>
          <a:xfrm>
            <a:off x="2348389" y="2718196"/>
            <a:ext cx="4855726" cy="2326769"/>
          </a:xfrm>
          <a:prstGeom prst="roundRect">
            <a:avLst>
              <a:gd name="adj" fmla="val 6501"/>
            </a:avLst>
          </a:prstGeom>
          <a:solidFill>
            <a:srgbClr val="EBD0FB"/>
          </a:solidFill>
          <a:ln w="13811">
            <a:solidFill>
              <a:srgbClr val="D7A1F7"/>
            </a:solidFill>
            <a:prstDash val="solid"/>
          </a:ln>
        </p:spPr>
      </p:sp>
      <p:sp>
        <p:nvSpPr>
          <p:cNvPr id="6" name="Text 3"/>
          <p:cNvSpPr/>
          <p:nvPr/>
        </p:nvSpPr>
        <p:spPr>
          <a:xfrm>
            <a:off x="2584371" y="2954179"/>
            <a:ext cx="4383762"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Training Records:</a:t>
            </a:r>
            <a:r>
              <a:rPr lang="en-US" sz="2000" kern="0" spc="-35" dirty="0">
                <a:solidFill>
                  <a:srgbClr val="272525"/>
                </a:solidFill>
                <a:latin typeface="Source Sans Pro" pitchFamily="34" charset="0"/>
                <a:ea typeface="Source Sans Pro" pitchFamily="34" charset="-122"/>
                <a:cs typeface="Source Sans Pro" pitchFamily="34" charset="-120"/>
              </a:rPr>
              <a:t> Documentation of employee training sessions related to health, safety, and environmental regulations.</a:t>
            </a:r>
            <a:endParaRPr lang="en-US" sz="2000" dirty="0"/>
          </a:p>
        </p:txBody>
      </p:sp>
      <p:sp>
        <p:nvSpPr>
          <p:cNvPr id="7" name="Shape 4"/>
          <p:cNvSpPr/>
          <p:nvPr/>
        </p:nvSpPr>
        <p:spPr>
          <a:xfrm>
            <a:off x="7426285" y="2718196"/>
            <a:ext cx="4855726" cy="2326769"/>
          </a:xfrm>
          <a:prstGeom prst="roundRect">
            <a:avLst>
              <a:gd name="adj" fmla="val 6501"/>
            </a:avLst>
          </a:prstGeom>
          <a:solidFill>
            <a:srgbClr val="EBD0FB"/>
          </a:solidFill>
          <a:ln w="13811">
            <a:solidFill>
              <a:srgbClr val="D7A1F7"/>
            </a:solidFill>
            <a:prstDash val="solid"/>
          </a:ln>
        </p:spPr>
      </p:sp>
      <p:sp>
        <p:nvSpPr>
          <p:cNvPr id="8" name="Text 5"/>
          <p:cNvSpPr/>
          <p:nvPr/>
        </p:nvSpPr>
        <p:spPr>
          <a:xfrm>
            <a:off x="7662267" y="2954179"/>
            <a:ext cx="4383762" cy="1066205"/>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Incident and Accident Reports:</a:t>
            </a:r>
            <a:r>
              <a:rPr lang="en-US" sz="2000" kern="0" spc="-35" dirty="0">
                <a:solidFill>
                  <a:srgbClr val="272525"/>
                </a:solidFill>
                <a:latin typeface="Source Sans Pro" pitchFamily="34" charset="0"/>
                <a:ea typeface="Source Sans Pro" pitchFamily="34" charset="-122"/>
                <a:cs typeface="Source Sans Pro" pitchFamily="34" charset="-120"/>
              </a:rPr>
              <a:t> Documentation of any workplace incidents or accidents, including investigation reports and corrective actions taken.</a:t>
            </a:r>
            <a:endParaRPr lang="en-US" sz="2000" dirty="0"/>
          </a:p>
        </p:txBody>
      </p:sp>
      <p:sp>
        <p:nvSpPr>
          <p:cNvPr id="9" name="Shape 6"/>
          <p:cNvSpPr/>
          <p:nvPr/>
        </p:nvSpPr>
        <p:spPr>
          <a:xfrm>
            <a:off x="2348389" y="5189339"/>
            <a:ext cx="4855726" cy="2220454"/>
          </a:xfrm>
          <a:prstGeom prst="roundRect">
            <a:avLst>
              <a:gd name="adj" fmla="val 5280"/>
            </a:avLst>
          </a:prstGeom>
          <a:solidFill>
            <a:srgbClr val="EBD0FB"/>
          </a:solidFill>
          <a:ln w="13811">
            <a:solidFill>
              <a:srgbClr val="D7A1F7"/>
            </a:solidFill>
            <a:prstDash val="solid"/>
          </a:ln>
        </p:spPr>
      </p:sp>
      <p:sp>
        <p:nvSpPr>
          <p:cNvPr id="10" name="Text 7"/>
          <p:cNvSpPr/>
          <p:nvPr/>
        </p:nvSpPr>
        <p:spPr>
          <a:xfrm>
            <a:off x="2584371" y="5425320"/>
            <a:ext cx="4383762" cy="710804"/>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Regulatory Compliance Documents:</a:t>
            </a:r>
            <a:r>
              <a:rPr lang="en-US" sz="2000" kern="0" spc="-35" dirty="0">
                <a:solidFill>
                  <a:srgbClr val="272525"/>
                </a:solidFill>
                <a:latin typeface="Source Sans Pro" pitchFamily="34" charset="0"/>
                <a:ea typeface="Source Sans Pro" pitchFamily="34" charset="-122"/>
                <a:cs typeface="Source Sans Pro" pitchFamily="34" charset="-120"/>
              </a:rPr>
              <a:t> Copies of relevant laws, regulations, and permits demonstrating the organization's compliance with legal requirements.</a:t>
            </a:r>
            <a:endParaRPr lang="en-US" sz="2000" dirty="0"/>
          </a:p>
        </p:txBody>
      </p:sp>
      <p:sp>
        <p:nvSpPr>
          <p:cNvPr id="11" name="Shape 8"/>
          <p:cNvSpPr/>
          <p:nvPr/>
        </p:nvSpPr>
        <p:spPr>
          <a:xfrm>
            <a:off x="7426285" y="5189339"/>
            <a:ext cx="4855726" cy="2220454"/>
          </a:xfrm>
          <a:prstGeom prst="roundRect">
            <a:avLst>
              <a:gd name="adj" fmla="val 5280"/>
            </a:avLst>
          </a:prstGeom>
          <a:solidFill>
            <a:srgbClr val="EBD0FB"/>
          </a:solidFill>
          <a:ln w="13811">
            <a:solidFill>
              <a:srgbClr val="D7A1F7"/>
            </a:solidFill>
            <a:prstDash val="solid"/>
          </a:ln>
        </p:spPr>
      </p:sp>
      <p:sp>
        <p:nvSpPr>
          <p:cNvPr id="12" name="Text 9"/>
          <p:cNvSpPr/>
          <p:nvPr/>
        </p:nvSpPr>
        <p:spPr>
          <a:xfrm>
            <a:off x="7662267" y="5425320"/>
            <a:ext cx="4383762" cy="710803"/>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Audits and Inspections:</a:t>
            </a:r>
            <a:r>
              <a:rPr lang="en-US" sz="2000" kern="0" spc="-35" dirty="0">
                <a:solidFill>
                  <a:srgbClr val="272525"/>
                </a:solidFill>
                <a:latin typeface="Source Sans Pro" pitchFamily="34" charset="0"/>
                <a:ea typeface="Source Sans Pro" pitchFamily="34" charset="-122"/>
                <a:cs typeface="Source Sans Pro" pitchFamily="34" charset="-120"/>
              </a:rPr>
              <a:t> Records of internal and external audits or inspections conducted to assess compliance and identify areas for improvement.</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3403997"/>
            <a:ext cx="7477601"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These documents are crucial for demonstrating compliance with laws and regulations, ensuring employee safety, and minimizing environmental impact. They need to be regularly updated to reflect changes in regulations or the organization's operations.</a:t>
            </a:r>
            <a:endParaRPr lang="en-US" sz="20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294</Words>
  <Application>Microsoft Office PowerPoint</Application>
  <PresentationFormat>Custom</PresentationFormat>
  <Paragraphs>28</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5</cp:revision>
  <dcterms:created xsi:type="dcterms:W3CDTF">2023-12-15T09:57:10Z</dcterms:created>
  <dcterms:modified xsi:type="dcterms:W3CDTF">2023-12-15T12:00:36Z</dcterms:modified>
</cp:coreProperties>
</file>