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60" d="100"/>
          <a:sy n="60" d="100"/>
        </p:scale>
        <p:origin x="-612"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15818BD0-86AF-4162-93D2-96CE872BB6B4}" type="datetimeFigureOut">
              <a:rPr lang="en-IN" smtClean="0"/>
              <a:t>22-11-2023</a:t>
            </a:fld>
            <a:endParaRPr lang="en-IN"/>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AEDDD0A7-78EF-4071-A26E-852D15080AD0}" type="slidenum">
              <a:rPr lang="en-IN" smtClean="0"/>
              <a:t>‹#›</a:t>
            </a:fld>
            <a:endParaRPr lang="en-IN"/>
          </a:p>
        </p:txBody>
      </p:sp>
    </p:spTree>
    <p:extLst>
      <p:ext uri="{BB962C8B-B14F-4D97-AF65-F5344CB8AC3E}">
        <p14:creationId xmlns:p14="http://schemas.microsoft.com/office/powerpoint/2010/main" val="764857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IN" smtClean="0"/>
              <a:t>www.hsestudyguide.com</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4999038" y="7627938"/>
            <a:ext cx="46323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www.hsestudyguide.com</a:t>
            </a:r>
            <a:endParaRPr lang="en-IN"/>
          </a:p>
        </p:txBody>
      </p:sp>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2774731"/>
            <a:ext cx="7477601" cy="2173270"/>
          </a:xfrm>
          <a:prstGeom prst="rect">
            <a:avLst/>
          </a:prstGeom>
          <a:noFill/>
          <a:ln/>
        </p:spPr>
        <p:txBody>
          <a:bodyPr wrap="square" rtlCol="0" anchor="t"/>
          <a:lstStyle/>
          <a:p>
            <a:pPr marL="0" indent="0" algn="ctr">
              <a:lnSpc>
                <a:spcPts val="6561"/>
              </a:lnSpc>
              <a:buNone/>
            </a:pPr>
            <a:r>
              <a:rPr lang="en-US" sz="6600" b="1" kern="0" spc="-105" dirty="0">
                <a:solidFill>
                  <a:srgbClr val="FF75D3"/>
                </a:solidFill>
                <a:latin typeface="adonis-web" pitchFamily="34" charset="0"/>
                <a:ea typeface="adonis-web" pitchFamily="34" charset="-122"/>
                <a:cs typeface="adonis-web" pitchFamily="34" charset="-120"/>
              </a:rPr>
              <a:t>Lifting Tools and Tackles </a:t>
            </a:r>
            <a:endParaRPr lang="en-US" sz="6600" b="1" kern="0" spc="-105" dirty="0" smtClean="0">
              <a:solidFill>
                <a:srgbClr val="FF75D3"/>
              </a:solidFill>
              <a:latin typeface="adonis-web" pitchFamily="34" charset="0"/>
              <a:ea typeface="adonis-web" pitchFamily="34" charset="-122"/>
              <a:cs typeface="adonis-web" pitchFamily="34" charset="-120"/>
            </a:endParaRPr>
          </a:p>
          <a:p>
            <a:pPr marL="0" indent="0" algn="ctr">
              <a:lnSpc>
                <a:spcPts val="6561"/>
              </a:lnSpc>
              <a:buNone/>
            </a:pPr>
            <a:r>
              <a:rPr lang="en-US" sz="6600" b="1" kern="0" spc="-105" dirty="0" smtClean="0">
                <a:solidFill>
                  <a:srgbClr val="FF75D3"/>
                </a:solidFill>
                <a:latin typeface="adonis-web" pitchFamily="34" charset="0"/>
                <a:ea typeface="adonis-web" pitchFamily="34" charset="-122"/>
                <a:cs typeface="adonis-web" pitchFamily="34" charset="-120"/>
              </a:rPr>
              <a:t>Rejection </a:t>
            </a:r>
            <a:r>
              <a:rPr lang="en-US" sz="6600" b="1" kern="0" spc="-105" dirty="0">
                <a:solidFill>
                  <a:srgbClr val="FF75D3"/>
                </a:solidFill>
                <a:latin typeface="adonis-web" pitchFamily="34" charset="0"/>
                <a:ea typeface="adonis-web" pitchFamily="34" charset="-122"/>
                <a:cs typeface="adonis-web" pitchFamily="34" charset="-120"/>
              </a:rPr>
              <a:t>Criteria</a:t>
            </a:r>
            <a:endParaRPr lang="en-US" sz="6600" dirty="0"/>
          </a:p>
        </p:txBody>
      </p:sp>
      <p:sp>
        <p:nvSpPr>
          <p:cNvPr id="7" name="Footer Placeholder 6"/>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319599" y="3176111"/>
            <a:ext cx="6806684" cy="833199"/>
          </a:xfrm>
          <a:prstGeom prst="rect">
            <a:avLst/>
          </a:prstGeom>
          <a:noFill/>
          <a:ln/>
        </p:spPr>
        <p:txBody>
          <a:bodyPr wrap="none" rtlCol="0" anchor="t"/>
          <a:lstStyle/>
          <a:p>
            <a:pPr marL="0" indent="0">
              <a:lnSpc>
                <a:spcPts val="6561"/>
              </a:lnSpc>
              <a:buNone/>
            </a:pPr>
            <a:r>
              <a:rPr lang="en-US" sz="5249" b="1" kern="0" spc="-105" dirty="0">
                <a:solidFill>
                  <a:srgbClr val="FF75D3"/>
                </a:solidFill>
                <a:latin typeface="adonis-web" pitchFamily="34" charset="0"/>
                <a:ea typeface="adonis-web" pitchFamily="34" charset="-122"/>
                <a:cs typeface="adonis-web" pitchFamily="34" charset="-120"/>
              </a:rPr>
              <a:t>Lifting Tools and Tackles</a:t>
            </a:r>
            <a:endParaRPr lang="en-US" sz="5249" dirty="0"/>
          </a:p>
        </p:txBody>
      </p:sp>
      <p:sp>
        <p:nvSpPr>
          <p:cNvPr id="6" name="Text 2"/>
          <p:cNvSpPr/>
          <p:nvPr/>
        </p:nvSpPr>
        <p:spPr>
          <a:xfrm>
            <a:off x="6319599" y="4342567"/>
            <a:ext cx="7477601" cy="710803"/>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Rejection criteria for lifting tools and tackles typically involve various factors to ensure safety and compliance. Here are some common rejection criteria:</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3657600" cy="8229600"/>
          </a:xfrm>
          <a:prstGeom prst="rect">
            <a:avLst/>
          </a:prstGeom>
        </p:spPr>
      </p:pic>
      <p:sp>
        <p:nvSpPr>
          <p:cNvPr id="5" name="Text 1"/>
          <p:cNvSpPr/>
          <p:nvPr/>
        </p:nvSpPr>
        <p:spPr>
          <a:xfrm>
            <a:off x="4490799" y="2302907"/>
            <a:ext cx="818399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Rejection Criteria for lifting tools and tackles</a:t>
            </a:r>
            <a:endParaRPr lang="en-US" sz="3499" dirty="0"/>
          </a:p>
        </p:txBody>
      </p:sp>
      <p:sp>
        <p:nvSpPr>
          <p:cNvPr id="6" name="Shape 2"/>
          <p:cNvSpPr/>
          <p:nvPr/>
        </p:nvSpPr>
        <p:spPr>
          <a:xfrm>
            <a:off x="4490799" y="3108245"/>
            <a:ext cx="4542115" cy="3245257"/>
          </a:xfrm>
          <a:prstGeom prst="roundRect">
            <a:avLst>
              <a:gd name="adj" fmla="val 3548"/>
            </a:avLst>
          </a:prstGeom>
          <a:solidFill>
            <a:srgbClr val="EBD0FB"/>
          </a:solidFill>
          <a:ln w="13811">
            <a:solidFill>
              <a:srgbClr val="D7A1F7"/>
            </a:solidFill>
            <a:prstDash val="solid"/>
          </a:ln>
        </p:spPr>
      </p:sp>
      <p:sp>
        <p:nvSpPr>
          <p:cNvPr id="7" name="Text 3"/>
          <p:cNvSpPr/>
          <p:nvPr/>
        </p:nvSpPr>
        <p:spPr>
          <a:xfrm>
            <a:off x="4726781" y="3344228"/>
            <a:ext cx="222194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Visible Damage:</a:t>
            </a:r>
            <a:endParaRPr lang="en-US" sz="2187" dirty="0"/>
          </a:p>
        </p:txBody>
      </p:sp>
      <p:sp>
        <p:nvSpPr>
          <p:cNvPr id="8" name="Text 4"/>
          <p:cNvSpPr/>
          <p:nvPr/>
        </p:nvSpPr>
        <p:spPr>
          <a:xfrm>
            <a:off x="4726781" y="3913584"/>
            <a:ext cx="4070152"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Any visible signs of cracks, deformation, wear beyond acceptable limits, or corrosion can lead to rejection. This includes damage to hooks, shackles, chains, slings, or any other components.</a:t>
            </a:r>
            <a:endParaRPr lang="en-US" sz="2000" dirty="0"/>
          </a:p>
        </p:txBody>
      </p:sp>
      <p:sp>
        <p:nvSpPr>
          <p:cNvPr id="9" name="Shape 5"/>
          <p:cNvSpPr/>
          <p:nvPr/>
        </p:nvSpPr>
        <p:spPr>
          <a:xfrm>
            <a:off x="9255085" y="3108246"/>
            <a:ext cx="4542115" cy="2818328"/>
          </a:xfrm>
          <a:prstGeom prst="roundRect">
            <a:avLst>
              <a:gd name="adj" fmla="val 3548"/>
            </a:avLst>
          </a:prstGeom>
          <a:solidFill>
            <a:srgbClr val="EBD0FB"/>
          </a:solidFill>
          <a:ln w="13811">
            <a:solidFill>
              <a:srgbClr val="D7A1F7"/>
            </a:solidFill>
            <a:prstDash val="solid"/>
          </a:ln>
        </p:spPr>
      </p:sp>
      <p:sp>
        <p:nvSpPr>
          <p:cNvPr id="10" name="Text 6"/>
          <p:cNvSpPr/>
          <p:nvPr/>
        </p:nvSpPr>
        <p:spPr>
          <a:xfrm>
            <a:off x="9491067" y="3344228"/>
            <a:ext cx="3311604"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Manufacturer Specifications:</a:t>
            </a:r>
            <a:endParaRPr lang="en-US" sz="2187" dirty="0"/>
          </a:p>
        </p:txBody>
      </p:sp>
      <p:sp>
        <p:nvSpPr>
          <p:cNvPr id="11" name="Text 7"/>
          <p:cNvSpPr/>
          <p:nvPr/>
        </p:nvSpPr>
        <p:spPr>
          <a:xfrm>
            <a:off x="9491067" y="3913584"/>
            <a:ext cx="407015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If the lifting equipment does not meet manufacturer specifications or has been modified without proper authorization, it should be rejected.</a:t>
            </a:r>
            <a:endParaRPr lang="en-US" sz="2000" dirty="0"/>
          </a:p>
        </p:txBody>
      </p:sp>
      <p:sp>
        <p:nvSpPr>
          <p:cNvPr id="13" name="Footer Placeholder 12"/>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3657600" cy="8229600"/>
          </a:xfrm>
          <a:prstGeom prst="rect">
            <a:avLst/>
          </a:prstGeom>
        </p:spPr>
      </p:pic>
      <p:sp>
        <p:nvSpPr>
          <p:cNvPr id="5" name="Text 1"/>
          <p:cNvSpPr/>
          <p:nvPr/>
        </p:nvSpPr>
        <p:spPr>
          <a:xfrm>
            <a:off x="4490799" y="2025253"/>
            <a:ext cx="818399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Rejection Criteria for lifting tools and tackles</a:t>
            </a:r>
            <a:endParaRPr lang="en-US" sz="3499" dirty="0"/>
          </a:p>
        </p:txBody>
      </p:sp>
      <p:sp>
        <p:nvSpPr>
          <p:cNvPr id="6" name="Shape 2"/>
          <p:cNvSpPr/>
          <p:nvPr/>
        </p:nvSpPr>
        <p:spPr>
          <a:xfrm>
            <a:off x="4490799" y="2830592"/>
            <a:ext cx="4542115" cy="3373636"/>
          </a:xfrm>
          <a:prstGeom prst="roundRect">
            <a:avLst>
              <a:gd name="adj" fmla="val 2964"/>
            </a:avLst>
          </a:prstGeom>
          <a:solidFill>
            <a:srgbClr val="EBD0FB"/>
          </a:solidFill>
          <a:ln w="13811">
            <a:solidFill>
              <a:srgbClr val="D7A1F7"/>
            </a:solidFill>
            <a:prstDash val="solid"/>
          </a:ln>
        </p:spPr>
      </p:sp>
      <p:sp>
        <p:nvSpPr>
          <p:cNvPr id="7" name="Text 3"/>
          <p:cNvSpPr/>
          <p:nvPr/>
        </p:nvSpPr>
        <p:spPr>
          <a:xfrm>
            <a:off x="4726781" y="3066574"/>
            <a:ext cx="3391972"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Missing or Illegible Markings:</a:t>
            </a:r>
            <a:endParaRPr lang="en-US" sz="2187" dirty="0"/>
          </a:p>
        </p:txBody>
      </p:sp>
      <p:sp>
        <p:nvSpPr>
          <p:cNvPr id="8" name="Text 4"/>
          <p:cNvSpPr/>
          <p:nvPr/>
        </p:nvSpPr>
        <p:spPr>
          <a:xfrm>
            <a:off x="4726781" y="3635931"/>
            <a:ext cx="4070152" cy="1777008"/>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Lifting equipment should have clear and legible markings indicating its safe working load (SWL), serial number, and other relevant information. Missing or illegible markings could lead to rejection.</a:t>
            </a:r>
            <a:endParaRPr lang="en-US" sz="2000" dirty="0"/>
          </a:p>
        </p:txBody>
      </p:sp>
      <p:sp>
        <p:nvSpPr>
          <p:cNvPr id="9" name="Text 5"/>
          <p:cNvSpPr/>
          <p:nvPr/>
        </p:nvSpPr>
        <p:spPr>
          <a:xfrm>
            <a:off x="4726781" y="5612844"/>
            <a:ext cx="4070152" cy="355402"/>
          </a:xfrm>
          <a:prstGeom prst="rect">
            <a:avLst/>
          </a:prstGeom>
          <a:noFill/>
          <a:ln/>
        </p:spPr>
        <p:txBody>
          <a:bodyPr wrap="none" rtlCol="0" anchor="t"/>
          <a:lstStyle/>
          <a:p>
            <a:pPr marL="0" indent="0">
              <a:lnSpc>
                <a:spcPts val="2799"/>
              </a:lnSpc>
              <a:buNone/>
            </a:pPr>
            <a:endParaRPr lang="en-US" sz="1750" dirty="0"/>
          </a:p>
        </p:txBody>
      </p:sp>
      <p:sp>
        <p:nvSpPr>
          <p:cNvPr id="10" name="Shape 6"/>
          <p:cNvSpPr/>
          <p:nvPr/>
        </p:nvSpPr>
        <p:spPr>
          <a:xfrm>
            <a:off x="9255085" y="2830592"/>
            <a:ext cx="4542115" cy="3373636"/>
          </a:xfrm>
          <a:prstGeom prst="roundRect">
            <a:avLst>
              <a:gd name="adj" fmla="val 2964"/>
            </a:avLst>
          </a:prstGeom>
          <a:solidFill>
            <a:srgbClr val="EBD0FB"/>
          </a:solidFill>
          <a:ln w="13811">
            <a:solidFill>
              <a:srgbClr val="D7A1F7"/>
            </a:solidFill>
            <a:prstDash val="solid"/>
          </a:ln>
        </p:spPr>
      </p:sp>
      <p:sp>
        <p:nvSpPr>
          <p:cNvPr id="11" name="Text 7"/>
          <p:cNvSpPr/>
          <p:nvPr/>
        </p:nvSpPr>
        <p:spPr>
          <a:xfrm>
            <a:off x="9491067" y="3066574"/>
            <a:ext cx="3137773"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Inadequate Documentation:</a:t>
            </a:r>
            <a:endParaRPr lang="en-US" sz="2187" dirty="0"/>
          </a:p>
        </p:txBody>
      </p:sp>
      <p:sp>
        <p:nvSpPr>
          <p:cNvPr id="12" name="Text 8"/>
          <p:cNvSpPr/>
          <p:nvPr/>
        </p:nvSpPr>
        <p:spPr>
          <a:xfrm>
            <a:off x="9491067" y="3635931"/>
            <a:ext cx="407015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Absence or inadequacy of necessary documentation, such as inspection records, certifications, or compliance reports, can result in rejection.</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80667"/>
            <a:ext cx="818399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Rejection Criteria for lifting tools and tackles</a:t>
            </a:r>
            <a:endParaRPr lang="en-US" sz="3499" dirty="0"/>
          </a:p>
        </p:txBody>
      </p:sp>
      <p:sp>
        <p:nvSpPr>
          <p:cNvPr id="7" name="Shape 3"/>
          <p:cNvSpPr/>
          <p:nvPr/>
        </p:nvSpPr>
        <p:spPr>
          <a:xfrm>
            <a:off x="2348389" y="3286006"/>
            <a:ext cx="4855726" cy="2462927"/>
          </a:xfrm>
          <a:prstGeom prst="roundRect">
            <a:avLst>
              <a:gd name="adj" fmla="val 4060"/>
            </a:avLst>
          </a:prstGeom>
          <a:solidFill>
            <a:srgbClr val="EBD0FB"/>
          </a:solidFill>
          <a:ln w="13811">
            <a:solidFill>
              <a:srgbClr val="D7A1F7"/>
            </a:solidFill>
            <a:prstDash val="solid"/>
          </a:ln>
        </p:spPr>
      </p:sp>
      <p:sp>
        <p:nvSpPr>
          <p:cNvPr id="8" name="Text 4"/>
          <p:cNvSpPr/>
          <p:nvPr/>
        </p:nvSpPr>
        <p:spPr>
          <a:xfrm>
            <a:off x="2584371" y="3521988"/>
            <a:ext cx="2651522"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Overloading or Misuse:</a:t>
            </a:r>
            <a:endParaRPr lang="en-US" sz="2187" dirty="0"/>
          </a:p>
        </p:txBody>
      </p:sp>
      <p:sp>
        <p:nvSpPr>
          <p:cNvPr id="9" name="Text 5"/>
          <p:cNvSpPr/>
          <p:nvPr/>
        </p:nvSpPr>
        <p:spPr>
          <a:xfrm>
            <a:off x="2584371" y="4091345"/>
            <a:ext cx="4383762"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Signs of overloading beyond the rated capacity or evidence of misuse can lead to immediate rejection.</a:t>
            </a:r>
            <a:endParaRPr lang="en-US" sz="2000" dirty="0"/>
          </a:p>
        </p:txBody>
      </p:sp>
      <p:sp>
        <p:nvSpPr>
          <p:cNvPr id="10" name="Shape 6"/>
          <p:cNvSpPr/>
          <p:nvPr/>
        </p:nvSpPr>
        <p:spPr>
          <a:xfrm>
            <a:off x="7426285" y="3286006"/>
            <a:ext cx="4855726" cy="2925608"/>
          </a:xfrm>
          <a:prstGeom prst="roundRect">
            <a:avLst>
              <a:gd name="adj" fmla="val 4060"/>
            </a:avLst>
          </a:prstGeom>
          <a:solidFill>
            <a:srgbClr val="EBD0FB"/>
          </a:solidFill>
          <a:ln w="13811">
            <a:solidFill>
              <a:srgbClr val="D7A1F7"/>
            </a:solidFill>
            <a:prstDash val="solid"/>
          </a:ln>
        </p:spPr>
      </p:sp>
      <p:sp>
        <p:nvSpPr>
          <p:cNvPr id="11" name="Text 7"/>
          <p:cNvSpPr/>
          <p:nvPr/>
        </p:nvSpPr>
        <p:spPr>
          <a:xfrm>
            <a:off x="7662267" y="3521988"/>
            <a:ext cx="3780592"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Worn-out or Frayed Components:</a:t>
            </a:r>
            <a:endParaRPr lang="en-US" sz="2187" dirty="0"/>
          </a:p>
        </p:txBody>
      </p:sp>
      <p:sp>
        <p:nvSpPr>
          <p:cNvPr id="12" name="Text 8"/>
          <p:cNvSpPr/>
          <p:nvPr/>
        </p:nvSpPr>
        <p:spPr>
          <a:xfrm>
            <a:off x="7662267" y="4091345"/>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Slings, ropes, or cables showing signs of excessive wear, fraying, or broken strands should be rejected as they might compromise the safety of the lifting operation.</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80667"/>
            <a:ext cx="818399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Rejection Criteria for lifting tools and tackles</a:t>
            </a:r>
            <a:endParaRPr lang="en-US" sz="3499" dirty="0"/>
          </a:p>
        </p:txBody>
      </p:sp>
      <p:sp>
        <p:nvSpPr>
          <p:cNvPr id="7" name="Shape 3"/>
          <p:cNvSpPr/>
          <p:nvPr/>
        </p:nvSpPr>
        <p:spPr>
          <a:xfrm>
            <a:off x="2348389" y="3286006"/>
            <a:ext cx="4855726" cy="2462927"/>
          </a:xfrm>
          <a:prstGeom prst="roundRect">
            <a:avLst>
              <a:gd name="adj" fmla="val 4060"/>
            </a:avLst>
          </a:prstGeom>
          <a:solidFill>
            <a:srgbClr val="EBD0FB"/>
          </a:solidFill>
          <a:ln w="13811">
            <a:solidFill>
              <a:srgbClr val="D7A1F7"/>
            </a:solidFill>
            <a:prstDash val="solid"/>
          </a:ln>
        </p:spPr>
      </p:sp>
      <p:sp>
        <p:nvSpPr>
          <p:cNvPr id="8" name="Text 4"/>
          <p:cNvSpPr/>
          <p:nvPr/>
        </p:nvSpPr>
        <p:spPr>
          <a:xfrm>
            <a:off x="2584371" y="3521988"/>
            <a:ext cx="3103840"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Inoperable Safety Features:</a:t>
            </a:r>
            <a:endParaRPr lang="en-US" sz="2187" dirty="0"/>
          </a:p>
        </p:txBody>
      </p:sp>
      <p:sp>
        <p:nvSpPr>
          <p:cNvPr id="9" name="Text 5"/>
          <p:cNvSpPr/>
          <p:nvPr/>
        </p:nvSpPr>
        <p:spPr>
          <a:xfrm>
            <a:off x="2584371" y="4091345"/>
            <a:ext cx="4383762" cy="1066205"/>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Any lifting equipment missing or with inoperable safety features, like latch mechanisms on hooks or locking systems, should be rejected.</a:t>
            </a:r>
            <a:endParaRPr lang="en-US" sz="2000" dirty="0"/>
          </a:p>
        </p:txBody>
      </p:sp>
      <p:sp>
        <p:nvSpPr>
          <p:cNvPr id="10" name="Shape 6"/>
          <p:cNvSpPr/>
          <p:nvPr/>
        </p:nvSpPr>
        <p:spPr>
          <a:xfrm>
            <a:off x="7426285" y="3286006"/>
            <a:ext cx="4855726" cy="2909842"/>
          </a:xfrm>
          <a:prstGeom prst="roundRect">
            <a:avLst>
              <a:gd name="adj" fmla="val 4060"/>
            </a:avLst>
          </a:prstGeom>
          <a:solidFill>
            <a:srgbClr val="EBD0FB"/>
          </a:solidFill>
          <a:ln w="13811">
            <a:solidFill>
              <a:srgbClr val="D7A1F7"/>
            </a:solidFill>
            <a:prstDash val="solid"/>
          </a:ln>
        </p:spPr>
      </p:sp>
      <p:sp>
        <p:nvSpPr>
          <p:cNvPr id="11" name="Text 7"/>
          <p:cNvSpPr/>
          <p:nvPr/>
        </p:nvSpPr>
        <p:spPr>
          <a:xfrm>
            <a:off x="7662267" y="3521988"/>
            <a:ext cx="2481858"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Outdated Inspections:</a:t>
            </a:r>
            <a:endParaRPr lang="en-US" sz="2187" dirty="0"/>
          </a:p>
        </p:txBody>
      </p:sp>
      <p:sp>
        <p:nvSpPr>
          <p:cNvPr id="12" name="Text 8"/>
          <p:cNvSpPr/>
          <p:nvPr/>
        </p:nvSpPr>
        <p:spPr>
          <a:xfrm>
            <a:off x="7662267" y="4091345"/>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If the equipment hasn’t undergone scheduled inspections or the last inspection date has expired, it should be rejected until a proper inspection is carried out.</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80667"/>
            <a:ext cx="8183999" cy="555427"/>
          </a:xfrm>
          <a:prstGeom prst="rect">
            <a:avLst/>
          </a:prstGeom>
          <a:noFill/>
          <a:ln/>
        </p:spPr>
        <p:txBody>
          <a:bodyPr wrap="none" rtlCol="0" anchor="t"/>
          <a:lstStyle/>
          <a:p>
            <a:pPr marL="0" indent="0">
              <a:lnSpc>
                <a:spcPts val="4374"/>
              </a:lnSpc>
              <a:buNone/>
            </a:pPr>
            <a:r>
              <a:rPr lang="en-US" sz="3499" b="1" kern="0" spc="-70" dirty="0">
                <a:solidFill>
                  <a:srgbClr val="FF75D3"/>
                </a:solidFill>
                <a:latin typeface="adonis-web" pitchFamily="34" charset="0"/>
                <a:ea typeface="adonis-web" pitchFamily="34" charset="-122"/>
                <a:cs typeface="adonis-web" pitchFamily="34" charset="-120"/>
              </a:rPr>
              <a:t>Rejection Criteria for lifting tools and tackles</a:t>
            </a:r>
            <a:endParaRPr lang="en-US" sz="3499" dirty="0"/>
          </a:p>
        </p:txBody>
      </p:sp>
      <p:sp>
        <p:nvSpPr>
          <p:cNvPr id="7" name="Shape 3"/>
          <p:cNvSpPr/>
          <p:nvPr/>
        </p:nvSpPr>
        <p:spPr>
          <a:xfrm>
            <a:off x="2348389" y="3286006"/>
            <a:ext cx="4855726" cy="2988670"/>
          </a:xfrm>
          <a:prstGeom prst="roundRect">
            <a:avLst>
              <a:gd name="adj" fmla="val 4060"/>
            </a:avLst>
          </a:prstGeom>
          <a:solidFill>
            <a:srgbClr val="EBD0FB"/>
          </a:solidFill>
          <a:ln w="13811">
            <a:solidFill>
              <a:srgbClr val="D7A1F7"/>
            </a:solidFill>
            <a:prstDash val="solid"/>
          </a:ln>
        </p:spPr>
      </p:sp>
      <p:sp>
        <p:nvSpPr>
          <p:cNvPr id="8" name="Text 4"/>
          <p:cNvSpPr/>
          <p:nvPr/>
        </p:nvSpPr>
        <p:spPr>
          <a:xfrm>
            <a:off x="2584371" y="3521988"/>
            <a:ext cx="3712012"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Unsafe Environmental Exposure:</a:t>
            </a:r>
            <a:endParaRPr lang="en-US" sz="2187" dirty="0"/>
          </a:p>
        </p:txBody>
      </p:sp>
      <p:sp>
        <p:nvSpPr>
          <p:cNvPr id="9" name="Text 5"/>
          <p:cNvSpPr/>
          <p:nvPr/>
        </p:nvSpPr>
        <p:spPr>
          <a:xfrm>
            <a:off x="2584371" y="4091345"/>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Equipment exposed to extreme environmental conditions that might compromise its integrity, such as exposure to chemicals or high temperatures, could be rejected.</a:t>
            </a:r>
            <a:endParaRPr lang="en-US" sz="2000" dirty="0"/>
          </a:p>
        </p:txBody>
      </p:sp>
      <p:sp>
        <p:nvSpPr>
          <p:cNvPr id="10" name="Shape 6"/>
          <p:cNvSpPr/>
          <p:nvPr/>
        </p:nvSpPr>
        <p:spPr>
          <a:xfrm>
            <a:off x="7426285" y="3286006"/>
            <a:ext cx="4855726" cy="2988670"/>
          </a:xfrm>
          <a:prstGeom prst="roundRect">
            <a:avLst>
              <a:gd name="adj" fmla="val 4060"/>
            </a:avLst>
          </a:prstGeom>
          <a:solidFill>
            <a:srgbClr val="EBD0FB"/>
          </a:solidFill>
          <a:ln w="13811">
            <a:solidFill>
              <a:srgbClr val="D7A1F7"/>
            </a:solidFill>
            <a:prstDash val="solid"/>
          </a:ln>
        </p:spPr>
      </p:sp>
      <p:sp>
        <p:nvSpPr>
          <p:cNvPr id="11" name="Text 7"/>
          <p:cNvSpPr/>
          <p:nvPr/>
        </p:nvSpPr>
        <p:spPr>
          <a:xfrm>
            <a:off x="7662267" y="3521988"/>
            <a:ext cx="2830949" cy="347186"/>
          </a:xfrm>
          <a:prstGeom prst="rect">
            <a:avLst/>
          </a:prstGeom>
          <a:noFill/>
          <a:ln/>
        </p:spPr>
        <p:txBody>
          <a:bodyPr wrap="none" rtlCol="0" anchor="t"/>
          <a:lstStyle/>
          <a:p>
            <a:pPr marL="0" indent="0">
              <a:lnSpc>
                <a:spcPts val="2734"/>
              </a:lnSpc>
              <a:buNone/>
            </a:pPr>
            <a:r>
              <a:rPr lang="en-US" sz="2187" b="1" kern="0" spc="-44" dirty="0">
                <a:solidFill>
                  <a:srgbClr val="272525"/>
                </a:solidFill>
                <a:latin typeface="adonis-web" pitchFamily="34" charset="0"/>
                <a:ea typeface="adonis-web" pitchFamily="34" charset="-122"/>
                <a:cs typeface="adonis-web" pitchFamily="34" charset="-120"/>
              </a:rPr>
              <a:t>Inadequate Load Testing:</a:t>
            </a:r>
            <a:endParaRPr lang="en-US" sz="2187" dirty="0"/>
          </a:p>
        </p:txBody>
      </p:sp>
      <p:sp>
        <p:nvSpPr>
          <p:cNvPr id="12" name="Text 8"/>
          <p:cNvSpPr/>
          <p:nvPr/>
        </p:nvSpPr>
        <p:spPr>
          <a:xfrm>
            <a:off x="7662267" y="4091345"/>
            <a:ext cx="4383762"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If the equipment hasn’t undergone necessary load testing procedures or hasn’t been tested according to industry standards, it should be rejected.</a:t>
            </a:r>
            <a:endParaRPr lang="en-US" sz="2000" dirty="0"/>
          </a:p>
        </p:txBody>
      </p:sp>
      <p:sp>
        <p:nvSpPr>
          <p:cNvPr id="14" name="Footer Placeholder 13"/>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833199" y="2890123"/>
            <a:ext cx="4443889" cy="694373"/>
          </a:xfrm>
          <a:prstGeom prst="rect">
            <a:avLst/>
          </a:prstGeom>
          <a:noFill/>
          <a:ln/>
        </p:spPr>
        <p:txBody>
          <a:bodyPr wrap="none" rtlCol="0" anchor="t"/>
          <a:lstStyle/>
          <a:p>
            <a:pPr marL="0" indent="0">
              <a:lnSpc>
                <a:spcPts val="5468"/>
              </a:lnSpc>
              <a:buNone/>
            </a:pPr>
            <a:r>
              <a:rPr lang="en-US" sz="4374" b="1" kern="0" spc="-87" dirty="0">
                <a:solidFill>
                  <a:srgbClr val="FF75D3"/>
                </a:solidFill>
                <a:latin typeface="adonis-web" pitchFamily="34" charset="0"/>
                <a:ea typeface="adonis-web" pitchFamily="34" charset="-122"/>
                <a:cs typeface="adonis-web" pitchFamily="34" charset="-120"/>
              </a:rPr>
              <a:t>Conclusion</a:t>
            </a:r>
            <a:endParaRPr lang="en-US" sz="4374" dirty="0"/>
          </a:p>
        </p:txBody>
      </p:sp>
      <p:sp>
        <p:nvSpPr>
          <p:cNvPr id="6" name="Text 2"/>
          <p:cNvSpPr/>
          <p:nvPr/>
        </p:nvSpPr>
        <p:spPr>
          <a:xfrm>
            <a:off x="833199" y="3917752"/>
            <a:ext cx="7477601" cy="1421606"/>
          </a:xfrm>
          <a:prstGeom prst="rect">
            <a:avLst/>
          </a:prstGeom>
          <a:noFill/>
          <a:ln/>
        </p:spPr>
        <p:txBody>
          <a:bodyPr wrap="square" rtlCol="0" anchor="t"/>
          <a:lstStyle/>
          <a:p>
            <a:pPr marL="0" indent="0">
              <a:lnSpc>
                <a:spcPts val="2799"/>
              </a:lnSpc>
              <a:buNone/>
            </a:pPr>
            <a:r>
              <a:rPr lang="en-US" sz="2000" kern="0" spc="-35" dirty="0">
                <a:solidFill>
                  <a:srgbClr val="272525"/>
                </a:solidFill>
                <a:latin typeface="Source Sans Pro" pitchFamily="34" charset="0"/>
                <a:ea typeface="Source Sans Pro" pitchFamily="34" charset="-122"/>
                <a:cs typeface="Source Sans Pro" pitchFamily="34" charset="-120"/>
              </a:rPr>
              <a:t>These rejection criteria are essential to ensure the safety and reliability of lifting tools and tackles in various industrial and operational settings. Regular inspections, adherence to manufacturer guidelines, and compliance with safety standards are crucial to minimize the risk of accidents.</a:t>
            </a:r>
            <a:endParaRPr lang="en-US" sz="2000" dirty="0"/>
          </a:p>
        </p:txBody>
      </p:sp>
      <p:sp>
        <p:nvSpPr>
          <p:cNvPr id="8" name="Footer Placeholder 7"/>
          <p:cNvSpPr>
            <a:spLocks noGrp="1"/>
          </p:cNvSpPr>
          <p:nvPr>
            <p:ph type="ftr" sz="quarter" idx="10"/>
          </p:nvPr>
        </p:nvSpPr>
        <p:spPr/>
        <p:txBody>
          <a:bodyPr/>
          <a:lstStyle/>
          <a:p>
            <a:r>
              <a:rPr lang="en-IN" smtClean="0"/>
              <a:t>www.hsestudyguide.com</a:t>
            </a: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430</Words>
  <Application>Microsoft Office PowerPoint</Application>
  <PresentationFormat>Custom</PresentationFormat>
  <Paragraphs>47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4</cp:revision>
  <dcterms:created xsi:type="dcterms:W3CDTF">2023-11-22T13:20:06Z</dcterms:created>
  <dcterms:modified xsi:type="dcterms:W3CDTF">2023-11-22T13:39:06Z</dcterms:modified>
</cp:coreProperties>
</file>