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9F5921A-F5A6-4F46-AF01-FA4521B52019}" type="datetimeFigureOut">
              <a:rPr lang="en-IN" smtClean="0"/>
              <a:t>03-12-2023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B6AE466-61E8-4A42-A4A3-9F33004344B4}" type="slidenum">
              <a:rPr lang="en-IN" smtClean="0"/>
              <a:t>‹#›</a:t>
            </a:fld>
            <a:endParaRPr lang="en-IN"/>
          </a:p>
        </p:txBody>
      </p:sp>
    </p:spTree>
    <p:extLst>
      <p:ext uri="{BB962C8B-B14F-4D97-AF65-F5344CB8AC3E}">
        <p14:creationId xmlns:p14="http://schemas.microsoft.com/office/powerpoint/2010/main" val="2019179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937272"/>
            <a:ext cx="7477601" cy="1666399"/>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SAFETY OFFICER SAFETY QUIZ</a:t>
            </a:r>
            <a:endParaRPr lang="en-US" sz="5249" dirty="0"/>
          </a:p>
        </p:txBody>
      </p:sp>
      <p:sp>
        <p:nvSpPr>
          <p:cNvPr id="6" name="Text 2"/>
          <p:cNvSpPr/>
          <p:nvPr/>
        </p:nvSpPr>
        <p:spPr>
          <a:xfrm>
            <a:off x="6319599" y="4936927"/>
            <a:ext cx="7477601" cy="355402"/>
          </a:xfrm>
          <a:prstGeom prst="rect">
            <a:avLst/>
          </a:prstGeom>
          <a:noFill/>
          <a:ln/>
        </p:spPr>
        <p:txBody>
          <a:bodyPr wrap="none" rtlCol="0" anchor="t"/>
          <a:lstStyle/>
          <a:p>
            <a:pPr marL="0" indent="0" algn="ctr">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Multiple-Choice Questions (MCQs) and their Answers with Explanation</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904286"/>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Which of the following is NOT a primary role of a Safety Officer in an industrial setting?</a:t>
            </a:r>
            <a:endParaRPr lang="en-US" sz="4374" dirty="0"/>
          </a:p>
        </p:txBody>
      </p:sp>
      <p:sp>
        <p:nvSpPr>
          <p:cNvPr id="5" name="Shape 2"/>
          <p:cNvSpPr/>
          <p:nvPr/>
        </p:nvSpPr>
        <p:spPr>
          <a:xfrm>
            <a:off x="2348389" y="4431744"/>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667726"/>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Conducting risk assessments
b) Ensuring compliance with safety regulations
c) Supervising production processes
d) Investigating accidents and incidents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068003"/>
            <a:ext cx="9933503" cy="2093476"/>
          </a:xfrm>
          <a:prstGeom prst="roundRect">
            <a:avLst>
              <a:gd name="adj" fmla="val 4776"/>
            </a:avLst>
          </a:prstGeom>
          <a:solidFill>
            <a:srgbClr val="EBD0FB"/>
          </a:solidFill>
          <a:ln w="13811">
            <a:solidFill>
              <a:srgbClr val="D7A1F7"/>
            </a:solidFill>
            <a:prstDash val="solid"/>
          </a:ln>
        </p:spPr>
      </p:sp>
      <p:sp>
        <p:nvSpPr>
          <p:cNvPr id="5" name="Text 2"/>
          <p:cNvSpPr/>
          <p:nvPr/>
        </p:nvSpPr>
        <p:spPr>
          <a:xfrm>
            <a:off x="2584371" y="3303984"/>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c) Supervising production processes</a:t>
            </a:r>
            <a:endParaRPr lang="en-US" sz="2000" dirty="0"/>
          </a:p>
        </p:txBody>
      </p:sp>
      <p:sp>
        <p:nvSpPr>
          <p:cNvPr id="6" name="Text 3"/>
          <p:cNvSpPr/>
          <p:nvPr/>
        </p:nvSpPr>
        <p:spPr>
          <a:xfrm>
            <a:off x="2584371" y="3859292"/>
            <a:ext cx="9461540"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While a Safety Officer oversees safety measures, conducts risk assessments, and investigates incidents, direct supervision of production processes is typically handled by production managers or supervisors.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51472"/>
            <a:ext cx="9933503"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purpose of a 'Job Safety Analysis' (JSA) in industrial safety?</a:t>
            </a:r>
            <a:endParaRPr lang="en-US" sz="4374" dirty="0"/>
          </a:p>
        </p:txBody>
      </p:sp>
      <p:sp>
        <p:nvSpPr>
          <p:cNvPr id="5" name="Shape 2"/>
          <p:cNvSpPr/>
          <p:nvPr/>
        </p:nvSpPr>
        <p:spPr>
          <a:xfrm>
            <a:off x="2348389" y="4084558"/>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320540"/>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identify potential hazards associated with specific job tasks
b) To analyze financial costs incurred due to accidents
c) To evaluate employee performance
d) To create marketing strategies for safety equipment</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3"/>
            <a:ext cx="9933503" cy="2146044"/>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a) To identify potential hazards associated with specific job tasks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A Job Safety Analysis aims to identify potential hazards associated with specific job tasks, helping to prevent accidents and injuries by implementing appropriate safety measures.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904286"/>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In the hierarchy of control measures, which approach focuses on eliminating the hazard entirely?</a:t>
            </a:r>
            <a:endParaRPr lang="en-US" sz="4374" dirty="0"/>
          </a:p>
        </p:txBody>
      </p:sp>
      <p:sp>
        <p:nvSpPr>
          <p:cNvPr id="5" name="Shape 2"/>
          <p:cNvSpPr/>
          <p:nvPr/>
        </p:nvSpPr>
        <p:spPr>
          <a:xfrm>
            <a:off x="2348389" y="4431744"/>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667726"/>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Engineering controls
b) Administrative controls
c) Personal protective equipment (PPE)
d) Hazard elimination</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2"/>
            <a:ext cx="9933503" cy="2256403"/>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d) Hazard elimination</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Hazard elimination is the most effective control measure as it completely removes the hazard from the workplace, whereas other measures aim to reduce exposure or mitigate risks.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51472"/>
            <a:ext cx="9933503"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does the term 'LOTO' refer to in industrial safety?</a:t>
            </a:r>
            <a:endParaRPr lang="en-US" sz="4374" dirty="0"/>
          </a:p>
        </p:txBody>
      </p:sp>
      <p:sp>
        <p:nvSpPr>
          <p:cNvPr id="5" name="Shape 2"/>
          <p:cNvSpPr/>
          <p:nvPr/>
        </p:nvSpPr>
        <p:spPr>
          <a:xfrm>
            <a:off x="2348389" y="4084558"/>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320540"/>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Lockout Tagout
b) Load Optimization Technique
c) Legal Occupational Training Obligation
d) Limitation of Time Off</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068003"/>
            <a:ext cx="9933503" cy="2093476"/>
          </a:xfrm>
          <a:prstGeom prst="roundRect">
            <a:avLst>
              <a:gd name="adj" fmla="val 4776"/>
            </a:avLst>
          </a:prstGeom>
          <a:solidFill>
            <a:srgbClr val="EBD0FB"/>
          </a:solidFill>
          <a:ln w="13811">
            <a:solidFill>
              <a:srgbClr val="D7A1F7"/>
            </a:solidFill>
            <a:prstDash val="solid"/>
          </a:ln>
        </p:spPr>
      </p:sp>
      <p:sp>
        <p:nvSpPr>
          <p:cNvPr id="5" name="Text 2"/>
          <p:cNvSpPr/>
          <p:nvPr/>
        </p:nvSpPr>
        <p:spPr>
          <a:xfrm>
            <a:off x="2584371" y="3303984"/>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a) Lockout Tagout</a:t>
            </a:r>
            <a:endParaRPr lang="en-US" sz="2000" dirty="0"/>
          </a:p>
        </p:txBody>
      </p:sp>
      <p:sp>
        <p:nvSpPr>
          <p:cNvPr id="6" name="Text 3"/>
          <p:cNvSpPr/>
          <p:nvPr/>
        </p:nvSpPr>
        <p:spPr>
          <a:xfrm>
            <a:off x="2584371" y="3859292"/>
            <a:ext cx="9461540"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Lockout Tagout (LOTO) is a safety procedure used to ensure that dangerous machines are properly shut off and not restarted until maintenance or servicing is completed, preventing unexpected startup.</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904286"/>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primary purpose of a Safety Data Sheet (SDS) in the context of industrial safety?</a:t>
            </a:r>
            <a:endParaRPr lang="en-US" sz="4374" dirty="0"/>
          </a:p>
        </p:txBody>
      </p:sp>
      <p:sp>
        <p:nvSpPr>
          <p:cNvPr id="5" name="Shape 2"/>
          <p:cNvSpPr/>
          <p:nvPr/>
        </p:nvSpPr>
        <p:spPr>
          <a:xfrm>
            <a:off x="2348389" y="4431744"/>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667726"/>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provide guidelines for workplace attire
b) To offer detailed information about hazardous substances
c) To outline the company's organisational structure
d) To document employee training records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2"/>
            <a:ext cx="9933503" cy="2224871"/>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b) To offer detailed information about hazardous substances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SDS provides comprehensive information about hazardous chemicals, including their properties, handling, storage, and emergency procedures, ensuring safe usage in the workplace.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51472"/>
            <a:ext cx="9933503"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primary aim of a Safety Audit in an industrial setting?</a:t>
            </a:r>
            <a:endParaRPr lang="en-US" sz="4374" dirty="0"/>
          </a:p>
        </p:txBody>
      </p:sp>
      <p:sp>
        <p:nvSpPr>
          <p:cNvPr id="5" name="Shape 2"/>
          <p:cNvSpPr/>
          <p:nvPr/>
        </p:nvSpPr>
        <p:spPr>
          <a:xfrm>
            <a:off x="2348389" y="4084558"/>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320540"/>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increase production efficiency
b) To identify non-compliance with safety standards
c) To evaluate employee satisfaction
d) To assess marketing strategies for safety products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2"/>
            <a:ext cx="9933503" cy="2224871"/>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b) To identify non-compliance with safety standards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Safety audits are conducted to assess whether safety measures and procedures are in place and being followed, identifying any deviations or non-compliance with safety standards.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51472"/>
            <a:ext cx="9933503"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significance of 'Toolbox Talks' in industrial safety practices?</a:t>
            </a:r>
            <a:endParaRPr lang="en-US" sz="4374" dirty="0"/>
          </a:p>
        </p:txBody>
      </p:sp>
      <p:sp>
        <p:nvSpPr>
          <p:cNvPr id="5" name="Shape 2"/>
          <p:cNvSpPr/>
          <p:nvPr/>
        </p:nvSpPr>
        <p:spPr>
          <a:xfrm>
            <a:off x="2348389" y="4084558"/>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320540"/>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schedule regular equipment maintenance
b) To conduct employee performance appraisals
c) To facilitate informal safety discussions and awareness
d) To plan strategic safety initiatives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3"/>
            <a:ext cx="9933503" cy="1738074"/>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c) To facilitate informal safety discussions and awareness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Toolbox Talks are short safety meetings held to discuss specific workplace hazards, safety procedures, and promote awareness among employees.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51472"/>
            <a:ext cx="9933503"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does 'RIDDOR' stand for in the context of workplace safety?</a:t>
            </a:r>
            <a:endParaRPr lang="en-US" sz="4374" dirty="0"/>
          </a:p>
        </p:txBody>
      </p:sp>
      <p:sp>
        <p:nvSpPr>
          <p:cNvPr id="5" name="Shape 2"/>
          <p:cNvSpPr/>
          <p:nvPr/>
        </p:nvSpPr>
        <p:spPr>
          <a:xfrm>
            <a:off x="2348389" y="4084558"/>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320540"/>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Risky Incidents and Dangerous Occurrences Regulations
b) Reporting of Injuries, Diseases, and Dangerous Occurrences Regulations
c) Regulatory Investigation of Dangerous Occurrences and Risks
d) Risk Identification and Documentation of Dangerous Occurrences Records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3"/>
            <a:ext cx="9933503" cy="1738074"/>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b) Reporting of Injuries, Diseases, and Dangerous Occurrences Regulations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RIDDOR requires employers to report and keep records of work-related accidents, diseases, and dangerous incidents that occur in the workplace.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904286"/>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primary purpose of conducting a 'Fire Risk Assessment' in an industrial environment?</a:t>
            </a:r>
            <a:endParaRPr lang="en-US" sz="4374" dirty="0"/>
          </a:p>
        </p:txBody>
      </p:sp>
      <p:sp>
        <p:nvSpPr>
          <p:cNvPr id="5" name="Shape 2"/>
          <p:cNvSpPr/>
          <p:nvPr/>
        </p:nvSpPr>
        <p:spPr>
          <a:xfrm>
            <a:off x="2348389" y="4431744"/>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667726"/>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assess employee fire-fighting skills
b) To determine insurance premiums
c) To identify and manage fire hazards
d) To evaluate the effectiveness of fire alarms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2"/>
            <a:ext cx="9933503" cy="2161809"/>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c) To identify and manage fire hazards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Fire Risk Assessment is conducted to identify potential fire hazards in the workplace and implement measures to prevent fires and ensure the safety of personnel.</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904286"/>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is the primary objective of 'Behaviour-Based Safety' programs in workplaces?</a:t>
            </a:r>
            <a:endParaRPr lang="en-US" sz="4374" dirty="0"/>
          </a:p>
        </p:txBody>
      </p:sp>
      <p:sp>
        <p:nvSpPr>
          <p:cNvPr id="5" name="Shape 2"/>
          <p:cNvSpPr/>
          <p:nvPr/>
        </p:nvSpPr>
        <p:spPr>
          <a:xfrm>
            <a:off x="2348389" y="4431744"/>
            <a:ext cx="9933503" cy="1893570"/>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4667726"/>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To enforce disciplinary actions for safety violations
b) To focus on employee behaviour to prevent accidents
c) To improve machinery maintenance procedures
d) To streamline administrative safety protocols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Shape 1"/>
          <p:cNvSpPr/>
          <p:nvPr/>
        </p:nvSpPr>
        <p:spPr>
          <a:xfrm>
            <a:off x="2348389" y="3245763"/>
            <a:ext cx="9933503" cy="2146044"/>
          </a:xfrm>
          <a:prstGeom prst="roundRect">
            <a:avLst>
              <a:gd name="adj" fmla="val 5753"/>
            </a:avLst>
          </a:prstGeom>
          <a:solidFill>
            <a:srgbClr val="EBD0FB"/>
          </a:solidFill>
          <a:ln w="13811">
            <a:solidFill>
              <a:srgbClr val="D7A1F7"/>
            </a:solidFill>
            <a:prstDash val="solid"/>
          </a:ln>
        </p:spPr>
      </p:sp>
      <p:sp>
        <p:nvSpPr>
          <p:cNvPr id="5" name="Text 2"/>
          <p:cNvSpPr/>
          <p:nvPr/>
        </p:nvSpPr>
        <p:spPr>
          <a:xfrm>
            <a:off x="2584371" y="3481745"/>
            <a:ext cx="9461540"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b) To focus on employee behaviour to prevent accidents</a:t>
            </a:r>
            <a:endParaRPr lang="en-US" sz="2000" dirty="0"/>
          </a:p>
        </p:txBody>
      </p:sp>
      <p:sp>
        <p:nvSpPr>
          <p:cNvPr id="6" name="Text 3"/>
          <p:cNvSpPr/>
          <p:nvPr/>
        </p:nvSpPr>
        <p:spPr>
          <a:xfrm>
            <a:off x="2584371" y="4037052"/>
            <a:ext cx="9461540"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Explanation:</a:t>
            </a:r>
            <a:r>
              <a:rPr lang="en-US" sz="2000" kern="0" spc="-35" dirty="0">
                <a:solidFill>
                  <a:srgbClr val="272525"/>
                </a:solidFill>
                <a:latin typeface="Source Sans Pro" pitchFamily="34" charset="0"/>
                <a:ea typeface="Source Sans Pro" pitchFamily="34" charset="-122"/>
                <a:cs typeface="Source Sans Pro" pitchFamily="34" charset="-120"/>
              </a:rPr>
              <a:t> Behaviour-Based Safety programs aim to understand and modify employee behaviour and attitudes towards safety, reducing the likelihood of accidents by promoting safe practices.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767614"/>
            <a:ext cx="4443889" cy="694373"/>
          </a:xfrm>
          <a:prstGeom prst="rect">
            <a:avLst/>
          </a:prstGeom>
          <a:noFill/>
          <a:ln/>
        </p:spPr>
        <p:txBody>
          <a:bodyPr wrap="none" rtlCol="0" anchor="t"/>
          <a:lstStyle/>
          <a:p>
            <a:pPr marL="0" indent="0">
              <a:lnSpc>
                <a:spcPts val="5468"/>
              </a:lnSpc>
              <a:buNone/>
            </a:pPr>
            <a:endParaRPr lang="en-US" sz="4374"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669</Words>
  <Application>Microsoft Office PowerPoint</Application>
  <PresentationFormat>Custom</PresentationFormat>
  <Paragraphs>86</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2023-12-03T13:29:54Z</dcterms:created>
  <dcterms:modified xsi:type="dcterms:W3CDTF">2023-12-03T14:37:37Z</dcterms:modified>
</cp:coreProperties>
</file>