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9B9E1330-5858-46E8-94F4-62B2B2A14812}" type="datetimeFigureOut">
              <a:rPr lang="en-IN" smtClean="0"/>
              <a:t>05-01-2024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76AEDF94-237F-47D4-9C1D-D2537129F3D4}" type="slidenum">
              <a:rPr lang="en-IN" smtClean="0"/>
              <a:t>‹#›</a:t>
            </a:fld>
            <a:endParaRPr lang="en-IN"/>
          </a:p>
        </p:txBody>
      </p:sp>
    </p:spTree>
    <p:extLst>
      <p:ext uri="{BB962C8B-B14F-4D97-AF65-F5344CB8AC3E}">
        <p14:creationId xmlns:p14="http://schemas.microsoft.com/office/powerpoint/2010/main" val="126035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396359"/>
            <a:ext cx="7477601" cy="2551641"/>
          </a:xfrm>
          <a:prstGeom prst="rect">
            <a:avLst/>
          </a:prstGeom>
          <a:noFill/>
          <a:ln/>
        </p:spPr>
        <p:txBody>
          <a:bodyPr wrap="squar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Basic Safety Interview Questions and Answers</a:t>
            </a:r>
            <a:endParaRPr lang="en-US" sz="5249"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831902"/>
            <a:ext cx="7122557" cy="694373"/>
          </a:xfrm>
          <a:prstGeom prst="rect">
            <a:avLst/>
          </a:prstGeom>
          <a:noFill/>
          <a:ln/>
        </p:spPr>
        <p:txBody>
          <a:bodyPr wrap="none" rtlCol="0" anchor="t"/>
          <a:lstStyle/>
          <a:p>
            <a:pPr marL="0" indent="0" algn="l">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does safety mean to you?</a:t>
            </a:r>
            <a:endParaRPr lang="en-US" sz="4374" dirty="0"/>
          </a:p>
        </p:txBody>
      </p:sp>
      <p:sp>
        <p:nvSpPr>
          <p:cNvPr id="5" name="Shape 2"/>
          <p:cNvSpPr/>
          <p:nvPr/>
        </p:nvSpPr>
        <p:spPr>
          <a:xfrm>
            <a:off x="2348389" y="3859530"/>
            <a:ext cx="9933503" cy="1538168"/>
          </a:xfrm>
          <a:prstGeom prst="roundRect">
            <a:avLst>
              <a:gd name="adj" fmla="val 6501"/>
            </a:avLst>
          </a:prstGeom>
          <a:solidFill>
            <a:srgbClr val="EBD0FB"/>
          </a:solidFill>
          <a:ln w="13811">
            <a:solidFill>
              <a:srgbClr val="D7A1F7"/>
            </a:solidFill>
            <a:prstDash val="solid"/>
          </a:ln>
        </p:spPr>
      </p:sp>
      <p:sp>
        <p:nvSpPr>
          <p:cNvPr id="6" name="Text 3"/>
          <p:cNvSpPr/>
          <p:nvPr/>
        </p:nvSpPr>
        <p:spPr>
          <a:xfrm>
            <a:off x="2584371" y="4095512"/>
            <a:ext cx="9461540" cy="1066205"/>
          </a:xfrm>
          <a:prstGeom prst="rect">
            <a:avLst/>
          </a:prstGeom>
          <a:noFill/>
          <a:ln/>
        </p:spPr>
        <p:txBody>
          <a:bodyPr wrap="square" rtlCol="0" anchor="t"/>
          <a:lstStyle/>
          <a:p>
            <a:pPr marL="0" indent="0">
              <a:lnSpc>
                <a:spcPts val="2799"/>
              </a:lnSpc>
              <a:buNone/>
            </a:pPr>
            <a:r>
              <a:rPr lang="en-US" sz="2000" b="1" i="1" kern="0" spc="-35" dirty="0">
                <a:solidFill>
                  <a:srgbClr val="272525"/>
                </a:solidFill>
                <a:latin typeface="Source Sans Pro" pitchFamily="34" charset="0"/>
                <a:ea typeface="Source Sans Pro" pitchFamily="34" charset="-122"/>
                <a:cs typeface="Source Sans Pro" pitchFamily="34" charset="-120"/>
              </a:rPr>
              <a:t>Answer: </a:t>
            </a:r>
            <a:r>
              <a:rPr lang="en-US" sz="2000" b="1" kern="0" spc="-35" dirty="0">
                <a:solidFill>
                  <a:srgbClr val="272525"/>
                </a:solidFill>
                <a:latin typeface="Source Sans Pro" pitchFamily="34" charset="0"/>
                <a:ea typeface="Source Sans Pro" pitchFamily="34" charset="-122"/>
                <a:cs typeface="Source Sans Pro" pitchFamily="34" charset="-120"/>
              </a:rPr>
              <a:t> </a:t>
            </a:r>
            <a:r>
              <a:rPr lang="en-US" sz="2000" kern="0" spc="-35" dirty="0">
                <a:solidFill>
                  <a:srgbClr val="272525"/>
                </a:solidFill>
                <a:latin typeface="Source Sans Pro" pitchFamily="34" charset="0"/>
                <a:ea typeface="Source Sans Pro" pitchFamily="34" charset="-122"/>
                <a:cs typeface="Source Sans Pro" pitchFamily="34" charset="-120"/>
              </a:rPr>
              <a:t>Safety, to me, means creating and maintaining an environment where everyone can work or live without the risk of harm or injury. It involves being proactive in identifying potential hazards and taking measures to prevent accidents.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831902"/>
            <a:ext cx="9751814" cy="694373"/>
          </a:xfrm>
          <a:prstGeom prst="rect">
            <a:avLst/>
          </a:prstGeom>
          <a:noFill/>
          <a:ln/>
        </p:spPr>
        <p:txBody>
          <a:bodyPr wrap="none" rtlCol="0" anchor="t"/>
          <a:lstStyle/>
          <a:p>
            <a:pPr marL="0" indent="0" algn="l">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How do you prioritize safety in your work?</a:t>
            </a:r>
            <a:endParaRPr lang="en-US" sz="4374" dirty="0"/>
          </a:p>
        </p:txBody>
      </p:sp>
      <p:sp>
        <p:nvSpPr>
          <p:cNvPr id="5" name="Shape 2"/>
          <p:cNvSpPr/>
          <p:nvPr/>
        </p:nvSpPr>
        <p:spPr>
          <a:xfrm>
            <a:off x="2348389" y="3859530"/>
            <a:ext cx="9933503" cy="2021008"/>
          </a:xfrm>
          <a:prstGeom prst="roundRect">
            <a:avLst>
              <a:gd name="adj" fmla="val 6501"/>
            </a:avLst>
          </a:prstGeom>
          <a:solidFill>
            <a:srgbClr val="EBD0FB"/>
          </a:solidFill>
          <a:ln w="13811">
            <a:solidFill>
              <a:srgbClr val="D7A1F7"/>
            </a:solidFill>
            <a:prstDash val="solid"/>
          </a:ln>
        </p:spPr>
      </p:sp>
      <p:sp>
        <p:nvSpPr>
          <p:cNvPr id="6" name="Text 3"/>
          <p:cNvSpPr/>
          <p:nvPr/>
        </p:nvSpPr>
        <p:spPr>
          <a:xfrm>
            <a:off x="2584371" y="4095512"/>
            <a:ext cx="9461540" cy="1066205"/>
          </a:xfrm>
          <a:prstGeom prst="rect">
            <a:avLst/>
          </a:prstGeom>
          <a:noFill/>
          <a:ln/>
        </p:spPr>
        <p:txBody>
          <a:bodyPr wrap="square" rtlCol="0" anchor="t"/>
          <a:lstStyle/>
          <a:p>
            <a:pPr marL="0" indent="0">
              <a:lnSpc>
                <a:spcPts val="2799"/>
              </a:lnSpc>
              <a:buNone/>
            </a:pPr>
            <a:r>
              <a:rPr lang="en-US" sz="2000" b="1" i="1" kern="0" spc="-35" dirty="0">
                <a:solidFill>
                  <a:srgbClr val="272525"/>
                </a:solidFill>
                <a:latin typeface="Source Sans Pro" pitchFamily="34" charset="0"/>
                <a:ea typeface="Source Sans Pro" pitchFamily="34" charset="-122"/>
                <a:cs typeface="Source Sans Pro" pitchFamily="34" charset="-120"/>
              </a:rPr>
              <a:t>Answer: </a:t>
            </a:r>
            <a:r>
              <a:rPr lang="en-US" sz="2000" b="1" kern="0" spc="-35" dirty="0">
                <a:solidFill>
                  <a:srgbClr val="272525"/>
                </a:solidFill>
                <a:latin typeface="Source Sans Pro" pitchFamily="34" charset="0"/>
                <a:ea typeface="Source Sans Pro" pitchFamily="34" charset="-122"/>
                <a:cs typeface="Source Sans Pro" pitchFamily="34" charset="-120"/>
              </a:rPr>
              <a:t> </a:t>
            </a:r>
            <a:r>
              <a:rPr lang="en-US" sz="2000" kern="0" spc="-35" dirty="0">
                <a:solidFill>
                  <a:srgbClr val="272525"/>
                </a:solidFill>
                <a:latin typeface="Source Sans Pro" pitchFamily="34" charset="0"/>
                <a:ea typeface="Source Sans Pro" pitchFamily="34" charset="-122"/>
                <a:cs typeface="Source Sans Pro" pitchFamily="34" charset="-120"/>
              </a:rPr>
              <a:t>I prioritize safety by making it a fundamental part of every task I undertake. Before starting any job, I conduct a risk assessment, identify potential dangers, and take necessary precautions. I also ensure that safety equipment is utilized properly and that everyone involved is trained on safety protocols.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484715"/>
            <a:ext cx="9933503" cy="1388745"/>
          </a:xfrm>
          <a:prstGeom prst="rect">
            <a:avLst/>
          </a:prstGeom>
          <a:noFill/>
          <a:ln/>
        </p:spPr>
        <p:txBody>
          <a:bodyPr wrap="square" rtlCol="0" anchor="t"/>
          <a:lstStyle/>
          <a:p>
            <a:pPr marL="0" indent="0" algn="l">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steps do you take when you notice a safety hazard?</a:t>
            </a:r>
            <a:endParaRPr lang="en-US" sz="4374" dirty="0"/>
          </a:p>
        </p:txBody>
      </p:sp>
      <p:sp>
        <p:nvSpPr>
          <p:cNvPr id="5" name="Shape 2"/>
          <p:cNvSpPr/>
          <p:nvPr/>
        </p:nvSpPr>
        <p:spPr>
          <a:xfrm>
            <a:off x="2348389" y="4206716"/>
            <a:ext cx="9933503" cy="1538168"/>
          </a:xfrm>
          <a:prstGeom prst="roundRect">
            <a:avLst>
              <a:gd name="adj" fmla="val 6501"/>
            </a:avLst>
          </a:prstGeom>
          <a:solidFill>
            <a:srgbClr val="EBD0FB"/>
          </a:solidFill>
          <a:ln w="13811">
            <a:solidFill>
              <a:srgbClr val="D7A1F7"/>
            </a:solidFill>
            <a:prstDash val="solid"/>
          </a:ln>
        </p:spPr>
      </p:sp>
      <p:sp>
        <p:nvSpPr>
          <p:cNvPr id="6" name="Text 3"/>
          <p:cNvSpPr/>
          <p:nvPr/>
        </p:nvSpPr>
        <p:spPr>
          <a:xfrm>
            <a:off x="2584371" y="4442698"/>
            <a:ext cx="9461540" cy="1066205"/>
          </a:xfrm>
          <a:prstGeom prst="rect">
            <a:avLst/>
          </a:prstGeom>
          <a:noFill/>
          <a:ln/>
        </p:spPr>
        <p:txBody>
          <a:bodyPr wrap="square" rtlCol="0" anchor="t"/>
          <a:lstStyle/>
          <a:p>
            <a:pPr marL="0" indent="0">
              <a:lnSpc>
                <a:spcPts val="2799"/>
              </a:lnSpc>
              <a:buNone/>
            </a:pPr>
            <a:r>
              <a:rPr lang="en-US" sz="2000" b="1" i="1" kern="0" spc="-35" dirty="0">
                <a:solidFill>
                  <a:srgbClr val="272525"/>
                </a:solidFill>
                <a:latin typeface="Source Sans Pro" pitchFamily="34" charset="0"/>
                <a:ea typeface="Source Sans Pro" pitchFamily="34" charset="-122"/>
                <a:cs typeface="Source Sans Pro" pitchFamily="34" charset="-120"/>
              </a:rPr>
              <a:t>Answer: </a:t>
            </a:r>
            <a:r>
              <a:rPr lang="en-US" sz="2000" b="1" kern="0" spc="-35" dirty="0">
                <a:solidFill>
                  <a:srgbClr val="272525"/>
                </a:solidFill>
                <a:latin typeface="Source Sans Pro" pitchFamily="34" charset="0"/>
                <a:ea typeface="Source Sans Pro" pitchFamily="34" charset="-122"/>
                <a:cs typeface="Source Sans Pro" pitchFamily="34" charset="-120"/>
              </a:rPr>
              <a:t> </a:t>
            </a:r>
            <a:r>
              <a:rPr lang="en-US" sz="2000" kern="0" spc="-35" dirty="0">
                <a:solidFill>
                  <a:srgbClr val="272525"/>
                </a:solidFill>
                <a:latin typeface="Source Sans Pro" pitchFamily="34" charset="0"/>
                <a:ea typeface="Source Sans Pro" pitchFamily="34" charset="-122"/>
                <a:cs typeface="Source Sans Pro" pitchFamily="34" charset="-120"/>
              </a:rPr>
              <a:t>When I identify a safety hazard, I take immediate action to address it. This might involve removing the hazard if possible, marking the area as unsafe, or reporting it to the appropriate authority. Prompt action is crucial to prevent accidents.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484715"/>
            <a:ext cx="10863114" cy="1388745"/>
          </a:xfrm>
          <a:prstGeom prst="rect">
            <a:avLst/>
          </a:prstGeom>
          <a:noFill/>
          <a:ln/>
        </p:spPr>
        <p:txBody>
          <a:bodyPr wrap="square" rtlCol="0" anchor="t"/>
          <a:lstStyle/>
          <a:p>
            <a:pPr marL="0" indent="0" algn="l">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How do you handle pressure or tight deadlines without compromising safety?</a:t>
            </a:r>
            <a:endParaRPr lang="en-US" sz="4374" dirty="0"/>
          </a:p>
        </p:txBody>
      </p:sp>
      <p:sp>
        <p:nvSpPr>
          <p:cNvPr id="5" name="Shape 2"/>
          <p:cNvSpPr/>
          <p:nvPr/>
        </p:nvSpPr>
        <p:spPr>
          <a:xfrm>
            <a:off x="2348389" y="4206716"/>
            <a:ext cx="9933503" cy="1941836"/>
          </a:xfrm>
          <a:prstGeom prst="roundRect">
            <a:avLst>
              <a:gd name="adj" fmla="val 6501"/>
            </a:avLst>
          </a:prstGeom>
          <a:solidFill>
            <a:srgbClr val="EBD0FB"/>
          </a:solidFill>
          <a:ln w="13811">
            <a:solidFill>
              <a:srgbClr val="D7A1F7"/>
            </a:solidFill>
            <a:prstDash val="solid"/>
          </a:ln>
        </p:spPr>
      </p:sp>
      <p:sp>
        <p:nvSpPr>
          <p:cNvPr id="6" name="Text 3"/>
          <p:cNvSpPr/>
          <p:nvPr/>
        </p:nvSpPr>
        <p:spPr>
          <a:xfrm>
            <a:off x="2584371" y="4442698"/>
            <a:ext cx="9461540" cy="1066205"/>
          </a:xfrm>
          <a:prstGeom prst="rect">
            <a:avLst/>
          </a:prstGeom>
          <a:noFill/>
          <a:ln/>
        </p:spPr>
        <p:txBody>
          <a:bodyPr wrap="square" rtlCol="0" anchor="t"/>
          <a:lstStyle/>
          <a:p>
            <a:pPr marL="0" indent="0">
              <a:lnSpc>
                <a:spcPts val="2799"/>
              </a:lnSpc>
              <a:buNone/>
            </a:pPr>
            <a:r>
              <a:rPr lang="en-US" sz="2000" b="1" i="1" kern="0" spc="-35" dirty="0">
                <a:solidFill>
                  <a:srgbClr val="272525"/>
                </a:solidFill>
                <a:latin typeface="Source Sans Pro" pitchFamily="34" charset="0"/>
                <a:ea typeface="Source Sans Pro" pitchFamily="34" charset="-122"/>
                <a:cs typeface="Source Sans Pro" pitchFamily="34" charset="-120"/>
              </a:rPr>
              <a:t>Answer:</a:t>
            </a:r>
            <a:r>
              <a:rPr lang="en-US" sz="2000" b="1" kern="0" spc="-35" dirty="0">
                <a:solidFill>
                  <a:srgbClr val="272525"/>
                </a:solidFill>
                <a:latin typeface="Source Sans Pro" pitchFamily="34" charset="0"/>
                <a:ea typeface="Source Sans Pro" pitchFamily="34" charset="-122"/>
                <a:cs typeface="Source Sans Pro" pitchFamily="34" charset="-120"/>
              </a:rPr>
              <a:t>  </a:t>
            </a:r>
            <a:r>
              <a:rPr lang="en-US" sz="2000" kern="0" spc="-35" dirty="0">
                <a:solidFill>
                  <a:srgbClr val="272525"/>
                </a:solidFill>
                <a:latin typeface="Source Sans Pro" pitchFamily="34" charset="0"/>
                <a:ea typeface="Source Sans Pro" pitchFamily="34" charset="-122"/>
                <a:cs typeface="Source Sans Pro" pitchFamily="34" charset="-120"/>
              </a:rPr>
              <a:t>I believe that safety should never be compromised, regardless of deadlines or pressure. I manage this by planning ahead, allocating sufficient time for safety measures, and communicating with my team to ensure everyone understands that safety is non-negotiable.</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484715"/>
            <a:ext cx="9933503" cy="1388745"/>
          </a:xfrm>
          <a:prstGeom prst="rect">
            <a:avLst/>
          </a:prstGeom>
          <a:noFill/>
          <a:ln/>
        </p:spPr>
        <p:txBody>
          <a:bodyPr wrap="square" rtlCol="0" anchor="t"/>
          <a:lstStyle/>
          <a:p>
            <a:pPr marL="0" indent="0" algn="l">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safety training and certifications do you have?</a:t>
            </a:r>
            <a:endParaRPr lang="en-US" sz="4374" dirty="0"/>
          </a:p>
        </p:txBody>
      </p:sp>
      <p:sp>
        <p:nvSpPr>
          <p:cNvPr id="5" name="Shape 2"/>
          <p:cNvSpPr/>
          <p:nvPr/>
        </p:nvSpPr>
        <p:spPr>
          <a:xfrm>
            <a:off x="2348389" y="4206715"/>
            <a:ext cx="9933503" cy="2036429"/>
          </a:xfrm>
          <a:prstGeom prst="roundRect">
            <a:avLst>
              <a:gd name="adj" fmla="val 6501"/>
            </a:avLst>
          </a:prstGeom>
          <a:solidFill>
            <a:srgbClr val="EBD0FB"/>
          </a:solidFill>
          <a:ln w="13811">
            <a:solidFill>
              <a:srgbClr val="D7A1F7"/>
            </a:solidFill>
            <a:prstDash val="solid"/>
          </a:ln>
        </p:spPr>
      </p:sp>
      <p:sp>
        <p:nvSpPr>
          <p:cNvPr id="6" name="Text 3"/>
          <p:cNvSpPr/>
          <p:nvPr/>
        </p:nvSpPr>
        <p:spPr>
          <a:xfrm>
            <a:off x="2584371" y="4442698"/>
            <a:ext cx="9461540" cy="1066205"/>
          </a:xfrm>
          <a:prstGeom prst="rect">
            <a:avLst/>
          </a:prstGeom>
          <a:noFill/>
          <a:ln/>
        </p:spPr>
        <p:txBody>
          <a:bodyPr wrap="square" rtlCol="0" anchor="t"/>
          <a:lstStyle/>
          <a:p>
            <a:pPr marL="0" indent="0">
              <a:lnSpc>
                <a:spcPts val="2799"/>
              </a:lnSpc>
              <a:buNone/>
            </a:pPr>
            <a:r>
              <a:rPr lang="en-US" sz="2000" b="1" i="1" kern="0" spc="-35" dirty="0">
                <a:solidFill>
                  <a:srgbClr val="272525"/>
                </a:solidFill>
                <a:latin typeface="Source Sans Pro" pitchFamily="34" charset="0"/>
                <a:ea typeface="Source Sans Pro" pitchFamily="34" charset="-122"/>
                <a:cs typeface="Source Sans Pro" pitchFamily="34" charset="-120"/>
              </a:rPr>
              <a:t>Answer: </a:t>
            </a:r>
            <a:r>
              <a:rPr lang="en-US" sz="2000" b="1" kern="0" spc="-35" dirty="0">
                <a:solidFill>
                  <a:srgbClr val="272525"/>
                </a:solidFill>
                <a:latin typeface="Source Sans Pro" pitchFamily="34" charset="0"/>
                <a:ea typeface="Source Sans Pro" pitchFamily="34" charset="-122"/>
                <a:cs typeface="Source Sans Pro" pitchFamily="34" charset="-120"/>
              </a:rPr>
              <a:t> </a:t>
            </a:r>
            <a:r>
              <a:rPr lang="en-US" sz="2000" kern="0" spc="-35" dirty="0">
                <a:solidFill>
                  <a:srgbClr val="272525"/>
                </a:solidFill>
                <a:latin typeface="Source Sans Pro" pitchFamily="34" charset="0"/>
                <a:ea typeface="Source Sans Pro" pitchFamily="34" charset="-122"/>
                <a:cs typeface="Source Sans Pro" pitchFamily="34" charset="-120"/>
              </a:rPr>
              <a:t>I have received training in [mention specific safety training programs or certifications], which have equipped me with the knowledge and skills to identify potential risks and mitigate them effectively. I also stay updated on safety guidelines and regulations.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484715"/>
            <a:ext cx="9933503" cy="1388745"/>
          </a:xfrm>
          <a:prstGeom prst="rect">
            <a:avLst/>
          </a:prstGeom>
          <a:noFill/>
          <a:ln/>
        </p:spPr>
        <p:txBody>
          <a:bodyPr wrap="square" rtlCol="0" anchor="t"/>
          <a:lstStyle/>
          <a:p>
            <a:pPr marL="0" indent="0" algn="l">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Describe a situation where you had to resolve a safety issue.</a:t>
            </a:r>
            <a:endParaRPr lang="en-US" sz="4374" dirty="0"/>
          </a:p>
        </p:txBody>
      </p:sp>
      <p:sp>
        <p:nvSpPr>
          <p:cNvPr id="5" name="Shape 2"/>
          <p:cNvSpPr/>
          <p:nvPr/>
        </p:nvSpPr>
        <p:spPr>
          <a:xfrm>
            <a:off x="2348389" y="4206715"/>
            <a:ext cx="9933503" cy="1973367"/>
          </a:xfrm>
          <a:prstGeom prst="roundRect">
            <a:avLst>
              <a:gd name="adj" fmla="val 6501"/>
            </a:avLst>
          </a:prstGeom>
          <a:solidFill>
            <a:srgbClr val="EBD0FB"/>
          </a:solidFill>
          <a:ln w="13811">
            <a:solidFill>
              <a:srgbClr val="D7A1F7"/>
            </a:solidFill>
            <a:prstDash val="solid"/>
          </a:ln>
        </p:spPr>
      </p:sp>
      <p:sp>
        <p:nvSpPr>
          <p:cNvPr id="6" name="Text 3"/>
          <p:cNvSpPr/>
          <p:nvPr/>
        </p:nvSpPr>
        <p:spPr>
          <a:xfrm>
            <a:off x="2584371" y="4442698"/>
            <a:ext cx="9461540" cy="1066205"/>
          </a:xfrm>
          <a:prstGeom prst="rect">
            <a:avLst/>
          </a:prstGeom>
          <a:noFill/>
          <a:ln/>
        </p:spPr>
        <p:txBody>
          <a:bodyPr wrap="square" rtlCol="0" anchor="t"/>
          <a:lstStyle/>
          <a:p>
            <a:pPr marL="0" indent="0">
              <a:lnSpc>
                <a:spcPts val="2799"/>
              </a:lnSpc>
              <a:buNone/>
            </a:pPr>
            <a:r>
              <a:rPr lang="en-US" sz="2000" b="1" i="1" kern="0" spc="-35" dirty="0">
                <a:solidFill>
                  <a:srgbClr val="272525"/>
                </a:solidFill>
                <a:latin typeface="Source Sans Pro" pitchFamily="34" charset="0"/>
                <a:ea typeface="Source Sans Pro" pitchFamily="34" charset="-122"/>
                <a:cs typeface="Source Sans Pro" pitchFamily="34" charset="-120"/>
              </a:rPr>
              <a:t>Answer:</a:t>
            </a:r>
            <a:r>
              <a:rPr lang="en-US" sz="2000" b="1" kern="0" spc="-35" dirty="0">
                <a:solidFill>
                  <a:srgbClr val="272525"/>
                </a:solidFill>
                <a:latin typeface="Source Sans Pro" pitchFamily="34" charset="0"/>
                <a:ea typeface="Source Sans Pro" pitchFamily="34" charset="-122"/>
                <a:cs typeface="Source Sans Pro" pitchFamily="34" charset="-120"/>
              </a:rPr>
              <a:t>  </a:t>
            </a:r>
            <a:r>
              <a:rPr lang="en-US" sz="2000" kern="0" spc="-35" dirty="0">
                <a:solidFill>
                  <a:srgbClr val="272525"/>
                </a:solidFill>
                <a:latin typeface="Source Sans Pro" pitchFamily="34" charset="0"/>
                <a:ea typeface="Source Sans Pro" pitchFamily="34" charset="-122"/>
                <a:cs typeface="Source Sans Pro" pitchFamily="34" charset="-120"/>
              </a:rPr>
              <a:t>In my previous role, I noticed an electrical hazard in the workplace. I immediately isolated the area, informed the relevant personnel, and followed the safety protocol to rectify the issue. I then conducted a training session to raise awareness about electrical safety among my colleagues.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484715"/>
            <a:ext cx="9933503" cy="1388745"/>
          </a:xfrm>
          <a:prstGeom prst="rect">
            <a:avLst/>
          </a:prstGeom>
          <a:noFill/>
          <a:ln/>
        </p:spPr>
        <p:txBody>
          <a:bodyPr wrap="square" rtlCol="0" anchor="t"/>
          <a:lstStyle/>
          <a:p>
            <a:pPr marL="0" indent="0" algn="l">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How do you promote a culture of safety in the workplace?</a:t>
            </a:r>
            <a:endParaRPr lang="en-US" sz="4374" dirty="0"/>
          </a:p>
        </p:txBody>
      </p:sp>
      <p:sp>
        <p:nvSpPr>
          <p:cNvPr id="5" name="Shape 2"/>
          <p:cNvSpPr/>
          <p:nvPr/>
        </p:nvSpPr>
        <p:spPr>
          <a:xfrm>
            <a:off x="2348389" y="4206715"/>
            <a:ext cx="9933503" cy="1973367"/>
          </a:xfrm>
          <a:prstGeom prst="roundRect">
            <a:avLst>
              <a:gd name="adj" fmla="val 6501"/>
            </a:avLst>
          </a:prstGeom>
          <a:solidFill>
            <a:srgbClr val="EBD0FB"/>
          </a:solidFill>
          <a:ln w="13811">
            <a:solidFill>
              <a:srgbClr val="D7A1F7"/>
            </a:solidFill>
            <a:prstDash val="solid"/>
          </a:ln>
        </p:spPr>
      </p:sp>
      <p:sp>
        <p:nvSpPr>
          <p:cNvPr id="6" name="Text 3"/>
          <p:cNvSpPr/>
          <p:nvPr/>
        </p:nvSpPr>
        <p:spPr>
          <a:xfrm>
            <a:off x="2584371" y="4442698"/>
            <a:ext cx="9461540" cy="1066205"/>
          </a:xfrm>
          <a:prstGeom prst="rect">
            <a:avLst/>
          </a:prstGeom>
          <a:noFill/>
          <a:ln/>
        </p:spPr>
        <p:txBody>
          <a:bodyPr wrap="square" rtlCol="0" anchor="t"/>
          <a:lstStyle/>
          <a:p>
            <a:pPr marL="0" indent="0">
              <a:lnSpc>
                <a:spcPts val="2799"/>
              </a:lnSpc>
              <a:buNone/>
            </a:pPr>
            <a:r>
              <a:rPr lang="en-US" sz="2000" b="1" i="1" kern="0" spc="-35" dirty="0">
                <a:solidFill>
                  <a:srgbClr val="272525"/>
                </a:solidFill>
                <a:latin typeface="Source Sans Pro" pitchFamily="34" charset="0"/>
                <a:ea typeface="Source Sans Pro" pitchFamily="34" charset="-122"/>
                <a:cs typeface="Source Sans Pro" pitchFamily="34" charset="-120"/>
              </a:rPr>
              <a:t>Answer:</a:t>
            </a:r>
            <a:r>
              <a:rPr lang="en-US" sz="2000" b="1" kern="0" spc="-35" dirty="0">
                <a:solidFill>
                  <a:srgbClr val="272525"/>
                </a:solidFill>
                <a:latin typeface="Source Sans Pro" pitchFamily="34" charset="0"/>
                <a:ea typeface="Source Sans Pro" pitchFamily="34" charset="-122"/>
                <a:cs typeface="Source Sans Pro" pitchFamily="34" charset="-120"/>
              </a:rPr>
              <a:t>  </a:t>
            </a:r>
            <a:r>
              <a:rPr lang="en-US" sz="2000" kern="0" spc="-35" dirty="0">
                <a:solidFill>
                  <a:srgbClr val="272525"/>
                </a:solidFill>
                <a:latin typeface="Source Sans Pro" pitchFamily="34" charset="0"/>
                <a:ea typeface="Source Sans Pro" pitchFamily="34" charset="-122"/>
                <a:cs typeface="Source Sans Pro" pitchFamily="34" charset="-120"/>
              </a:rPr>
              <a:t>I promote a culture of safety by leading by example. I encourage open communication about safety concerns, conduct regular safety meetings, and emphasize the importance of reporting hazards promptly. I also recognize and reward safe behaviors to reinforce their importance.</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430</Words>
  <Application>Microsoft Office PowerPoint</Application>
  <PresentationFormat>Custom</PresentationFormat>
  <Paragraphs>31</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3</cp:revision>
  <dcterms:created xsi:type="dcterms:W3CDTF">2024-01-05T11:24:43Z</dcterms:created>
  <dcterms:modified xsi:type="dcterms:W3CDTF">2024-01-05T11:49:39Z</dcterms:modified>
</cp:coreProperties>
</file>