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6" r:id="rId2"/>
    <p:sldId id="257" r:id="rId3"/>
    <p:sldId id="258" r:id="rId4"/>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299E80A8-3A8C-4D0F-9596-AB936F500FDA}" type="datetimeFigureOut">
              <a:rPr lang="en-IN" smtClean="0"/>
              <a:t>12-02-2024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48215FD6-3730-42F9-B4CF-B9C0A97B756A}" type="slidenum">
              <a:rPr lang="en-IN" smtClean="0"/>
              <a:t>‹#›</a:t>
            </a:fld>
            <a:endParaRPr lang="en-IN"/>
          </a:p>
        </p:txBody>
      </p:sp>
    </p:spTree>
    <p:extLst>
      <p:ext uri="{BB962C8B-B14F-4D97-AF65-F5344CB8AC3E}">
        <p14:creationId xmlns:p14="http://schemas.microsoft.com/office/powerpoint/2010/main" val="770888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448068" y="2774731"/>
            <a:ext cx="7220545" cy="1342928"/>
          </a:xfrm>
          <a:prstGeom prst="rect">
            <a:avLst/>
          </a:prstGeom>
          <a:noFill/>
          <a:ln/>
        </p:spPr>
        <p:txBody>
          <a:bodyPr wrap="none" rtlCol="0" anchor="t"/>
          <a:lstStyle/>
          <a:p>
            <a:pPr marL="0" indent="0" algn="ctr">
              <a:lnSpc>
                <a:spcPts val="5468"/>
              </a:lnSpc>
              <a:buNone/>
            </a:pPr>
            <a:r>
              <a:rPr lang="en-US" sz="6000" b="1" kern="0" spc="-87" dirty="0">
                <a:solidFill>
                  <a:srgbClr val="FF75D3"/>
                </a:solidFill>
                <a:latin typeface="adonis-web" pitchFamily="34" charset="0"/>
                <a:ea typeface="adonis-web" pitchFamily="34" charset="-122"/>
                <a:cs typeface="adonis-web" pitchFamily="34" charset="-120"/>
              </a:rPr>
              <a:t>Crane Hoisting Speed </a:t>
            </a:r>
            <a:endParaRPr lang="en-US" sz="6000" b="1" kern="0" spc="-87" dirty="0" smtClean="0">
              <a:solidFill>
                <a:srgbClr val="FF75D3"/>
              </a:solidFill>
              <a:latin typeface="adonis-web" pitchFamily="34" charset="0"/>
              <a:ea typeface="adonis-web" pitchFamily="34" charset="-122"/>
              <a:cs typeface="adonis-web" pitchFamily="34" charset="-120"/>
            </a:endParaRPr>
          </a:p>
          <a:p>
            <a:pPr marL="0" indent="0" algn="ctr">
              <a:lnSpc>
                <a:spcPts val="5468"/>
              </a:lnSpc>
              <a:buNone/>
            </a:pPr>
            <a:r>
              <a:rPr lang="en-US" sz="6000" b="1" kern="0" spc="-87" dirty="0" smtClean="0">
                <a:solidFill>
                  <a:srgbClr val="FF75D3"/>
                </a:solidFill>
                <a:latin typeface="adonis-web" pitchFamily="34" charset="0"/>
                <a:ea typeface="adonis-web" pitchFamily="34" charset="-122"/>
                <a:cs typeface="adonis-web" pitchFamily="34" charset="-120"/>
              </a:rPr>
              <a:t>and </a:t>
            </a:r>
            <a:r>
              <a:rPr lang="en-US" sz="6000" b="1" kern="0" spc="-87" dirty="0">
                <a:solidFill>
                  <a:srgbClr val="FF75D3"/>
                </a:solidFill>
                <a:latin typeface="adonis-web" pitchFamily="34" charset="0"/>
                <a:ea typeface="adonis-web" pitchFamily="34" charset="-122"/>
                <a:cs typeface="adonis-web" pitchFamily="34" charset="-120"/>
              </a:rPr>
              <a:t>Load</a:t>
            </a:r>
            <a:endParaRPr lang="en-US" sz="6000" dirty="0"/>
          </a:p>
        </p:txBody>
      </p:sp>
      <p:sp>
        <p:nvSpPr>
          <p:cNvPr id="6" name="Text 2"/>
          <p:cNvSpPr/>
          <p:nvPr/>
        </p:nvSpPr>
        <p:spPr>
          <a:xfrm>
            <a:off x="6319599" y="4450913"/>
            <a:ext cx="7477601" cy="355402"/>
          </a:xfrm>
          <a:prstGeom prst="rect">
            <a:avLst/>
          </a:prstGeom>
          <a:noFill/>
          <a:ln/>
        </p:spPr>
        <p:txBody>
          <a:bodyPr wrap="none" rtlCol="0" anchor="t"/>
          <a:lstStyle/>
          <a:p>
            <a:pPr marL="0" indent="0" algn="ctr">
              <a:lnSpc>
                <a:spcPts val="2799"/>
              </a:lnSpc>
              <a:buNone/>
            </a:pPr>
            <a:r>
              <a:rPr lang="en-US" sz="2400" kern="0" spc="-35" dirty="0">
                <a:solidFill>
                  <a:srgbClr val="272525"/>
                </a:solidFill>
                <a:latin typeface="Source Sans Pro" pitchFamily="34" charset="0"/>
                <a:ea typeface="Source Sans Pro" pitchFamily="34" charset="-122"/>
                <a:cs typeface="Source Sans Pro" pitchFamily="34" charset="-120"/>
              </a:rPr>
              <a:t>How does hoisting speed impact the load capacity of a crane?</a:t>
            </a:r>
            <a:endParaRPr lang="en-US" sz="24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2348389" y="1450428"/>
            <a:ext cx="4855726" cy="2375527"/>
          </a:xfrm>
          <a:prstGeom prst="roundRect">
            <a:avLst>
              <a:gd name="adj" fmla="val 5315"/>
            </a:avLst>
          </a:prstGeom>
          <a:solidFill>
            <a:srgbClr val="EBD0FB"/>
          </a:solidFill>
          <a:ln w="7620">
            <a:solidFill>
              <a:srgbClr val="D1B6E1"/>
            </a:solidFill>
            <a:prstDash val="solid"/>
          </a:ln>
        </p:spPr>
      </p:sp>
      <p:sp>
        <p:nvSpPr>
          <p:cNvPr id="5" name="Text 2"/>
          <p:cNvSpPr/>
          <p:nvPr/>
        </p:nvSpPr>
        <p:spPr>
          <a:xfrm>
            <a:off x="2578179" y="1686910"/>
            <a:ext cx="4396145" cy="1909254"/>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Hoisting speed plays a crucial role in crane operations, and it affects the stability of the load being lifted. The formula for calculating the maximum allowable hoisting speed is given by:</a:t>
            </a:r>
            <a:endParaRPr lang="en-US" sz="2000" dirty="0"/>
          </a:p>
        </p:txBody>
      </p:sp>
      <p:sp>
        <p:nvSpPr>
          <p:cNvPr id="6" name="Shape 3"/>
          <p:cNvSpPr/>
          <p:nvPr/>
        </p:nvSpPr>
        <p:spPr>
          <a:xfrm>
            <a:off x="7426285" y="1450428"/>
            <a:ext cx="4855726" cy="2375527"/>
          </a:xfrm>
          <a:prstGeom prst="roundRect">
            <a:avLst>
              <a:gd name="adj" fmla="val 5315"/>
            </a:avLst>
          </a:prstGeom>
          <a:solidFill>
            <a:srgbClr val="EBD0FB"/>
          </a:solidFill>
          <a:ln w="7620">
            <a:solidFill>
              <a:srgbClr val="D1B6E1"/>
            </a:solidFill>
            <a:prstDash val="solid"/>
          </a:ln>
        </p:spPr>
      </p:sp>
      <p:sp>
        <p:nvSpPr>
          <p:cNvPr id="7" name="Text 4"/>
          <p:cNvSpPr/>
          <p:nvPr/>
        </p:nvSpPr>
        <p:spPr>
          <a:xfrm>
            <a:off x="7656076" y="2174558"/>
            <a:ext cx="4396145" cy="355402"/>
          </a:xfrm>
          <a:prstGeom prst="rect">
            <a:avLst/>
          </a:prstGeom>
          <a:noFill/>
          <a:ln/>
        </p:spPr>
        <p:txBody>
          <a:bodyPr wrap="none" rtlCol="0" anchor="t"/>
          <a:lstStyle/>
          <a:p>
            <a:pPr marL="0" indent="0">
              <a:lnSpc>
                <a:spcPts val="2799"/>
              </a:lnSpc>
              <a:buNone/>
            </a:pPr>
            <a:endParaRPr lang="en-US" sz="1750" dirty="0"/>
          </a:p>
        </p:txBody>
      </p:sp>
      <p:sp>
        <p:nvSpPr>
          <p:cNvPr id="8" name="Shape 5"/>
          <p:cNvSpPr/>
          <p:nvPr/>
        </p:nvSpPr>
        <p:spPr>
          <a:xfrm>
            <a:off x="2348389" y="4048125"/>
            <a:ext cx="4855726" cy="2236589"/>
          </a:xfrm>
          <a:prstGeom prst="roundRect">
            <a:avLst>
              <a:gd name="adj" fmla="val 4471"/>
            </a:avLst>
          </a:prstGeom>
          <a:solidFill>
            <a:srgbClr val="EBD0FB"/>
          </a:solidFill>
          <a:ln w="7620">
            <a:solidFill>
              <a:srgbClr val="D1B6E1"/>
            </a:solidFill>
            <a:prstDash val="solid"/>
          </a:ln>
        </p:spPr>
      </p:sp>
      <p:sp>
        <p:nvSpPr>
          <p:cNvPr id="9" name="Text 6"/>
          <p:cNvSpPr/>
          <p:nvPr/>
        </p:nvSpPr>
        <p:spPr>
          <a:xfrm>
            <a:off x="2578179" y="4277916"/>
            <a:ext cx="4396145" cy="710803"/>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Max Hoisting Speed=(Load Sway Factor×Crane Hoisting Speed/100​)</a:t>
            </a:r>
            <a:endParaRPr lang="en-US" sz="2000" dirty="0"/>
          </a:p>
        </p:txBody>
      </p:sp>
      <p:sp>
        <p:nvSpPr>
          <p:cNvPr id="10" name="Shape 7"/>
          <p:cNvSpPr/>
          <p:nvPr/>
        </p:nvSpPr>
        <p:spPr>
          <a:xfrm>
            <a:off x="7426285" y="4048125"/>
            <a:ext cx="4855726" cy="2872937"/>
          </a:xfrm>
          <a:prstGeom prst="roundRect">
            <a:avLst>
              <a:gd name="adj" fmla="val 4471"/>
            </a:avLst>
          </a:prstGeom>
          <a:solidFill>
            <a:srgbClr val="EBD0FB"/>
          </a:solidFill>
          <a:ln w="7620">
            <a:solidFill>
              <a:srgbClr val="D1B6E1"/>
            </a:solidFill>
            <a:prstDash val="solid"/>
          </a:ln>
        </p:spPr>
      </p:sp>
      <p:sp>
        <p:nvSpPr>
          <p:cNvPr id="11" name="Text 8"/>
          <p:cNvSpPr/>
          <p:nvPr/>
        </p:nvSpPr>
        <p:spPr>
          <a:xfrm>
            <a:off x="7656076" y="4277916"/>
            <a:ext cx="4396145" cy="1777008"/>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The Load Sway Factor is a parameter that accounts for the potential sway or swinging of the load during hoisting. It is important to control load sway to prevent accidents and ensure the safety of the lifting operation.</a:t>
            </a:r>
            <a:endParaRPr lang="en-US" sz="2000" dirty="0"/>
          </a:p>
        </p:txBody>
      </p:sp>
      <p:pic>
        <p:nvPicPr>
          <p:cNvPr id="13" name="Image 1" descr="preencoded.png"/>
          <p:cNvPicPr>
            <a:picLocks noChangeAspect="1"/>
          </p:cNvPicPr>
          <p:nvPr/>
        </p:nvPicPr>
        <p:blipFill>
          <a:blip r:embed="rId4"/>
          <a:stretch>
            <a:fillRect/>
          </a:stretch>
        </p:blipFill>
        <p:spPr>
          <a:xfrm>
            <a:off x="11734153" y="2373"/>
            <a:ext cx="2896247" cy="3823582"/>
          </a:xfrm>
          <a:prstGeom prst="rect">
            <a:avLst/>
          </a:prstGeom>
        </p:spPr>
      </p:pic>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1078468"/>
            <a:ext cx="2666286" cy="416481"/>
          </a:xfrm>
          <a:prstGeom prst="rect">
            <a:avLst/>
          </a:prstGeom>
          <a:noFill/>
          <a:ln/>
        </p:spPr>
        <p:txBody>
          <a:bodyPr wrap="none" rtlCol="0" anchor="t"/>
          <a:lstStyle/>
          <a:p>
            <a:pPr marL="0" indent="0">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Sample Example:</a:t>
            </a:r>
            <a:endParaRPr lang="en-US" sz="3200" dirty="0"/>
          </a:p>
        </p:txBody>
      </p:sp>
      <p:sp>
        <p:nvSpPr>
          <p:cNvPr id="5" name="Shape 2"/>
          <p:cNvSpPr/>
          <p:nvPr/>
        </p:nvSpPr>
        <p:spPr>
          <a:xfrm>
            <a:off x="2348389" y="1744861"/>
            <a:ext cx="4855726" cy="2510850"/>
          </a:xfrm>
          <a:prstGeom prst="roundRect">
            <a:avLst>
              <a:gd name="adj" fmla="val 5315"/>
            </a:avLst>
          </a:prstGeom>
          <a:solidFill>
            <a:srgbClr val="EBD0FB"/>
          </a:solidFill>
          <a:ln w="7620">
            <a:solidFill>
              <a:srgbClr val="D1B6E1"/>
            </a:solidFill>
            <a:prstDash val="solid"/>
          </a:ln>
        </p:spPr>
      </p:sp>
      <p:sp>
        <p:nvSpPr>
          <p:cNvPr id="6" name="Text 3"/>
          <p:cNvSpPr/>
          <p:nvPr/>
        </p:nvSpPr>
        <p:spPr>
          <a:xfrm>
            <a:off x="2578179" y="1974652"/>
            <a:ext cx="4396145"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Let's say we have a crane with a rated hoisting speed of 10 meters per minute and a Load Sway Factor of 5%. Using the formula, we can calculate the maximum allowable hoisting speed:</a:t>
            </a:r>
            <a:endParaRPr lang="en-US" sz="2000" dirty="0"/>
          </a:p>
        </p:txBody>
      </p:sp>
      <p:sp>
        <p:nvSpPr>
          <p:cNvPr id="7" name="Shape 4"/>
          <p:cNvSpPr/>
          <p:nvPr/>
        </p:nvSpPr>
        <p:spPr>
          <a:xfrm>
            <a:off x="7426285" y="1744861"/>
            <a:ext cx="4855726" cy="1881188"/>
          </a:xfrm>
          <a:prstGeom prst="roundRect">
            <a:avLst>
              <a:gd name="adj" fmla="val 5315"/>
            </a:avLst>
          </a:prstGeom>
          <a:solidFill>
            <a:srgbClr val="EBD0FB"/>
          </a:solidFill>
          <a:ln w="7620">
            <a:solidFill>
              <a:srgbClr val="D1B6E1"/>
            </a:solidFill>
            <a:prstDash val="solid"/>
          </a:ln>
        </p:spPr>
      </p:sp>
      <p:sp>
        <p:nvSpPr>
          <p:cNvPr id="8" name="Text 5"/>
          <p:cNvSpPr/>
          <p:nvPr/>
        </p:nvSpPr>
        <p:spPr>
          <a:xfrm>
            <a:off x="7656076" y="1974652"/>
            <a:ext cx="4396145" cy="355402"/>
          </a:xfrm>
          <a:prstGeom prst="rect">
            <a:avLst/>
          </a:prstGeom>
          <a:noFill/>
          <a:ln/>
        </p:spPr>
        <p:txBody>
          <a:bodyPr wrap="none" rtlCol="0" anchor="t"/>
          <a:lstStyle/>
          <a:p>
            <a:pPr marL="0" indent="0">
              <a:lnSpc>
                <a:spcPts val="2799"/>
              </a:lnSpc>
              <a:buNone/>
            </a:pPr>
            <a:endParaRPr lang="en-US" sz="1750" dirty="0"/>
          </a:p>
        </p:txBody>
      </p:sp>
      <p:sp>
        <p:nvSpPr>
          <p:cNvPr id="9" name="Shape 6"/>
          <p:cNvSpPr/>
          <p:nvPr/>
        </p:nvSpPr>
        <p:spPr>
          <a:xfrm>
            <a:off x="2348389" y="4571999"/>
            <a:ext cx="4855726" cy="2579013"/>
          </a:xfrm>
          <a:prstGeom prst="roundRect">
            <a:avLst>
              <a:gd name="adj" fmla="val 3027"/>
            </a:avLst>
          </a:prstGeom>
          <a:solidFill>
            <a:srgbClr val="EBD0FB"/>
          </a:solidFill>
          <a:ln w="7620">
            <a:solidFill>
              <a:srgbClr val="D1B6E1"/>
            </a:solidFill>
            <a:prstDash val="solid"/>
          </a:ln>
        </p:spPr>
      </p:sp>
      <p:sp>
        <p:nvSpPr>
          <p:cNvPr id="10" name="Text 7"/>
          <p:cNvSpPr/>
          <p:nvPr/>
        </p:nvSpPr>
        <p:spPr>
          <a:xfrm>
            <a:off x="2578179" y="4687612"/>
            <a:ext cx="4396145" cy="6096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Max Hoisting Speed</a:t>
            </a:r>
            <a:endParaRPr lang="en-US" sz="2000" dirty="0"/>
          </a:p>
        </p:txBody>
      </p:sp>
      <p:sp>
        <p:nvSpPr>
          <p:cNvPr id="11" name="Text 8"/>
          <p:cNvSpPr/>
          <p:nvPr/>
        </p:nvSpPr>
        <p:spPr>
          <a:xfrm>
            <a:off x="2578179" y="5499616"/>
            <a:ext cx="4396145" cy="203746"/>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=(5×10​/100)</a:t>
            </a:r>
            <a:endParaRPr lang="en-US" sz="2000" dirty="0"/>
          </a:p>
        </p:txBody>
      </p:sp>
      <p:sp>
        <p:nvSpPr>
          <p:cNvPr id="12" name="Text 9"/>
          <p:cNvSpPr/>
          <p:nvPr/>
        </p:nvSpPr>
        <p:spPr>
          <a:xfrm>
            <a:off x="2578179" y="6180083"/>
            <a:ext cx="4396145" cy="741140"/>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=0.5 meters per minute</a:t>
            </a:r>
            <a:endParaRPr lang="en-US" sz="2000" dirty="0"/>
          </a:p>
        </p:txBody>
      </p:sp>
      <p:sp>
        <p:nvSpPr>
          <p:cNvPr id="13" name="Shape 10"/>
          <p:cNvSpPr/>
          <p:nvPr/>
        </p:nvSpPr>
        <p:spPr>
          <a:xfrm>
            <a:off x="7426285" y="3848219"/>
            <a:ext cx="7046460" cy="3302794"/>
          </a:xfrm>
          <a:prstGeom prst="roundRect">
            <a:avLst>
              <a:gd name="adj" fmla="val 3027"/>
            </a:avLst>
          </a:prstGeom>
          <a:solidFill>
            <a:srgbClr val="EBD0FB"/>
          </a:solidFill>
          <a:ln w="7620">
            <a:solidFill>
              <a:srgbClr val="D1B6E1"/>
            </a:solidFill>
            <a:prstDash val="solid"/>
          </a:ln>
        </p:spPr>
      </p:sp>
      <p:sp>
        <p:nvSpPr>
          <p:cNvPr id="14" name="Text 11"/>
          <p:cNvSpPr/>
          <p:nvPr/>
        </p:nvSpPr>
        <p:spPr>
          <a:xfrm>
            <a:off x="7656076" y="4078010"/>
            <a:ext cx="6564421" cy="2843213"/>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Therefore, in this example, the crane's hoisting speed should not exceed 0.5 meters per minute to maintain safe lifting conditions and minimize load sway. </a:t>
            </a:r>
            <a:endParaRPr lang="en-US" sz="2000" kern="0" spc="-35" dirty="0" smtClean="0">
              <a:solidFill>
                <a:srgbClr val="272525"/>
              </a:solidFill>
              <a:latin typeface="Source Sans Pro" pitchFamily="34" charset="0"/>
              <a:ea typeface="Source Sans Pro" pitchFamily="34" charset="-122"/>
              <a:cs typeface="Source Sans Pro" pitchFamily="34" charset="-120"/>
            </a:endParaRPr>
          </a:p>
          <a:p>
            <a:pPr marL="0" indent="0">
              <a:lnSpc>
                <a:spcPts val="2799"/>
              </a:lnSpc>
              <a:buNone/>
            </a:pPr>
            <a:r>
              <a:rPr lang="en-US" sz="2000" kern="0" spc="-35" dirty="0" smtClean="0">
                <a:solidFill>
                  <a:srgbClr val="272525"/>
                </a:solidFill>
                <a:latin typeface="Source Sans Pro" pitchFamily="34" charset="0"/>
                <a:ea typeface="Source Sans Pro" pitchFamily="34" charset="-122"/>
                <a:cs typeface="Source Sans Pro" pitchFamily="34" charset="-120"/>
              </a:rPr>
              <a:t>This </a:t>
            </a:r>
            <a:r>
              <a:rPr lang="en-US" sz="2000" kern="0" spc="-35" dirty="0">
                <a:solidFill>
                  <a:srgbClr val="272525"/>
                </a:solidFill>
                <a:latin typeface="Source Sans Pro" pitchFamily="34" charset="0"/>
                <a:ea typeface="Source Sans Pro" pitchFamily="34" charset="-122"/>
                <a:cs typeface="Source Sans Pro" pitchFamily="34" charset="-120"/>
              </a:rPr>
              <a:t>helps in preventing accidents and ensures the stability of the lifted load. Crane operators need to be aware of and adhere to these speed limits for safe and efficient lifting operations.</a:t>
            </a:r>
            <a:endParaRPr lang="en-US" sz="2000" dirty="0"/>
          </a:p>
        </p:txBody>
      </p:sp>
      <p:pic>
        <p:nvPicPr>
          <p:cNvPr id="16" name="Image 1" descr="preencoded.png"/>
          <p:cNvPicPr>
            <a:picLocks noChangeAspect="1"/>
          </p:cNvPicPr>
          <p:nvPr/>
        </p:nvPicPr>
        <p:blipFill>
          <a:blip r:embed="rId4"/>
          <a:stretch>
            <a:fillRect/>
          </a:stretch>
        </p:blipFill>
        <p:spPr>
          <a:xfrm>
            <a:off x="11825350" y="-20876"/>
            <a:ext cx="2805050" cy="3646926"/>
          </a:xfrm>
          <a:prstGeom prst="rect">
            <a:avLst/>
          </a:prstGeom>
        </p:spPr>
      </p:pic>
      <p:sp>
        <p:nvSpPr>
          <p:cNvPr id="17" name="Footer Placeholder 1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223</Words>
  <Application>Microsoft Office PowerPoint</Application>
  <PresentationFormat>Custom</PresentationFormat>
  <Paragraphs>19</Paragraphs>
  <Slides>3</Slides>
  <Notes>3</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3</cp:revision>
  <dcterms:created xsi:type="dcterms:W3CDTF">2024-02-12T13:09:15Z</dcterms:created>
  <dcterms:modified xsi:type="dcterms:W3CDTF">2024-02-12T13:34:20Z</dcterms:modified>
</cp:coreProperties>
</file>