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7" r:id="rId3"/>
    <p:sldId id="258" r:id="rId4"/>
    <p:sldId id="259" r:id="rId5"/>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4B5BA73A-A382-443F-AAE4-274E709F4C44}" type="datetimeFigureOut">
              <a:rPr lang="en-IN" smtClean="0"/>
              <a:t>27-12-2023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9DF66C62-1403-4D74-8986-AF3F926ED2E2}" type="slidenum">
              <a:rPr lang="en-IN" smtClean="0"/>
              <a:t>‹#›</a:t>
            </a:fld>
            <a:endParaRPr lang="en-IN"/>
          </a:p>
        </p:txBody>
      </p:sp>
    </p:spTree>
    <p:extLst>
      <p:ext uri="{BB962C8B-B14F-4D97-AF65-F5344CB8AC3E}">
        <p14:creationId xmlns:p14="http://schemas.microsoft.com/office/powerpoint/2010/main" val="2336530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333297"/>
            <a:ext cx="7477601" cy="3310758"/>
          </a:xfrm>
          <a:prstGeom prst="rect">
            <a:avLst/>
          </a:prstGeom>
          <a:noFill/>
          <a:ln/>
        </p:spPr>
        <p:txBody>
          <a:bodyPr wrap="square" rtlCol="0" anchor="t"/>
          <a:lstStyle/>
          <a:p>
            <a:pPr marL="0" indent="0" algn="ctr">
              <a:lnSpc>
                <a:spcPts val="6561"/>
              </a:lnSpc>
              <a:buNone/>
            </a:pPr>
            <a:r>
              <a:rPr lang="en-US" sz="6600" b="1" kern="0" spc="-105" dirty="0">
                <a:solidFill>
                  <a:srgbClr val="FF75D3"/>
                </a:solidFill>
                <a:latin typeface="adonis-web" pitchFamily="34" charset="0"/>
                <a:ea typeface="adonis-web" pitchFamily="34" charset="-122"/>
                <a:cs typeface="adonis-web" pitchFamily="34" charset="-120"/>
              </a:rPr>
              <a:t>How To Calculate Crane Capacity according to load</a:t>
            </a:r>
            <a:endParaRPr lang="en-US" sz="66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614855"/>
            <a:ext cx="9933503" cy="945931"/>
          </a:xfrm>
          <a:prstGeom prst="rect">
            <a:avLst/>
          </a:prstGeom>
          <a:noFill/>
          <a:ln/>
        </p:spPr>
        <p:txBody>
          <a:bodyPr wrap="square" rtlCol="0" anchor="t"/>
          <a:lstStyle/>
          <a:p>
            <a:pPr marL="0" indent="0">
              <a:lnSpc>
                <a:spcPts val="3281"/>
              </a:lnSpc>
              <a:buNone/>
            </a:pPr>
            <a:r>
              <a:rPr lang="en-US" sz="2800" b="1" kern="0" spc="-52" dirty="0">
                <a:solidFill>
                  <a:srgbClr val="FF75D3"/>
                </a:solidFill>
                <a:latin typeface="adonis-web" pitchFamily="34" charset="0"/>
                <a:ea typeface="adonis-web" pitchFamily="34" charset="-122"/>
                <a:cs typeface="adonis-web" pitchFamily="34" charset="-120"/>
              </a:rPr>
              <a:t>Calculating crane capacity involves several factors. </a:t>
            </a:r>
            <a:endParaRPr lang="en-US" sz="2800" b="1" kern="0" spc="-52" dirty="0" smtClean="0">
              <a:solidFill>
                <a:srgbClr val="FF75D3"/>
              </a:solidFill>
              <a:latin typeface="adonis-web" pitchFamily="34" charset="0"/>
              <a:ea typeface="adonis-web" pitchFamily="34" charset="-122"/>
              <a:cs typeface="adonis-web" pitchFamily="34" charset="-120"/>
            </a:endParaRPr>
          </a:p>
          <a:p>
            <a:pPr marL="0" indent="0">
              <a:lnSpc>
                <a:spcPts val="3281"/>
              </a:lnSpc>
              <a:buNone/>
            </a:pPr>
            <a:r>
              <a:rPr lang="en-US" sz="2800" b="1" kern="0" spc="-52" dirty="0" smtClean="0">
                <a:solidFill>
                  <a:srgbClr val="FF75D3"/>
                </a:solidFill>
                <a:latin typeface="adonis-web" pitchFamily="34" charset="0"/>
                <a:ea typeface="adonis-web" pitchFamily="34" charset="-122"/>
                <a:cs typeface="adonis-web" pitchFamily="34" charset="-120"/>
              </a:rPr>
              <a:t>The </a:t>
            </a:r>
            <a:r>
              <a:rPr lang="en-US" sz="2800" b="1" kern="0" spc="-52" dirty="0">
                <a:solidFill>
                  <a:srgbClr val="FF75D3"/>
                </a:solidFill>
                <a:latin typeface="adonis-web" pitchFamily="34" charset="0"/>
                <a:ea typeface="adonis-web" pitchFamily="34" charset="-122"/>
                <a:cs typeface="adonis-web" pitchFamily="34" charset="-120"/>
              </a:rPr>
              <a:t>main components to consider are:</a:t>
            </a:r>
            <a:endParaRPr lang="en-US" sz="2800" dirty="0"/>
          </a:p>
        </p:txBody>
      </p:sp>
      <p:sp>
        <p:nvSpPr>
          <p:cNvPr id="5" name="Shape 2"/>
          <p:cNvSpPr/>
          <p:nvPr/>
        </p:nvSpPr>
        <p:spPr>
          <a:xfrm>
            <a:off x="2348389" y="1765738"/>
            <a:ext cx="4855726" cy="2365731"/>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1939159"/>
            <a:ext cx="4383762" cy="2192310"/>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Crane's Rated Capacity:</a:t>
            </a:r>
            <a:r>
              <a:rPr lang="en-US" sz="2000" kern="0" spc="-35" dirty="0">
                <a:solidFill>
                  <a:srgbClr val="272525"/>
                </a:solidFill>
                <a:latin typeface="Source Sans Pro" pitchFamily="34" charset="0"/>
                <a:ea typeface="Source Sans Pro" pitchFamily="34" charset="-122"/>
                <a:cs typeface="Source Sans Pro" pitchFamily="34" charset="-120"/>
              </a:rPr>
              <a:t> This is the maximum load a crane can lift under ideal conditions specified by the manufacturer. It's often mentioned in the crane's manual or load charts.</a:t>
            </a:r>
            <a:endParaRPr lang="en-US" sz="2000" dirty="0"/>
          </a:p>
        </p:txBody>
      </p:sp>
      <p:sp>
        <p:nvSpPr>
          <p:cNvPr id="7" name="Shape 4"/>
          <p:cNvSpPr/>
          <p:nvPr/>
        </p:nvSpPr>
        <p:spPr>
          <a:xfrm>
            <a:off x="7426285" y="1765738"/>
            <a:ext cx="4855726" cy="2365731"/>
          </a:xfrm>
          <a:prstGeom prst="roundRect">
            <a:avLst>
              <a:gd name="adj" fmla="val 5280"/>
            </a:avLst>
          </a:prstGeom>
          <a:solidFill>
            <a:srgbClr val="EBD0FB"/>
          </a:solidFill>
          <a:ln w="13811">
            <a:solidFill>
              <a:srgbClr val="D7A1F7"/>
            </a:solidFill>
            <a:prstDash val="solid"/>
          </a:ln>
        </p:spPr>
      </p:sp>
      <p:sp>
        <p:nvSpPr>
          <p:cNvPr id="8" name="Text 5"/>
          <p:cNvSpPr/>
          <p:nvPr/>
        </p:nvSpPr>
        <p:spPr>
          <a:xfrm>
            <a:off x="7662267" y="1939159"/>
            <a:ext cx="4383762" cy="183690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Load Weight:</a:t>
            </a:r>
            <a:r>
              <a:rPr lang="en-US" sz="2000" kern="0" spc="-35" dirty="0">
                <a:solidFill>
                  <a:srgbClr val="272525"/>
                </a:solidFill>
                <a:latin typeface="Source Sans Pro" pitchFamily="34" charset="0"/>
                <a:ea typeface="Source Sans Pro" pitchFamily="34" charset="-122"/>
                <a:cs typeface="Source Sans Pro" pitchFamily="34" charset="-120"/>
              </a:rPr>
              <a:t> Know the weight of the load you intend to lift. Ensure the weight is within the crane's rated capacity.</a:t>
            </a:r>
            <a:endParaRPr lang="en-US" sz="2000" dirty="0"/>
          </a:p>
        </p:txBody>
      </p:sp>
      <p:sp>
        <p:nvSpPr>
          <p:cNvPr id="9" name="Shape 6"/>
          <p:cNvSpPr/>
          <p:nvPr/>
        </p:nvSpPr>
        <p:spPr>
          <a:xfrm>
            <a:off x="2348389" y="4382815"/>
            <a:ext cx="4855726" cy="2648606"/>
          </a:xfrm>
          <a:prstGeom prst="roundRect">
            <a:avLst>
              <a:gd name="adj" fmla="val 4446"/>
            </a:avLst>
          </a:prstGeom>
          <a:solidFill>
            <a:srgbClr val="EBD0FB"/>
          </a:solidFill>
          <a:ln w="13811">
            <a:solidFill>
              <a:srgbClr val="D7A1F7"/>
            </a:solidFill>
            <a:prstDash val="solid"/>
          </a:ln>
        </p:spPr>
      </p:sp>
      <p:sp>
        <p:nvSpPr>
          <p:cNvPr id="10" name="Text 7"/>
          <p:cNvSpPr/>
          <p:nvPr/>
        </p:nvSpPr>
        <p:spPr>
          <a:xfrm>
            <a:off x="2584371" y="4603531"/>
            <a:ext cx="4383762" cy="231753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Boom Length and Angle:</a:t>
            </a:r>
            <a:r>
              <a:rPr lang="en-US" sz="2000" kern="0" spc="-35" dirty="0">
                <a:solidFill>
                  <a:srgbClr val="272525"/>
                </a:solidFill>
                <a:latin typeface="Source Sans Pro" pitchFamily="34" charset="0"/>
                <a:ea typeface="Source Sans Pro" pitchFamily="34" charset="-122"/>
                <a:cs typeface="Source Sans Pro" pitchFamily="34" charset="-120"/>
              </a:rPr>
              <a:t> The crane's boom length and angle significantly affect its lifting capacity. Longer booms or angles closer to vertical usually decrease the lifting capacity due to leverage.</a:t>
            </a:r>
            <a:endParaRPr lang="en-US" sz="2000" dirty="0"/>
          </a:p>
        </p:txBody>
      </p:sp>
      <p:sp>
        <p:nvSpPr>
          <p:cNvPr id="11" name="Shape 8"/>
          <p:cNvSpPr/>
          <p:nvPr/>
        </p:nvSpPr>
        <p:spPr>
          <a:xfrm>
            <a:off x="7426285" y="4382816"/>
            <a:ext cx="4855726" cy="2648606"/>
          </a:xfrm>
          <a:prstGeom prst="roundRect">
            <a:avLst>
              <a:gd name="adj" fmla="val 4446"/>
            </a:avLst>
          </a:prstGeom>
          <a:solidFill>
            <a:srgbClr val="EBD0FB"/>
          </a:solidFill>
          <a:ln w="13811">
            <a:solidFill>
              <a:srgbClr val="D7A1F7"/>
            </a:solidFill>
            <a:prstDash val="solid"/>
          </a:ln>
        </p:spPr>
      </p:sp>
      <p:sp>
        <p:nvSpPr>
          <p:cNvPr id="12" name="Text 9"/>
          <p:cNvSpPr/>
          <p:nvPr/>
        </p:nvSpPr>
        <p:spPr>
          <a:xfrm>
            <a:off x="7710737" y="4603531"/>
            <a:ext cx="4383762" cy="2207172"/>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Radius or Distance from the Crane:</a:t>
            </a:r>
            <a:r>
              <a:rPr lang="en-US" sz="2000" kern="0" spc="-35" dirty="0">
                <a:solidFill>
                  <a:srgbClr val="272525"/>
                </a:solidFill>
                <a:latin typeface="Source Sans Pro" pitchFamily="34" charset="0"/>
                <a:ea typeface="Source Sans Pro" pitchFamily="34" charset="-122"/>
                <a:cs typeface="Source Sans Pro" pitchFamily="34" charset="-120"/>
              </a:rPr>
              <a:t> The distance from the crane to the load (referred to as the radius) is crucial. As the distance increases, the crane's capacity decreases due to the increased load moment.</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898635" y="914400"/>
            <a:ext cx="12486290" cy="1244442"/>
          </a:xfrm>
          <a:prstGeom prst="rect">
            <a:avLst/>
          </a:prstGeom>
          <a:noFill/>
          <a:ln/>
        </p:spPr>
        <p:txBody>
          <a:bodyPr wrap="square" rtlCol="0" anchor="t"/>
          <a:lstStyle/>
          <a:p>
            <a:pPr marL="0" indent="0">
              <a:lnSpc>
                <a:spcPts val="2734"/>
              </a:lnSpc>
              <a:buNone/>
            </a:pPr>
            <a:r>
              <a:rPr lang="en-US" sz="2187" b="1" kern="0" spc="-44" dirty="0">
                <a:solidFill>
                  <a:srgbClr val="FF75D3"/>
                </a:solidFill>
                <a:latin typeface="adonis-web" pitchFamily="34" charset="0"/>
                <a:ea typeface="adonis-web" pitchFamily="34" charset="-122"/>
                <a:cs typeface="adonis-web" pitchFamily="34" charset="-120"/>
              </a:rPr>
              <a:t>To calculate crane capacity, you'll typically use load charts provided by the manufacturer. These charts display the crane's capacity at various boom lengths, angles, and </a:t>
            </a:r>
            <a:r>
              <a:rPr lang="en-US" sz="2187" b="1" kern="0" spc="-44" dirty="0" smtClean="0">
                <a:solidFill>
                  <a:srgbClr val="FF75D3"/>
                </a:solidFill>
                <a:latin typeface="adonis-web" pitchFamily="34" charset="0"/>
                <a:ea typeface="adonis-web" pitchFamily="34" charset="-122"/>
                <a:cs typeface="adonis-web" pitchFamily="34" charset="-120"/>
              </a:rPr>
              <a:t>radius. </a:t>
            </a:r>
            <a:r>
              <a:rPr lang="en-US" sz="2187" b="1" kern="0" spc="-44" dirty="0">
                <a:solidFill>
                  <a:srgbClr val="FF75D3"/>
                </a:solidFill>
                <a:latin typeface="adonis-web" pitchFamily="34" charset="0"/>
                <a:ea typeface="adonis-web" pitchFamily="34" charset="-122"/>
                <a:cs typeface="adonis-web" pitchFamily="34" charset="-120"/>
              </a:rPr>
              <a:t>Here's a basic formula for calculating crane capacity:</a:t>
            </a:r>
            <a:endParaRPr lang="en-US" sz="2187" dirty="0"/>
          </a:p>
        </p:txBody>
      </p:sp>
      <p:sp>
        <p:nvSpPr>
          <p:cNvPr id="5" name="Shape 2"/>
          <p:cNvSpPr/>
          <p:nvPr/>
        </p:nvSpPr>
        <p:spPr>
          <a:xfrm>
            <a:off x="898635" y="2408753"/>
            <a:ext cx="12486290" cy="827365"/>
          </a:xfrm>
          <a:prstGeom prst="roundRect">
            <a:avLst>
              <a:gd name="adj" fmla="val 12085"/>
            </a:avLst>
          </a:prstGeom>
          <a:solidFill>
            <a:srgbClr val="EBD0FB"/>
          </a:solidFill>
          <a:ln w="13811">
            <a:solidFill>
              <a:srgbClr val="D7A1F7"/>
            </a:solidFill>
            <a:prstDash val="solid"/>
          </a:ln>
        </p:spPr>
      </p:sp>
      <p:sp>
        <p:nvSpPr>
          <p:cNvPr id="6" name="Text 3"/>
          <p:cNvSpPr/>
          <p:nvPr/>
        </p:nvSpPr>
        <p:spPr>
          <a:xfrm>
            <a:off x="1166648" y="2644735"/>
            <a:ext cx="10879263"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Crane Capacity = Crane’s Rated Capacity ​/ Boom Length Factor × Boom Angle Factor​ / Radius Factor</a:t>
            </a:r>
            <a:endParaRPr lang="en-US" sz="2000" dirty="0"/>
          </a:p>
        </p:txBody>
      </p:sp>
      <p:sp>
        <p:nvSpPr>
          <p:cNvPr id="7" name="Text 4"/>
          <p:cNvSpPr/>
          <p:nvPr/>
        </p:nvSpPr>
        <p:spPr>
          <a:xfrm>
            <a:off x="2703790" y="3486031"/>
            <a:ext cx="9578102" cy="710803"/>
          </a:xfrm>
          <a:prstGeom prst="rect">
            <a:avLst/>
          </a:prstGeom>
          <a:noFill/>
          <a:ln/>
        </p:spPr>
        <p:txBody>
          <a:bodyPr wrap="square" rtlCol="0" anchor="t"/>
          <a:lstStyle/>
          <a:p>
            <a:pPr marL="342900" indent="-342900" algn="l">
              <a:lnSpc>
                <a:spcPts val="2799"/>
              </a:lnSpc>
              <a:buSzPct val="100000"/>
              <a:buFont typeface="+mj-lt"/>
              <a:buAutoNum type="arabicPeriod"/>
            </a:pPr>
            <a:r>
              <a:rPr lang="en-US" sz="2000" b="1" kern="0" spc="-35" dirty="0">
                <a:solidFill>
                  <a:srgbClr val="272525"/>
                </a:solidFill>
                <a:latin typeface="Source Sans Pro" pitchFamily="34" charset="0"/>
                <a:ea typeface="Source Sans Pro" pitchFamily="34" charset="-122"/>
                <a:cs typeface="Source Sans Pro" pitchFamily="34" charset="-120"/>
              </a:rPr>
              <a:t>Boom Length Factor:</a:t>
            </a:r>
            <a:r>
              <a:rPr lang="en-US" sz="2000" kern="0" spc="-35" dirty="0">
                <a:solidFill>
                  <a:srgbClr val="272525"/>
                </a:solidFill>
                <a:latin typeface="Source Sans Pro" pitchFamily="34" charset="0"/>
                <a:ea typeface="Source Sans Pro" pitchFamily="34" charset="-122"/>
                <a:cs typeface="Source Sans Pro" pitchFamily="34" charset="-120"/>
              </a:rPr>
              <a:t> Indicates the reduction in capacity as the boom extends. Longer booms reduce capacity.</a:t>
            </a:r>
            <a:endParaRPr lang="en-US" sz="2000" dirty="0"/>
          </a:p>
        </p:txBody>
      </p:sp>
      <p:sp>
        <p:nvSpPr>
          <p:cNvPr id="8" name="Text 5"/>
          <p:cNvSpPr/>
          <p:nvPr/>
        </p:nvSpPr>
        <p:spPr>
          <a:xfrm>
            <a:off x="2703790" y="4285655"/>
            <a:ext cx="9578102" cy="710803"/>
          </a:xfrm>
          <a:prstGeom prst="rect">
            <a:avLst/>
          </a:prstGeom>
          <a:noFill/>
          <a:ln/>
        </p:spPr>
        <p:txBody>
          <a:bodyPr wrap="square" rtlCol="0" anchor="t"/>
          <a:lstStyle/>
          <a:p>
            <a:pPr marL="342900" indent="-342900" algn="l">
              <a:lnSpc>
                <a:spcPts val="2799"/>
              </a:lnSpc>
              <a:buSzPct val="100000"/>
              <a:buFont typeface="+mj-lt"/>
              <a:buAutoNum type="arabicPeriod" startAt="2"/>
            </a:pPr>
            <a:r>
              <a:rPr lang="en-US" sz="2000" b="1" kern="0" spc="-35" dirty="0">
                <a:solidFill>
                  <a:srgbClr val="272525"/>
                </a:solidFill>
                <a:latin typeface="Source Sans Pro" pitchFamily="34" charset="0"/>
                <a:ea typeface="Source Sans Pro" pitchFamily="34" charset="-122"/>
                <a:cs typeface="Source Sans Pro" pitchFamily="34" charset="-120"/>
              </a:rPr>
              <a:t>Boom Angle Factor:</a:t>
            </a:r>
            <a:r>
              <a:rPr lang="en-US" sz="2000" kern="0" spc="-35" dirty="0">
                <a:solidFill>
                  <a:srgbClr val="272525"/>
                </a:solidFill>
                <a:latin typeface="Source Sans Pro" pitchFamily="34" charset="0"/>
                <a:ea typeface="Source Sans Pro" pitchFamily="34" charset="-122"/>
                <a:cs typeface="Source Sans Pro" pitchFamily="34" charset="-120"/>
              </a:rPr>
              <a:t> Accounts for how the lifting capacity decreases as the boom angle deviates from vertical. Higher angles reduce capacity.</a:t>
            </a:r>
            <a:endParaRPr lang="en-US" sz="2000" dirty="0"/>
          </a:p>
        </p:txBody>
      </p:sp>
      <p:sp>
        <p:nvSpPr>
          <p:cNvPr id="9" name="Text 6"/>
          <p:cNvSpPr/>
          <p:nvPr/>
        </p:nvSpPr>
        <p:spPr>
          <a:xfrm>
            <a:off x="2703790" y="5085278"/>
            <a:ext cx="9578102" cy="355402"/>
          </a:xfrm>
          <a:prstGeom prst="rect">
            <a:avLst/>
          </a:prstGeom>
          <a:noFill/>
          <a:ln/>
        </p:spPr>
        <p:txBody>
          <a:bodyPr wrap="none" rtlCol="0" anchor="t"/>
          <a:lstStyle/>
          <a:p>
            <a:pPr marL="342900" indent="-342900" algn="l">
              <a:lnSpc>
                <a:spcPts val="2799"/>
              </a:lnSpc>
              <a:buSzPct val="100000"/>
              <a:buFont typeface="+mj-lt"/>
              <a:buAutoNum type="arabicPeriod" startAt="3"/>
            </a:pPr>
            <a:r>
              <a:rPr lang="en-US" sz="2000" b="1" kern="0" spc="-35" dirty="0">
                <a:solidFill>
                  <a:srgbClr val="272525"/>
                </a:solidFill>
                <a:latin typeface="Source Sans Pro" pitchFamily="34" charset="0"/>
                <a:ea typeface="Source Sans Pro" pitchFamily="34" charset="-122"/>
                <a:cs typeface="Source Sans Pro" pitchFamily="34" charset="-120"/>
              </a:rPr>
              <a:t>Radius Factor:</a:t>
            </a:r>
            <a:r>
              <a:rPr lang="en-US" sz="2000" kern="0" spc="-35" dirty="0">
                <a:solidFill>
                  <a:srgbClr val="272525"/>
                </a:solidFill>
                <a:latin typeface="Source Sans Pro" pitchFamily="34" charset="0"/>
                <a:ea typeface="Source Sans Pro" pitchFamily="34" charset="-122"/>
                <a:cs typeface="Source Sans Pro" pitchFamily="34" charset="-120"/>
              </a:rPr>
              <a:t> As the distance from the crane increases, the crane's lifting capacity decreases.</a:t>
            </a:r>
            <a:endParaRPr lang="en-US" sz="2000" dirty="0"/>
          </a:p>
        </p:txBody>
      </p:sp>
      <p:sp>
        <p:nvSpPr>
          <p:cNvPr id="10" name="Text 7"/>
          <p:cNvSpPr/>
          <p:nvPr/>
        </p:nvSpPr>
        <p:spPr>
          <a:xfrm>
            <a:off x="2348389" y="5690592"/>
            <a:ext cx="9933503"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Always ensure you're using the specific load chart for the crane model you're operating. If you're not familiar with crane operations or the calculations involved, it's crucial to consult with a certified crane operator or engineer to ensure safety and accurate calculations. Safety should be the priority when working with heavy equipment like cranes.</a:t>
            </a:r>
            <a:endParaRPr lang="en-US" sz="2000" dirty="0"/>
          </a:p>
        </p:txBody>
      </p:sp>
      <p:sp>
        <p:nvSpPr>
          <p:cNvPr id="12" name="Footer Placeholder 11"/>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2458"/>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867103" y="609243"/>
            <a:ext cx="12833131" cy="1038344"/>
          </a:xfrm>
          <a:prstGeom prst="rect">
            <a:avLst/>
          </a:prstGeom>
          <a:noFill/>
          <a:ln/>
        </p:spPr>
        <p:txBody>
          <a:bodyPr wrap="square" rtlCol="0" anchor="t"/>
          <a:lstStyle/>
          <a:p>
            <a:pPr marL="0" indent="0">
              <a:lnSpc>
                <a:spcPts val="2726"/>
              </a:lnSpc>
              <a:buNone/>
            </a:pPr>
            <a:r>
              <a:rPr lang="en-US" sz="2181" b="1" kern="0" spc="-44" dirty="0">
                <a:solidFill>
                  <a:srgbClr val="FF75D3"/>
                </a:solidFill>
                <a:latin typeface="adonis-web" pitchFamily="34" charset="0"/>
                <a:ea typeface="adonis-web" pitchFamily="34" charset="-122"/>
                <a:cs typeface="adonis-web" pitchFamily="34" charset="-120"/>
              </a:rPr>
              <a:t>let's say you have a crane with a rated capacity of 50 tons. You're planning to lift a load at a certain distance from the crane with a boom length of 100 feet and an angle of 30 degrees from vertical.</a:t>
            </a:r>
            <a:endParaRPr lang="en-US" sz="2181" dirty="0"/>
          </a:p>
        </p:txBody>
      </p:sp>
      <p:sp>
        <p:nvSpPr>
          <p:cNvPr id="5" name="Shape 2"/>
          <p:cNvSpPr/>
          <p:nvPr/>
        </p:nvSpPr>
        <p:spPr>
          <a:xfrm>
            <a:off x="867103" y="1896785"/>
            <a:ext cx="6337369" cy="3970734"/>
          </a:xfrm>
          <a:prstGeom prst="roundRect">
            <a:avLst>
              <a:gd name="adj" fmla="val 2511"/>
            </a:avLst>
          </a:prstGeom>
          <a:solidFill>
            <a:srgbClr val="EBD0FB"/>
          </a:solidFill>
          <a:ln w="13811">
            <a:solidFill>
              <a:srgbClr val="D7A1F7"/>
            </a:solidFill>
            <a:prstDash val="solid"/>
          </a:ln>
        </p:spPr>
      </p:sp>
      <p:sp>
        <p:nvSpPr>
          <p:cNvPr id="6" name="Text 3"/>
          <p:cNvSpPr/>
          <p:nvPr/>
        </p:nvSpPr>
        <p:spPr>
          <a:xfrm>
            <a:off x="1277007" y="2132171"/>
            <a:ext cx="5692079" cy="1063347"/>
          </a:xfrm>
          <a:prstGeom prst="rect">
            <a:avLst/>
          </a:prstGeom>
          <a:noFill/>
          <a:ln/>
        </p:spPr>
        <p:txBody>
          <a:bodyPr wrap="square" rtlCol="0" anchor="t"/>
          <a:lstStyle/>
          <a:p>
            <a:pPr marL="0" indent="0">
              <a:lnSpc>
                <a:spcPts val="2792"/>
              </a:lnSpc>
              <a:buNone/>
            </a:pPr>
            <a:r>
              <a:rPr lang="en-US" sz="2000" kern="0" spc="-35" dirty="0">
                <a:solidFill>
                  <a:srgbClr val="272525"/>
                </a:solidFill>
                <a:latin typeface="Source Sans Pro" pitchFamily="34" charset="0"/>
                <a:ea typeface="Source Sans Pro" pitchFamily="34" charset="-122"/>
                <a:cs typeface="Source Sans Pro" pitchFamily="34" charset="-120"/>
              </a:rPr>
              <a:t>First, you'd refer to the crane's load chart to find the boom length factor, boom angle factor, and radius factor for these specific parameters.</a:t>
            </a:r>
            <a:endParaRPr lang="en-US" sz="2000" dirty="0"/>
          </a:p>
        </p:txBody>
      </p:sp>
      <p:sp>
        <p:nvSpPr>
          <p:cNvPr id="7" name="Text 4"/>
          <p:cNvSpPr/>
          <p:nvPr/>
        </p:nvSpPr>
        <p:spPr>
          <a:xfrm>
            <a:off x="1277007" y="3328392"/>
            <a:ext cx="5692079" cy="354449"/>
          </a:xfrm>
          <a:prstGeom prst="rect">
            <a:avLst/>
          </a:prstGeom>
          <a:noFill/>
          <a:ln/>
        </p:spPr>
        <p:txBody>
          <a:bodyPr wrap="none" rtlCol="0" anchor="t"/>
          <a:lstStyle/>
          <a:p>
            <a:pPr marL="0" indent="0">
              <a:lnSpc>
                <a:spcPts val="2792"/>
              </a:lnSpc>
              <a:buNone/>
            </a:pPr>
            <a:r>
              <a:rPr lang="en-US" sz="2000" kern="0" spc="-35" dirty="0">
                <a:solidFill>
                  <a:srgbClr val="272525"/>
                </a:solidFill>
                <a:latin typeface="Source Sans Pro" pitchFamily="34" charset="0"/>
                <a:ea typeface="Source Sans Pro" pitchFamily="34" charset="-122"/>
                <a:cs typeface="Source Sans Pro" pitchFamily="34" charset="-120"/>
              </a:rPr>
              <a:t>Let's assume:</a:t>
            </a:r>
            <a:endParaRPr lang="en-US" sz="2000" dirty="0"/>
          </a:p>
        </p:txBody>
      </p:sp>
      <p:sp>
        <p:nvSpPr>
          <p:cNvPr id="8" name="Text 5"/>
          <p:cNvSpPr/>
          <p:nvPr/>
        </p:nvSpPr>
        <p:spPr>
          <a:xfrm>
            <a:off x="2952036" y="3932039"/>
            <a:ext cx="4017050" cy="354449"/>
          </a:xfrm>
          <a:prstGeom prst="rect">
            <a:avLst/>
          </a:prstGeom>
          <a:noFill/>
          <a:ln/>
        </p:spPr>
        <p:txBody>
          <a:bodyPr wrap="none" rtlCol="0" anchor="t"/>
          <a:lstStyle/>
          <a:p>
            <a:pPr marL="342900" indent="-342900" algn="l">
              <a:lnSpc>
                <a:spcPts val="2792"/>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Boom Length Factor = 0.85</a:t>
            </a:r>
            <a:endParaRPr lang="en-US" sz="2000" dirty="0"/>
          </a:p>
        </p:txBody>
      </p:sp>
      <p:sp>
        <p:nvSpPr>
          <p:cNvPr id="9" name="Text 6"/>
          <p:cNvSpPr/>
          <p:nvPr/>
        </p:nvSpPr>
        <p:spPr>
          <a:xfrm>
            <a:off x="2952036" y="4375071"/>
            <a:ext cx="4017050" cy="354449"/>
          </a:xfrm>
          <a:prstGeom prst="rect">
            <a:avLst/>
          </a:prstGeom>
          <a:noFill/>
          <a:ln/>
        </p:spPr>
        <p:txBody>
          <a:bodyPr wrap="none" rtlCol="0" anchor="t"/>
          <a:lstStyle/>
          <a:p>
            <a:pPr marL="342900" indent="-342900" algn="l">
              <a:lnSpc>
                <a:spcPts val="2792"/>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Boom Angle Factor = 0.75</a:t>
            </a:r>
            <a:endParaRPr lang="en-US" sz="2000" dirty="0"/>
          </a:p>
        </p:txBody>
      </p:sp>
      <p:sp>
        <p:nvSpPr>
          <p:cNvPr id="10" name="Text 7"/>
          <p:cNvSpPr/>
          <p:nvPr/>
        </p:nvSpPr>
        <p:spPr>
          <a:xfrm>
            <a:off x="2952036" y="4818102"/>
            <a:ext cx="4017050" cy="354449"/>
          </a:xfrm>
          <a:prstGeom prst="rect">
            <a:avLst/>
          </a:prstGeom>
          <a:noFill/>
          <a:ln/>
        </p:spPr>
        <p:txBody>
          <a:bodyPr wrap="none" rtlCol="0" anchor="t"/>
          <a:lstStyle/>
          <a:p>
            <a:pPr marL="342900" indent="-342900" algn="l">
              <a:lnSpc>
                <a:spcPts val="2792"/>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Radius Factor = 0.90</a:t>
            </a:r>
            <a:endParaRPr lang="en-US" sz="2000" dirty="0"/>
          </a:p>
        </p:txBody>
      </p:sp>
      <p:sp>
        <p:nvSpPr>
          <p:cNvPr id="11" name="Shape 8"/>
          <p:cNvSpPr/>
          <p:nvPr/>
        </p:nvSpPr>
        <p:spPr>
          <a:xfrm>
            <a:off x="7426046" y="1896785"/>
            <a:ext cx="6274187" cy="3970734"/>
          </a:xfrm>
          <a:prstGeom prst="roundRect">
            <a:avLst>
              <a:gd name="adj" fmla="val 2511"/>
            </a:avLst>
          </a:prstGeom>
          <a:solidFill>
            <a:srgbClr val="EBD0FB"/>
          </a:solidFill>
          <a:ln w="13811">
            <a:solidFill>
              <a:srgbClr val="D7A1F7"/>
            </a:solidFill>
            <a:prstDash val="solid"/>
          </a:ln>
        </p:spPr>
      </p:sp>
      <p:sp>
        <p:nvSpPr>
          <p:cNvPr id="12" name="Text 9"/>
          <p:cNvSpPr/>
          <p:nvPr/>
        </p:nvSpPr>
        <p:spPr>
          <a:xfrm>
            <a:off x="7661434" y="2132171"/>
            <a:ext cx="4371499" cy="354449"/>
          </a:xfrm>
          <a:prstGeom prst="rect">
            <a:avLst/>
          </a:prstGeom>
          <a:noFill/>
          <a:ln/>
        </p:spPr>
        <p:txBody>
          <a:bodyPr wrap="none" rtlCol="0" anchor="t"/>
          <a:lstStyle/>
          <a:p>
            <a:pPr marL="0" indent="0">
              <a:lnSpc>
                <a:spcPts val="2792"/>
              </a:lnSpc>
              <a:buNone/>
            </a:pPr>
            <a:r>
              <a:rPr lang="en-US" sz="2000" kern="0" spc="-35" dirty="0">
                <a:solidFill>
                  <a:srgbClr val="272525"/>
                </a:solidFill>
                <a:latin typeface="Source Sans Pro" pitchFamily="34" charset="0"/>
                <a:ea typeface="Source Sans Pro" pitchFamily="34" charset="-122"/>
                <a:cs typeface="Source Sans Pro" pitchFamily="34" charset="-120"/>
              </a:rPr>
              <a:t>Using the formula:</a:t>
            </a:r>
            <a:endParaRPr lang="en-US" sz="2000" dirty="0"/>
          </a:p>
        </p:txBody>
      </p:sp>
      <p:sp>
        <p:nvSpPr>
          <p:cNvPr id="13" name="Text 10"/>
          <p:cNvSpPr/>
          <p:nvPr/>
        </p:nvSpPr>
        <p:spPr>
          <a:xfrm>
            <a:off x="7661434" y="2619494"/>
            <a:ext cx="5707725" cy="1063347"/>
          </a:xfrm>
          <a:prstGeom prst="rect">
            <a:avLst/>
          </a:prstGeom>
          <a:noFill/>
          <a:ln/>
        </p:spPr>
        <p:txBody>
          <a:bodyPr wrap="square" rtlCol="0" anchor="t"/>
          <a:lstStyle/>
          <a:p>
            <a:pPr marL="0" indent="0">
              <a:lnSpc>
                <a:spcPts val="2792"/>
              </a:lnSpc>
              <a:buNone/>
            </a:pPr>
            <a:r>
              <a:rPr lang="en-US" sz="2000" b="1" kern="0" spc="-35" dirty="0">
                <a:solidFill>
                  <a:srgbClr val="272525"/>
                </a:solidFill>
                <a:latin typeface="Source Sans Pro" pitchFamily="34" charset="0"/>
                <a:ea typeface="Source Sans Pro" pitchFamily="34" charset="-122"/>
                <a:cs typeface="Source Sans Pro" pitchFamily="34" charset="-120"/>
              </a:rPr>
              <a:t>Crane Capacity = Crane’s Rated Capacity / Boom Length Factor × Boom Angle Factor / Radius Factor</a:t>
            </a:r>
            <a:endParaRPr lang="en-US" sz="2000" dirty="0"/>
          </a:p>
        </p:txBody>
      </p:sp>
      <p:sp>
        <p:nvSpPr>
          <p:cNvPr id="14" name="Text 11"/>
          <p:cNvSpPr/>
          <p:nvPr/>
        </p:nvSpPr>
        <p:spPr>
          <a:xfrm>
            <a:off x="7661434" y="3815715"/>
            <a:ext cx="4371499" cy="354449"/>
          </a:xfrm>
          <a:prstGeom prst="rect">
            <a:avLst/>
          </a:prstGeom>
          <a:noFill/>
          <a:ln/>
        </p:spPr>
        <p:txBody>
          <a:bodyPr wrap="none" rtlCol="0" anchor="t"/>
          <a:lstStyle/>
          <a:p>
            <a:pPr marL="0" indent="0">
              <a:lnSpc>
                <a:spcPts val="2792"/>
              </a:lnSpc>
              <a:buNone/>
            </a:pPr>
            <a:r>
              <a:rPr lang="en-US" sz="2000" kern="0" spc="-35" dirty="0">
                <a:solidFill>
                  <a:srgbClr val="272525"/>
                </a:solidFill>
                <a:latin typeface="Source Sans Pro" pitchFamily="34" charset="0"/>
                <a:ea typeface="Source Sans Pro" pitchFamily="34" charset="-122"/>
                <a:cs typeface="Source Sans Pro" pitchFamily="34" charset="-120"/>
              </a:rPr>
              <a:t>Crane Capacity = 50 tons / 0.85​ × 0.75​ / 0.90</a:t>
            </a:r>
            <a:endParaRPr lang="en-US" sz="2000" dirty="0"/>
          </a:p>
        </p:txBody>
      </p:sp>
      <p:sp>
        <p:nvSpPr>
          <p:cNvPr id="15" name="Text 12"/>
          <p:cNvSpPr/>
          <p:nvPr/>
        </p:nvSpPr>
        <p:spPr>
          <a:xfrm>
            <a:off x="7661434" y="4303038"/>
            <a:ext cx="4371499" cy="354449"/>
          </a:xfrm>
          <a:prstGeom prst="rect">
            <a:avLst/>
          </a:prstGeom>
          <a:noFill/>
          <a:ln/>
        </p:spPr>
        <p:txBody>
          <a:bodyPr wrap="none" rtlCol="0" anchor="t"/>
          <a:lstStyle/>
          <a:p>
            <a:pPr marL="0" indent="0">
              <a:lnSpc>
                <a:spcPts val="2792"/>
              </a:lnSpc>
              <a:buNone/>
            </a:pPr>
            <a:r>
              <a:rPr lang="en-US" sz="2000" kern="0" spc="-35" dirty="0">
                <a:solidFill>
                  <a:srgbClr val="272525"/>
                </a:solidFill>
                <a:latin typeface="Source Sans Pro" pitchFamily="34" charset="0"/>
                <a:ea typeface="Source Sans Pro" pitchFamily="34" charset="-122"/>
                <a:cs typeface="Source Sans Pro" pitchFamily="34" charset="-120"/>
              </a:rPr>
              <a:t>Crane Capacity = 58.82 tons × 0.75​ / 0.90</a:t>
            </a:r>
            <a:endParaRPr lang="en-US" sz="2000" dirty="0"/>
          </a:p>
        </p:txBody>
      </p:sp>
      <p:sp>
        <p:nvSpPr>
          <p:cNvPr id="16" name="Text 13"/>
          <p:cNvSpPr/>
          <p:nvPr/>
        </p:nvSpPr>
        <p:spPr>
          <a:xfrm>
            <a:off x="7661434" y="4790361"/>
            <a:ext cx="4371499" cy="354449"/>
          </a:xfrm>
          <a:prstGeom prst="rect">
            <a:avLst/>
          </a:prstGeom>
          <a:noFill/>
          <a:ln/>
        </p:spPr>
        <p:txBody>
          <a:bodyPr wrap="none" rtlCol="0" anchor="t"/>
          <a:lstStyle/>
          <a:p>
            <a:pPr marL="0" indent="0">
              <a:lnSpc>
                <a:spcPts val="2792"/>
              </a:lnSpc>
              <a:buNone/>
            </a:pPr>
            <a:r>
              <a:rPr lang="en-US" sz="2000" kern="0" spc="-35" dirty="0">
                <a:solidFill>
                  <a:srgbClr val="272525"/>
                </a:solidFill>
                <a:latin typeface="Source Sans Pro" pitchFamily="34" charset="0"/>
                <a:ea typeface="Source Sans Pro" pitchFamily="34" charset="-122"/>
                <a:cs typeface="Source Sans Pro" pitchFamily="34" charset="-120"/>
              </a:rPr>
              <a:t>Crane </a:t>
            </a:r>
            <a:r>
              <a:rPr lang="en-US" sz="2000" kern="0" spc="-35" dirty="0" smtClean="0">
                <a:solidFill>
                  <a:srgbClr val="272525"/>
                </a:solidFill>
                <a:latin typeface="Source Sans Pro" pitchFamily="34" charset="0"/>
                <a:ea typeface="Source Sans Pro" pitchFamily="34" charset="-122"/>
                <a:cs typeface="Source Sans Pro" pitchFamily="34" charset="-120"/>
              </a:rPr>
              <a:t>Capacity ≈ 49.02 tons</a:t>
            </a:r>
            <a:endParaRPr lang="en-US" sz="2000" dirty="0"/>
          </a:p>
        </p:txBody>
      </p:sp>
      <p:sp>
        <p:nvSpPr>
          <p:cNvPr id="17" name="Text 14"/>
          <p:cNvSpPr/>
          <p:nvPr/>
        </p:nvSpPr>
        <p:spPr>
          <a:xfrm>
            <a:off x="7661434" y="5277683"/>
            <a:ext cx="4371499" cy="354449"/>
          </a:xfrm>
          <a:prstGeom prst="rect">
            <a:avLst/>
          </a:prstGeom>
          <a:noFill/>
          <a:ln/>
        </p:spPr>
        <p:txBody>
          <a:bodyPr wrap="none" rtlCol="0" anchor="t"/>
          <a:lstStyle/>
          <a:p>
            <a:pPr marL="0" indent="0">
              <a:lnSpc>
                <a:spcPts val="2792"/>
              </a:lnSpc>
              <a:buNone/>
            </a:pPr>
            <a:endParaRPr lang="en-US" sz="1745" dirty="0"/>
          </a:p>
        </p:txBody>
      </p:sp>
      <p:sp>
        <p:nvSpPr>
          <p:cNvPr id="18" name="Shape 15"/>
          <p:cNvSpPr/>
          <p:nvPr/>
        </p:nvSpPr>
        <p:spPr>
          <a:xfrm>
            <a:off x="867103" y="6089094"/>
            <a:ext cx="12833129" cy="1534120"/>
          </a:xfrm>
          <a:prstGeom prst="roundRect">
            <a:avLst>
              <a:gd name="adj" fmla="val 6500"/>
            </a:avLst>
          </a:prstGeom>
          <a:solidFill>
            <a:srgbClr val="EBD0FB"/>
          </a:solidFill>
          <a:ln w="13811">
            <a:solidFill>
              <a:srgbClr val="D7A1F7"/>
            </a:solidFill>
            <a:prstDash val="solid"/>
          </a:ln>
        </p:spPr>
      </p:sp>
      <p:sp>
        <p:nvSpPr>
          <p:cNvPr id="19" name="Text 16"/>
          <p:cNvSpPr/>
          <p:nvPr/>
        </p:nvSpPr>
        <p:spPr>
          <a:xfrm>
            <a:off x="1277007" y="6324481"/>
            <a:ext cx="12092152" cy="1063347"/>
          </a:xfrm>
          <a:prstGeom prst="rect">
            <a:avLst/>
          </a:prstGeom>
          <a:noFill/>
          <a:ln/>
        </p:spPr>
        <p:txBody>
          <a:bodyPr wrap="square" rtlCol="0" anchor="t"/>
          <a:lstStyle/>
          <a:p>
            <a:pPr marL="0" indent="0">
              <a:lnSpc>
                <a:spcPts val="2792"/>
              </a:lnSpc>
              <a:buNone/>
            </a:pPr>
            <a:r>
              <a:rPr lang="en-US" sz="2000" kern="0" spc="-35" dirty="0">
                <a:solidFill>
                  <a:srgbClr val="272525"/>
                </a:solidFill>
                <a:latin typeface="Source Sans Pro" pitchFamily="34" charset="0"/>
                <a:ea typeface="Source Sans Pro" pitchFamily="34" charset="-122"/>
                <a:cs typeface="Source Sans Pro" pitchFamily="34" charset="-120"/>
              </a:rPr>
              <a:t>So, with a boom length of 100 feet and a 30-degree angle, at that specific radius, the crane's effective capacity for that particular lift would be approximately 49.02 tons. Always ensure that the load being lifted does not exceed this calculated capacity to maintain safety during operations.</a:t>
            </a:r>
            <a:endParaRPr lang="en-US" sz="2000" dirty="0"/>
          </a:p>
        </p:txBody>
      </p:sp>
      <p:sp>
        <p:nvSpPr>
          <p:cNvPr id="21" name="Footer Placeholder 20"/>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526</Words>
  <Application>Microsoft Office PowerPoint</Application>
  <PresentationFormat>Custom</PresentationFormat>
  <Paragraphs>33</Paragraphs>
  <Slides>4</Slides>
  <Notes>4</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6</cp:revision>
  <dcterms:created xsi:type="dcterms:W3CDTF">2023-12-27T08:52:20Z</dcterms:created>
  <dcterms:modified xsi:type="dcterms:W3CDTF">2023-12-27T11:52:04Z</dcterms:modified>
</cp:coreProperties>
</file>