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r>
          <p:cNvPicPr>
            <a:picLocks noChangeAspect="1"/>
          </p:cNvPicPr>
          <p:nvPr/>
        </p:nvPicPr>
        <p:blipFill>
          <a:blip r:embed="rId2"/>
          <a:stretch>
            <a:fillRect/>
          </a:stretch>
        </p:blipFill>
        <p:spPr>
          <a:xfrm>
            <a:off x="0" y="0"/>
            <a:ext cx="5486400" cy="8229600"/>
          </a:xfrm>
          <a:prstGeom prst="rect">
            <a:avLst/>
          </a:prstGeom>
        </p:spPr>
      </p:pic>
      <p:sp>
        <p:nvSpPr>
          <p:cNvPr id="5" name="Text 1"/>
          <p:cNvSpPr/>
          <p:nvPr/>
        </p:nvSpPr>
        <p:spPr>
          <a:xfrm>
            <a:off x="6319599" y="3051215"/>
            <a:ext cx="6665952" cy="833199"/>
          </a:xfrm>
          <a:prstGeom prst="rect">
            <a:avLst/>
          </a:prstGeom>
          <a:noFill/>
          <a:ln/>
        </p:spPr>
        <p:txBody>
          <a:bodyPr wrap="none" rtlCol="0" anchor="t"/>
          <a:lstStyle/>
          <a:p>
            <a:pPr indent="0" marL="0">
              <a:lnSpc>
                <a:spcPts val="6561"/>
              </a:lnSpc>
              <a:buNone/>
            </a:pPr>
            <a:r>
              <a:rPr lang="en-US" sz="5249" b="1" spc="-105" kern="0" dirty="0">
                <a:solidFill>
                  <a:srgbClr val="FF75D3"/>
                </a:solidFill>
                <a:latin typeface="adonis-web" pitchFamily="34" charset="0"/>
                <a:ea typeface="adonis-web" pitchFamily="34" charset="-122"/>
                <a:cs typeface="adonis-web" pitchFamily="34" charset="-120"/>
              </a:rPr>
              <a:t>Load Moment Indicator</a:t>
            </a:r>
            <a:endParaRPr lang="en-US" sz="5249" dirty="0"/>
          </a:p>
        </p:txBody>
      </p:sp>
      <p:sp>
        <p:nvSpPr>
          <p:cNvPr id="6" name="Text 2"/>
          <p:cNvSpPr/>
          <p:nvPr/>
        </p:nvSpPr>
        <p:spPr>
          <a:xfrm>
            <a:off x="6319599" y="4217670"/>
            <a:ext cx="7477601"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Why is a Load Moment Indicator important, and how does it enhance crane safety? </a:t>
            </a:r>
            <a:endParaRPr lang="en-US" sz="1750" dirty="0"/>
          </a:p>
        </p:txBody>
      </p:sp>
      <p:sp>
        <p:nvSpPr>
          <p:cNvPr id="7" name="Text 3"/>
          <p:cNvSpPr/>
          <p:nvPr/>
        </p:nvSpPr>
        <p:spPr>
          <a:xfrm>
            <a:off x="6319599" y="4822984"/>
            <a:ext cx="7477601"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Sample Example</a:t>
            </a:r>
            <a:endParaRPr lang="en-US" sz="1750" dirty="0"/>
          </a:p>
        </p:txBody>
      </p:sp>
      <p:pic>
        <p:nvPicPr>
          <p:cNvPr id="8"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r>
          <p:cNvPicPr>
            <a:picLocks noChangeAspect="1"/>
          </p:cNvPicPr>
          <p:nvPr/>
        </p:nvPicPr>
        <p:blipFill>
          <a:blip r:embed="rId2"/>
          <a:stretch>
            <a:fillRect/>
          </a:stretch>
        </p:blipFill>
        <p:spPr>
          <a:xfrm>
            <a:off x="9144000" y="0"/>
            <a:ext cx="5486400" cy="8229600"/>
          </a:xfrm>
          <a:prstGeom prst="rect">
            <a:avLst/>
          </a:prstGeom>
        </p:spPr>
      </p:pic>
      <p:sp>
        <p:nvSpPr>
          <p:cNvPr id="5" name="Text 1"/>
          <p:cNvSpPr/>
          <p:nvPr/>
        </p:nvSpPr>
        <p:spPr>
          <a:xfrm>
            <a:off x="833199" y="2485549"/>
            <a:ext cx="3332917" cy="416481"/>
          </a:xfrm>
          <a:prstGeom prst="rect">
            <a:avLst/>
          </a:prstGeom>
          <a:noFill/>
          <a:ln/>
        </p:spPr>
        <p:txBody>
          <a:bodyPr wrap="none" rtlCol="0" anchor="t"/>
          <a:lstStyle/>
          <a:p>
            <a:pPr indent="0" marL="0">
              <a:lnSpc>
                <a:spcPts val="3281"/>
              </a:lnSpc>
              <a:buNone/>
            </a:pPr>
            <a:r>
              <a:rPr lang="en-US" sz="2624" b="1" spc="-52" kern="0" dirty="0">
                <a:solidFill>
                  <a:srgbClr val="FF75D3"/>
                </a:solidFill>
                <a:latin typeface="adonis-web" pitchFamily="34" charset="0"/>
                <a:ea typeface="adonis-web" pitchFamily="34" charset="-122"/>
                <a:cs typeface="adonis-web" pitchFamily="34" charset="-120"/>
              </a:rPr>
              <a:t>Load Moment Indicator</a:t>
            </a:r>
            <a:endParaRPr lang="en-US" sz="2624" dirty="0"/>
          </a:p>
        </p:txBody>
      </p:sp>
      <p:sp>
        <p:nvSpPr>
          <p:cNvPr id="6" name="Shape 2"/>
          <p:cNvSpPr/>
          <p:nvPr/>
        </p:nvSpPr>
        <p:spPr>
          <a:xfrm>
            <a:off x="833199" y="3151942"/>
            <a:ext cx="7477601" cy="2591991"/>
          </a:xfrm>
          <a:prstGeom prst="roundRect">
            <a:avLst>
              <a:gd name="adj" fmla="val 3858"/>
            </a:avLst>
          </a:prstGeom>
          <a:solidFill>
            <a:srgbClr val="EBD0FB"/>
          </a:solidFill>
          <a:ln w="7620">
            <a:solidFill>
              <a:srgbClr val="D1B6E1"/>
            </a:solidFill>
            <a:prstDash val="solid"/>
          </a:ln>
        </p:spPr>
      </p:sp>
      <p:sp>
        <p:nvSpPr>
          <p:cNvPr id="7" name="Text 3"/>
          <p:cNvSpPr/>
          <p:nvPr/>
        </p:nvSpPr>
        <p:spPr>
          <a:xfrm>
            <a:off x="1062990" y="3381732"/>
            <a:ext cx="7018020" cy="2132409"/>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A Load Moment Indicator (LMI) is crucial for crane safety as it helps prevent overloading, which can lead to accidents and equipment damage. The LMI continuously monitors the load moment, providing real-time information to the crane operator about the load's position and the potential for instability. This enhances safety by ensuring that the crane operates within its rated capacity and load moment limits.</a:t>
            </a:r>
            <a:endParaRPr lang="en-US" sz="1750" dirty="0"/>
          </a:p>
        </p:txBody>
      </p:sp>
      <p:pic>
        <p:nvPicPr>
          <p:cNvPr id="8"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r>
          <p:cNvPicPr>
            <a:picLocks noChangeAspect="1"/>
          </p:cNvPicPr>
          <p:nvPr/>
        </p:nvPicPr>
        <p:blipFill>
          <a:blip r:embed="rId2"/>
          <a:stretch>
            <a:fillRect/>
          </a:stretch>
        </p:blipFill>
        <p:spPr>
          <a:xfrm>
            <a:off x="9144000" y="0"/>
            <a:ext cx="5486400" cy="8229600"/>
          </a:xfrm>
          <a:prstGeom prst="rect">
            <a:avLst/>
          </a:prstGeom>
        </p:spPr>
      </p:pic>
      <p:sp>
        <p:nvSpPr>
          <p:cNvPr id="5" name="Text 1"/>
          <p:cNvSpPr/>
          <p:nvPr/>
        </p:nvSpPr>
        <p:spPr>
          <a:xfrm>
            <a:off x="833199" y="3018711"/>
            <a:ext cx="3332917" cy="416481"/>
          </a:xfrm>
          <a:prstGeom prst="rect">
            <a:avLst/>
          </a:prstGeom>
          <a:noFill/>
          <a:ln/>
        </p:spPr>
        <p:txBody>
          <a:bodyPr wrap="none" rtlCol="0" anchor="t"/>
          <a:lstStyle/>
          <a:p>
            <a:pPr indent="0" marL="0">
              <a:lnSpc>
                <a:spcPts val="3281"/>
              </a:lnSpc>
              <a:buNone/>
            </a:pPr>
            <a:r>
              <a:rPr lang="en-US" sz="2624" b="1" spc="-52" kern="0" dirty="0">
                <a:solidFill>
                  <a:srgbClr val="FF75D3"/>
                </a:solidFill>
                <a:latin typeface="adonis-web" pitchFamily="34" charset="0"/>
                <a:ea typeface="adonis-web" pitchFamily="34" charset="-122"/>
                <a:cs typeface="adonis-web" pitchFamily="34" charset="-120"/>
              </a:rPr>
              <a:t>Example</a:t>
            </a:r>
            <a:endParaRPr lang="en-US" sz="2624" dirty="0"/>
          </a:p>
        </p:txBody>
      </p:sp>
      <p:sp>
        <p:nvSpPr>
          <p:cNvPr id="6" name="Shape 2"/>
          <p:cNvSpPr/>
          <p:nvPr/>
        </p:nvSpPr>
        <p:spPr>
          <a:xfrm>
            <a:off x="833199" y="3685103"/>
            <a:ext cx="7477601" cy="1525786"/>
          </a:xfrm>
          <a:prstGeom prst="roundRect">
            <a:avLst>
              <a:gd name="adj" fmla="val 6553"/>
            </a:avLst>
          </a:prstGeom>
          <a:solidFill>
            <a:srgbClr val="EBD0FB"/>
          </a:solidFill>
          <a:ln w="7620">
            <a:solidFill>
              <a:srgbClr val="D1B6E1"/>
            </a:solidFill>
            <a:prstDash val="solid"/>
          </a:ln>
        </p:spPr>
      </p:sp>
      <p:sp>
        <p:nvSpPr>
          <p:cNvPr id="7" name="Text 3"/>
          <p:cNvSpPr/>
          <p:nvPr/>
        </p:nvSpPr>
        <p:spPr>
          <a:xfrm>
            <a:off x="1062990" y="3914894"/>
            <a:ext cx="7018020"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Consider a mobile crane with a rated load moment of 50 tons. The Load Moment Indicator is set to trigger a warning at 45 tons and automatically shut down the crane at 47.5 tons.</a:t>
            </a:r>
            <a:endParaRPr lang="en-US" sz="1750" dirty="0"/>
          </a:p>
        </p:txBody>
      </p:sp>
      <p:pic>
        <p:nvPicPr>
          <p:cNvPr id="8"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r>
          <p:cNvPicPr>
            <a:picLocks noChangeAspect="1"/>
          </p:cNvPicPr>
          <p:nvPr/>
        </p:nvPicPr>
        <p:blipFill>
          <a:blip r:embed="rId2"/>
          <a:stretch>
            <a:fillRect/>
          </a:stretch>
        </p:blipFill>
        <p:spPr>
          <a:xfrm>
            <a:off x="9144000" y="0"/>
            <a:ext cx="5486400" cy="8229600"/>
          </a:xfrm>
          <a:prstGeom prst="rect">
            <a:avLst/>
          </a:prstGeom>
        </p:spPr>
      </p:pic>
      <p:sp>
        <p:nvSpPr>
          <p:cNvPr id="5" name="Text 1"/>
          <p:cNvSpPr/>
          <p:nvPr/>
        </p:nvSpPr>
        <p:spPr>
          <a:xfrm>
            <a:off x="833199" y="1626156"/>
            <a:ext cx="3332917" cy="416481"/>
          </a:xfrm>
          <a:prstGeom prst="rect">
            <a:avLst/>
          </a:prstGeom>
          <a:noFill/>
          <a:ln/>
        </p:spPr>
        <p:txBody>
          <a:bodyPr wrap="none" rtlCol="0" anchor="t"/>
          <a:lstStyle/>
          <a:p>
            <a:pPr indent="0" marL="0">
              <a:lnSpc>
                <a:spcPts val="3281"/>
              </a:lnSpc>
              <a:buNone/>
            </a:pPr>
            <a:r>
              <a:rPr lang="en-US" sz="2624" b="1" spc="-52" kern="0" dirty="0">
                <a:solidFill>
                  <a:srgbClr val="FF75D3"/>
                </a:solidFill>
                <a:latin typeface="adonis-web" pitchFamily="34" charset="0"/>
                <a:ea typeface="adonis-web" pitchFamily="34" charset="-122"/>
                <a:cs typeface="adonis-web" pitchFamily="34" charset="-120"/>
              </a:rPr>
              <a:t>Example</a:t>
            </a:r>
            <a:endParaRPr lang="en-US" sz="2624" dirty="0"/>
          </a:p>
        </p:txBody>
      </p:sp>
      <p:sp>
        <p:nvSpPr>
          <p:cNvPr id="6" name="Shape 2"/>
          <p:cNvSpPr/>
          <p:nvPr/>
        </p:nvSpPr>
        <p:spPr>
          <a:xfrm>
            <a:off x="833199" y="2292548"/>
            <a:ext cx="7477601" cy="1170384"/>
          </a:xfrm>
          <a:prstGeom prst="roundRect">
            <a:avLst>
              <a:gd name="adj" fmla="val 8543"/>
            </a:avLst>
          </a:prstGeom>
          <a:solidFill>
            <a:srgbClr val="EBD0FB"/>
          </a:solidFill>
          <a:ln w="7620">
            <a:solidFill>
              <a:srgbClr val="D1B6E1"/>
            </a:solidFill>
            <a:prstDash val="solid"/>
          </a:ln>
        </p:spPr>
      </p:sp>
      <p:sp>
        <p:nvSpPr>
          <p:cNvPr id="7" name="Text 3"/>
          <p:cNvSpPr/>
          <p:nvPr/>
        </p:nvSpPr>
        <p:spPr>
          <a:xfrm>
            <a:off x="1418392" y="2522339"/>
            <a:ext cx="6662618" cy="710803"/>
          </a:xfrm>
          <a:prstGeom prst="rect">
            <a:avLst/>
          </a:prstGeom>
          <a:noFill/>
          <a:ln/>
        </p:spPr>
        <p:txBody>
          <a:bodyPr wrap="square" rtlCol="0" anchor="t"/>
          <a:lstStyle/>
          <a:p>
            <a:pPr algn="l" marL="342900" indent="-342900">
              <a:lnSpc>
                <a:spcPts val="2799"/>
              </a:lnSpc>
              <a:buSzPct val="100000"/>
              <a:buChar char="•"/>
            </a:pPr>
            <a:r>
              <a:rPr lang="en-US" sz="1750" spc="-35" kern="0" dirty="0">
                <a:solidFill>
                  <a:srgbClr val="272525"/>
                </a:solidFill>
                <a:latin typeface="Source Sans Pro" pitchFamily="34" charset="0"/>
                <a:ea typeface="Source Sans Pro" pitchFamily="34" charset="-122"/>
                <a:cs typeface="Source Sans Pro" pitchFamily="34" charset="-120"/>
              </a:rPr>
              <a:t>If the load moment is calculated during the lift and it is 42.5 tons, the crane operation continues smoothly.</a:t>
            </a:r>
            <a:endParaRPr lang="en-US" sz="1750" dirty="0"/>
          </a:p>
        </p:txBody>
      </p:sp>
      <p:sp>
        <p:nvSpPr>
          <p:cNvPr id="8" name="Shape 4"/>
          <p:cNvSpPr/>
          <p:nvPr/>
        </p:nvSpPr>
        <p:spPr>
          <a:xfrm>
            <a:off x="833199" y="3685103"/>
            <a:ext cx="7477601" cy="1525786"/>
          </a:xfrm>
          <a:prstGeom prst="roundRect">
            <a:avLst>
              <a:gd name="adj" fmla="val 6553"/>
            </a:avLst>
          </a:prstGeom>
          <a:solidFill>
            <a:srgbClr val="EBD0FB"/>
          </a:solidFill>
          <a:ln w="7620">
            <a:solidFill>
              <a:srgbClr val="D1B6E1"/>
            </a:solidFill>
            <a:prstDash val="solid"/>
          </a:ln>
        </p:spPr>
      </p:sp>
      <p:sp>
        <p:nvSpPr>
          <p:cNvPr id="9" name="Text 5"/>
          <p:cNvSpPr/>
          <p:nvPr/>
        </p:nvSpPr>
        <p:spPr>
          <a:xfrm>
            <a:off x="1418392" y="3914894"/>
            <a:ext cx="6662618" cy="1066205"/>
          </a:xfrm>
          <a:prstGeom prst="rect">
            <a:avLst/>
          </a:prstGeom>
          <a:noFill/>
          <a:ln/>
        </p:spPr>
        <p:txBody>
          <a:bodyPr wrap="square" rtlCol="0" anchor="t"/>
          <a:lstStyle/>
          <a:p>
            <a:pPr algn="l" marL="342900" indent="-342900">
              <a:lnSpc>
                <a:spcPts val="2799"/>
              </a:lnSpc>
              <a:buSzPct val="100000"/>
              <a:buChar char="•"/>
            </a:pPr>
            <a:r>
              <a:rPr lang="en-US" sz="1750" spc="-35" kern="0" dirty="0">
                <a:solidFill>
                  <a:srgbClr val="272525"/>
                </a:solidFill>
                <a:latin typeface="Source Sans Pro" pitchFamily="34" charset="0"/>
                <a:ea typeface="Source Sans Pro" pitchFamily="34" charset="-122"/>
                <a:cs typeface="Source Sans Pro" pitchFamily="34" charset="-120"/>
              </a:rPr>
              <a:t>However, if the load moment reaches 46 tons during the lift, the Load Moment Indicator will warn the operator, indicating they are approaching the crane's safe working limits.</a:t>
            </a:r>
            <a:endParaRPr lang="en-US" sz="1750" dirty="0"/>
          </a:p>
        </p:txBody>
      </p:sp>
      <p:sp>
        <p:nvSpPr>
          <p:cNvPr id="10" name="Shape 6"/>
          <p:cNvSpPr/>
          <p:nvPr/>
        </p:nvSpPr>
        <p:spPr>
          <a:xfrm>
            <a:off x="833199" y="5433060"/>
            <a:ext cx="7477601" cy="1170384"/>
          </a:xfrm>
          <a:prstGeom prst="roundRect">
            <a:avLst>
              <a:gd name="adj" fmla="val 8543"/>
            </a:avLst>
          </a:prstGeom>
          <a:solidFill>
            <a:srgbClr val="EBD0FB"/>
          </a:solidFill>
          <a:ln w="7620">
            <a:solidFill>
              <a:srgbClr val="D1B6E1"/>
            </a:solidFill>
            <a:prstDash val="solid"/>
          </a:ln>
        </p:spPr>
      </p:sp>
      <p:sp>
        <p:nvSpPr>
          <p:cNvPr id="11" name="Text 7"/>
          <p:cNvSpPr/>
          <p:nvPr/>
        </p:nvSpPr>
        <p:spPr>
          <a:xfrm>
            <a:off x="1418392" y="5662851"/>
            <a:ext cx="6662618" cy="710803"/>
          </a:xfrm>
          <a:prstGeom prst="rect">
            <a:avLst/>
          </a:prstGeom>
          <a:noFill/>
          <a:ln/>
        </p:spPr>
        <p:txBody>
          <a:bodyPr wrap="square" rtlCol="0" anchor="t"/>
          <a:lstStyle/>
          <a:p>
            <a:pPr algn="l" marL="342900" indent="-342900">
              <a:lnSpc>
                <a:spcPts val="2799"/>
              </a:lnSpc>
              <a:buSzPct val="100000"/>
              <a:buChar char="•"/>
            </a:pPr>
            <a:r>
              <a:rPr lang="en-US" sz="1750" spc="-35" kern="0" dirty="0">
                <a:solidFill>
                  <a:srgbClr val="272525"/>
                </a:solidFill>
                <a:latin typeface="Source Sans Pro" pitchFamily="34" charset="0"/>
                <a:ea typeface="Source Sans Pro" pitchFamily="34" charset="-122"/>
                <a:cs typeface="Source Sans Pro" pitchFamily="34" charset="-120"/>
              </a:rPr>
              <a:t>If, due to oversight or other factors, the load moment increases to 48 tons, the Load Moment Indicator initiates an automatic shutdown.</a:t>
            </a:r>
            <a:endParaRPr lang="en-US" sz="1750" dirty="0"/>
          </a:p>
        </p:txBody>
      </p:sp>
      <p:pic>
        <p:nvPicPr>
          <p:cNvPr id="12"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r>
          <p:cNvPicPr>
            <a:picLocks noChangeAspect="1"/>
          </p:cNvPicPr>
          <p:nvPr/>
        </p:nvPicPr>
        <p:blipFill>
          <a:blip r:embed="rId2"/>
          <a:stretch>
            <a:fillRect/>
          </a:stretch>
        </p:blipFill>
        <p:spPr>
          <a:xfrm>
            <a:off x="0" y="0"/>
            <a:ext cx="5486400" cy="8229600"/>
          </a:xfrm>
          <a:prstGeom prst="rect">
            <a:avLst/>
          </a:prstGeom>
        </p:spPr>
      </p:pic>
      <p:sp>
        <p:nvSpPr>
          <p:cNvPr id="5" name="Text 1"/>
          <p:cNvSpPr/>
          <p:nvPr/>
        </p:nvSpPr>
        <p:spPr>
          <a:xfrm>
            <a:off x="6319599" y="3226237"/>
            <a:ext cx="7477601" cy="1777008"/>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In this example, the Load Moment Indicator acts as a critical safety feature, providing timely warnings and intervention to ensure that the crane operates within its safe working limits. This helps prevent accidents, equipment damage, and ensures the safety of both the operator and the surrounding environment, all expressed in tons for a more practical understanding.</a:t>
            </a:r>
            <a:endParaRPr lang="en-US" sz="1750" dirty="0"/>
          </a:p>
        </p:txBody>
      </p:sp>
      <p:pic>
        <p:nvPicPr>
          <p:cNvPr id="6"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2024-02-27T02:39:03Z</dcterms:created>
  <dcterms:modified xsi:type="dcterms:W3CDTF">2024-02-27T02:39:03Z</dcterms:modified>
</cp:coreProperties>
</file>