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60" d="100"/>
          <a:sy n="60" d="100"/>
        </p:scale>
        <p:origin x="-612" y="-120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35" d="100"/>
          <a:sy n="35" d="100"/>
        </p:scale>
        <p:origin x="-3132" y="-72"/>
      </p:cViewPr>
      <p:guideLst>
        <p:guide orient="horz" pos="4608"/>
        <p:guide pos="259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B4474E-E952-4EB1-92DC-D6DD2E3D0DD3}" type="datetimeFigureOut">
              <a:rPr lang="en-IN" smtClean="0"/>
              <a:t>21-01-2024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79D938-BDAC-47CD-9A04-072D7FF071E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72431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4999038" y="7627938"/>
            <a:ext cx="4632325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319599" y="2865001"/>
            <a:ext cx="7477601" cy="24995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6561"/>
              </a:lnSpc>
              <a:buNone/>
            </a:pPr>
            <a:r>
              <a:rPr lang="en-US" sz="5249" b="1" kern="0" spc="-10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Occupational Safety &amp; Health Management System</a:t>
            </a:r>
            <a:endParaRPr lang="en-US" sz="5249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2942987"/>
            <a:ext cx="9367718" cy="55542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4374"/>
              </a:lnSpc>
              <a:buNone/>
            </a:pPr>
            <a:r>
              <a:rPr lang="en-US" sz="3499" b="1" kern="0" spc="-70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Occupational Safety &amp; Health Management System</a:t>
            </a:r>
            <a:endParaRPr lang="en-US" sz="3499" dirty="0"/>
          </a:p>
        </p:txBody>
      </p:sp>
      <p:sp>
        <p:nvSpPr>
          <p:cNvPr id="5" name="Shape 2"/>
          <p:cNvSpPr/>
          <p:nvPr/>
        </p:nvSpPr>
        <p:spPr>
          <a:xfrm>
            <a:off x="2348389" y="3748325"/>
            <a:ext cx="9933503" cy="2021853"/>
          </a:xfrm>
          <a:prstGeom prst="roundRect">
            <a:avLst>
              <a:gd name="adj" fmla="val 6501"/>
            </a:avLst>
          </a:prstGeom>
          <a:solidFill>
            <a:srgbClr val="EBD0FB"/>
          </a:solidFill>
          <a:ln w="13811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584371" y="3984308"/>
            <a:ext cx="9461540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An Occupational Safety and Health Management System (OSHMS) is a comprehensive framework designed to manage and improve workplace safety and health. The primary goal is to create a safe and healthy working environment for employees while ensuring compliance with relevant regulations and standards.</a:t>
            </a:r>
            <a:endParaRPr lang="en-US" sz="200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863203"/>
            <a:ext cx="9933503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400" b="1" kern="0" spc="-44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Key components of an effective Occupational Safety and Health Management System include:</a:t>
            </a:r>
            <a:endParaRPr lang="en-US" sz="2400" dirty="0"/>
          </a:p>
        </p:txBody>
      </p:sp>
      <p:sp>
        <p:nvSpPr>
          <p:cNvPr id="5" name="Shape 2"/>
          <p:cNvSpPr/>
          <p:nvPr/>
        </p:nvSpPr>
        <p:spPr>
          <a:xfrm>
            <a:off x="2348389" y="1807488"/>
            <a:ext cx="4855726" cy="2846070"/>
          </a:xfrm>
          <a:prstGeom prst="roundRect">
            <a:avLst>
              <a:gd name="adj" fmla="val 3513"/>
            </a:avLst>
          </a:prstGeom>
          <a:solidFill>
            <a:srgbClr val="EBD0FB"/>
          </a:solidFill>
          <a:ln w="13811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584371" y="2043470"/>
            <a:ext cx="438376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Policy Development: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939772" y="2648783"/>
            <a:ext cx="4028361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Establish a clear and concise occupational safety and health policy that reflects the organization's commitment to providing a safe workplace.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7426284" y="1807488"/>
            <a:ext cx="5911343" cy="2846070"/>
          </a:xfrm>
          <a:prstGeom prst="roundRect">
            <a:avLst>
              <a:gd name="adj" fmla="val 3513"/>
            </a:avLst>
          </a:prstGeom>
          <a:solidFill>
            <a:srgbClr val="EBD0FB"/>
          </a:solidFill>
          <a:ln w="13811">
            <a:solidFill>
              <a:srgbClr val="D1B6E1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662267" y="2043470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kern="0" spc="-44" dirty="0">
                <a:solidFill>
                  <a:srgbClr val="272525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Risk Assessment:</a:t>
            </a:r>
            <a:endParaRPr lang="en-US" sz="2187" dirty="0"/>
          </a:p>
        </p:txBody>
      </p:sp>
      <p:sp>
        <p:nvSpPr>
          <p:cNvPr id="10" name="Text 7"/>
          <p:cNvSpPr/>
          <p:nvPr/>
        </p:nvSpPr>
        <p:spPr>
          <a:xfrm>
            <a:off x="8017669" y="2640568"/>
            <a:ext cx="4988883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Identify and assess potential hazards and risks associated with the workplace, processes, and activities. This involves evaluating the likelihood and severity of accidents or illnesses.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2348389" y="4875727"/>
            <a:ext cx="4855726" cy="2943969"/>
          </a:xfrm>
          <a:prstGeom prst="roundRect">
            <a:avLst>
              <a:gd name="adj" fmla="val 4015"/>
            </a:avLst>
          </a:prstGeom>
          <a:solidFill>
            <a:srgbClr val="EBD0FB"/>
          </a:solidFill>
          <a:ln w="13811">
            <a:solidFill>
              <a:srgbClr val="D1B6E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2584371" y="5111710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kern="0" spc="-44" dirty="0">
                <a:solidFill>
                  <a:srgbClr val="272525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Legal Compliance:</a:t>
            </a:r>
            <a:endParaRPr lang="en-US" sz="2187" dirty="0"/>
          </a:p>
        </p:txBody>
      </p:sp>
      <p:sp>
        <p:nvSpPr>
          <p:cNvPr id="13" name="Text 10"/>
          <p:cNvSpPr/>
          <p:nvPr/>
        </p:nvSpPr>
        <p:spPr>
          <a:xfrm>
            <a:off x="2939772" y="5708809"/>
            <a:ext cx="4028361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Ensure compliance with relevant occupational safety and health laws, regulations, and standards applicable to the industry and location.</a:t>
            </a:r>
            <a:endParaRPr lang="en-US" sz="2000" dirty="0"/>
          </a:p>
        </p:txBody>
      </p:sp>
      <p:sp>
        <p:nvSpPr>
          <p:cNvPr id="14" name="Shape 11"/>
          <p:cNvSpPr/>
          <p:nvPr/>
        </p:nvSpPr>
        <p:spPr>
          <a:xfrm>
            <a:off x="7426285" y="4875728"/>
            <a:ext cx="5911342" cy="2490668"/>
          </a:xfrm>
          <a:prstGeom prst="roundRect">
            <a:avLst>
              <a:gd name="adj" fmla="val 4015"/>
            </a:avLst>
          </a:prstGeom>
          <a:solidFill>
            <a:srgbClr val="EBD0FB"/>
          </a:solidFill>
          <a:ln w="13811">
            <a:solidFill>
              <a:srgbClr val="D1B6E1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662267" y="5111710"/>
            <a:ext cx="2638306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kern="0" spc="-44" dirty="0">
                <a:solidFill>
                  <a:srgbClr val="272525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Objectives and Targets:</a:t>
            </a:r>
            <a:endParaRPr lang="en-US" sz="2187" dirty="0"/>
          </a:p>
        </p:txBody>
      </p:sp>
      <p:sp>
        <p:nvSpPr>
          <p:cNvPr id="16" name="Text 13"/>
          <p:cNvSpPr/>
          <p:nvPr/>
        </p:nvSpPr>
        <p:spPr>
          <a:xfrm>
            <a:off x="8017669" y="5708809"/>
            <a:ext cx="4988883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Define measurable objectives and targets related to occupational safety and health, aligning them with the organization's overall goals.</a:t>
            </a:r>
            <a:endParaRPr lang="en-US" sz="2000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-27549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685443"/>
            <a:ext cx="9933503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400" b="1" kern="0" spc="-44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Key components of an effective Occupational Safety and Health Management System include:</a:t>
            </a:r>
            <a:endParaRPr lang="en-US" sz="2400" dirty="0"/>
          </a:p>
        </p:txBody>
      </p:sp>
      <p:sp>
        <p:nvSpPr>
          <p:cNvPr id="5" name="Shape 2"/>
          <p:cNvSpPr/>
          <p:nvPr/>
        </p:nvSpPr>
        <p:spPr>
          <a:xfrm>
            <a:off x="2348389" y="1629728"/>
            <a:ext cx="4855726" cy="2846070"/>
          </a:xfrm>
          <a:prstGeom prst="roundRect">
            <a:avLst>
              <a:gd name="adj" fmla="val 3513"/>
            </a:avLst>
          </a:prstGeom>
          <a:solidFill>
            <a:srgbClr val="EBD0FB"/>
          </a:solidFill>
          <a:ln w="13811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584371" y="1865709"/>
            <a:ext cx="438376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4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Organizational Structure: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2939772" y="2471023"/>
            <a:ext cx="4028361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Establish roles, responsibilities, and accountabilities for personnel at all levels to ensure effective implementation of the OSHMS.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7426284" y="1629728"/>
            <a:ext cx="6147825" cy="2846070"/>
          </a:xfrm>
          <a:prstGeom prst="roundRect">
            <a:avLst>
              <a:gd name="adj" fmla="val 3513"/>
            </a:avLst>
          </a:prstGeom>
          <a:solidFill>
            <a:srgbClr val="EBD0FB"/>
          </a:solidFill>
          <a:ln w="13811">
            <a:solidFill>
              <a:srgbClr val="D1B6E1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662267" y="1865709"/>
            <a:ext cx="2767846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kern="0" spc="-44" dirty="0">
                <a:solidFill>
                  <a:srgbClr val="272525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Training and Awareness:</a:t>
            </a:r>
            <a:endParaRPr lang="en-US" sz="2187" dirty="0"/>
          </a:p>
        </p:txBody>
      </p:sp>
      <p:sp>
        <p:nvSpPr>
          <p:cNvPr id="10" name="Text 7"/>
          <p:cNvSpPr/>
          <p:nvPr/>
        </p:nvSpPr>
        <p:spPr>
          <a:xfrm>
            <a:off x="8017669" y="2462808"/>
            <a:ext cx="5209600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Provide ongoing training to employees to enhance their awareness of occupational safety and health issues, as well as the necessary skills and knowledge to perform their tasks safely.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2348389" y="4697968"/>
            <a:ext cx="4855726" cy="2846070"/>
          </a:xfrm>
          <a:prstGeom prst="roundRect">
            <a:avLst>
              <a:gd name="adj" fmla="val 3513"/>
            </a:avLst>
          </a:prstGeom>
          <a:solidFill>
            <a:srgbClr val="EBD0FB"/>
          </a:solidFill>
          <a:ln w="13811">
            <a:solidFill>
              <a:srgbClr val="D1B6E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2584371" y="4933950"/>
            <a:ext cx="2973586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kern="0" spc="-44" dirty="0">
                <a:solidFill>
                  <a:srgbClr val="272525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Emergency Preparedness:</a:t>
            </a:r>
            <a:endParaRPr lang="en-US" sz="2187" dirty="0"/>
          </a:p>
        </p:txBody>
      </p:sp>
      <p:sp>
        <p:nvSpPr>
          <p:cNvPr id="13" name="Text 10"/>
          <p:cNvSpPr/>
          <p:nvPr/>
        </p:nvSpPr>
        <p:spPr>
          <a:xfrm>
            <a:off x="2939772" y="5531048"/>
            <a:ext cx="4028361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Develop and implement plans for responding to emergencies, including evacuation procedures, first aid, and communication protocols.</a:t>
            </a:r>
            <a:endParaRPr lang="en-US" sz="2000" dirty="0"/>
          </a:p>
        </p:txBody>
      </p:sp>
      <p:sp>
        <p:nvSpPr>
          <p:cNvPr id="14" name="Shape 11"/>
          <p:cNvSpPr/>
          <p:nvPr/>
        </p:nvSpPr>
        <p:spPr>
          <a:xfrm>
            <a:off x="7426285" y="4697968"/>
            <a:ext cx="6147824" cy="2846070"/>
          </a:xfrm>
          <a:prstGeom prst="roundRect">
            <a:avLst>
              <a:gd name="adj" fmla="val 3513"/>
            </a:avLst>
          </a:prstGeom>
          <a:solidFill>
            <a:srgbClr val="EBD0FB"/>
          </a:solidFill>
          <a:ln w="13811">
            <a:solidFill>
              <a:srgbClr val="D1B6E1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662267" y="4933950"/>
            <a:ext cx="347722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kern="0" spc="-44" dirty="0">
                <a:solidFill>
                  <a:srgbClr val="272525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Monitoring and Measurement:</a:t>
            </a:r>
            <a:endParaRPr lang="en-US" sz="2187" dirty="0"/>
          </a:p>
        </p:txBody>
      </p:sp>
      <p:sp>
        <p:nvSpPr>
          <p:cNvPr id="16" name="Text 13"/>
          <p:cNvSpPr/>
          <p:nvPr/>
        </p:nvSpPr>
        <p:spPr>
          <a:xfrm>
            <a:off x="8017669" y="5531048"/>
            <a:ext cx="5209600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Establish processes for monitoring and measuring key performance indicators related to occupational safety and health to track progress and identify areas for improvement.</a:t>
            </a:r>
            <a:endParaRPr lang="en-US" sz="2000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1396246"/>
            <a:ext cx="9933503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400" b="1" kern="0" spc="-44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Key components of an effective Occupational Safety and Health Management System include:</a:t>
            </a:r>
            <a:endParaRPr lang="en-US" sz="2400" dirty="0"/>
          </a:p>
        </p:txBody>
      </p:sp>
      <p:sp>
        <p:nvSpPr>
          <p:cNvPr id="5" name="Shape 2"/>
          <p:cNvSpPr/>
          <p:nvPr/>
        </p:nvSpPr>
        <p:spPr>
          <a:xfrm>
            <a:off x="2348389" y="2340531"/>
            <a:ext cx="4855726" cy="3035510"/>
          </a:xfrm>
          <a:prstGeom prst="roundRect">
            <a:avLst>
              <a:gd name="adj" fmla="val 4015"/>
            </a:avLst>
          </a:prstGeom>
          <a:solidFill>
            <a:srgbClr val="EBD0FB"/>
          </a:solidFill>
          <a:ln w="13811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584371" y="2576513"/>
            <a:ext cx="438376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4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Incident Investigation: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2939772" y="3181826"/>
            <a:ext cx="4028361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Investigate and analyze incidents, accidents, or near-misses to identify root causes and implement corrective and preventive actions.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7426284" y="2340531"/>
            <a:ext cx="5706391" cy="3035510"/>
          </a:xfrm>
          <a:prstGeom prst="roundRect">
            <a:avLst>
              <a:gd name="adj" fmla="val 4015"/>
            </a:avLst>
          </a:prstGeom>
          <a:solidFill>
            <a:srgbClr val="EBD0FB"/>
          </a:solidFill>
          <a:ln w="13811">
            <a:solidFill>
              <a:srgbClr val="D1B6E1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662267" y="2576513"/>
            <a:ext cx="2958346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kern="0" spc="-44" dirty="0">
                <a:solidFill>
                  <a:srgbClr val="272525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Continuous Improvement:</a:t>
            </a:r>
            <a:endParaRPr lang="en-US" sz="2187" dirty="0"/>
          </a:p>
        </p:txBody>
      </p:sp>
      <p:sp>
        <p:nvSpPr>
          <p:cNvPr id="10" name="Text 7"/>
          <p:cNvSpPr/>
          <p:nvPr/>
        </p:nvSpPr>
        <p:spPr>
          <a:xfrm>
            <a:off x="8017669" y="3173611"/>
            <a:ext cx="4846993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Foster a culture of continuous improvement by regularly reviewing and updating the OSHMS based on feedback, lessons learned, and changes in the workplace.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2475298" y="5605626"/>
            <a:ext cx="10673142" cy="2072181"/>
          </a:xfrm>
          <a:prstGeom prst="roundRect">
            <a:avLst>
              <a:gd name="adj" fmla="val 5618"/>
            </a:avLst>
          </a:prstGeom>
          <a:solidFill>
            <a:srgbClr val="EBD0FB"/>
          </a:solidFill>
          <a:ln w="13811">
            <a:solidFill>
              <a:srgbClr val="D1B6E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2754630" y="5833241"/>
            <a:ext cx="4213503" cy="65463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kern="0" spc="-44" dirty="0">
                <a:solidFill>
                  <a:srgbClr val="272525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Documentation and Record-Keeping:</a:t>
            </a:r>
            <a:endParaRPr lang="en-US" sz="2187" dirty="0"/>
          </a:p>
        </p:txBody>
      </p:sp>
      <p:sp>
        <p:nvSpPr>
          <p:cNvPr id="13" name="Text 10"/>
          <p:cNvSpPr/>
          <p:nvPr/>
        </p:nvSpPr>
        <p:spPr>
          <a:xfrm>
            <a:off x="2939772" y="6487876"/>
            <a:ext cx="9106138" cy="98497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Maintain accurate documentation and records related to the OSHMS, including policies, procedures, risk assessments, training records, and incident reports.</a:t>
            </a:r>
            <a:endParaRPr lang="en-US" sz="2000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2348389" y="3168015"/>
            <a:ext cx="9933503" cy="1657588"/>
          </a:xfrm>
          <a:prstGeom prst="roundRect">
            <a:avLst>
              <a:gd name="adj" fmla="val 5280"/>
            </a:avLst>
          </a:prstGeom>
          <a:solidFill>
            <a:srgbClr val="EBD0FB"/>
          </a:solidFill>
          <a:ln w="13811">
            <a:solidFill>
              <a:srgbClr val="D1B6E1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584371" y="3403997"/>
            <a:ext cx="9461540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Implementing an effective Occupational Safety and Health Management System not only helps protect employees and mitigate risks but also contributes to enhanced organizational performance and reputation. </a:t>
            </a:r>
            <a:endParaRPr lang="en-US" sz="20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430</Words>
  <Application>Microsoft Office PowerPoint</Application>
  <PresentationFormat>Custom</PresentationFormat>
  <Paragraphs>41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dell</cp:lastModifiedBy>
  <cp:revision>3</cp:revision>
  <dcterms:created xsi:type="dcterms:W3CDTF">2024-01-21T13:36:06Z</dcterms:created>
  <dcterms:modified xsi:type="dcterms:W3CDTF">2024-01-21T13:50:43Z</dcterms:modified>
</cp:coreProperties>
</file>