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E68B3D5-FF1D-47CD-86B8-1BDFE8E869B6}" type="datetimeFigureOut">
              <a:rPr lang="en-IN" smtClean="0"/>
              <a:t>26-02-2024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B4BE7927-9A0A-4A8C-8BFE-0E50B6CEC871}" type="slidenum">
              <a:rPr lang="en-IN" smtClean="0"/>
              <a:t>‹#›</a:t>
            </a:fld>
            <a:endParaRPr lang="en-IN"/>
          </a:p>
        </p:txBody>
      </p:sp>
    </p:spTree>
    <p:extLst>
      <p:ext uri="{BB962C8B-B14F-4D97-AF65-F5344CB8AC3E}">
        <p14:creationId xmlns:p14="http://schemas.microsoft.com/office/powerpoint/2010/main" val="2717927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159876"/>
            <a:ext cx="7477601" cy="2038387"/>
          </a:xfrm>
          <a:prstGeom prst="rect">
            <a:avLst/>
          </a:prstGeom>
          <a:noFill/>
          <a:ln/>
        </p:spPr>
        <p:txBody>
          <a:bodyPr wrap="square" rtlCol="0" anchor="t"/>
          <a:lstStyle/>
          <a:p>
            <a:pPr marL="0" indent="0" algn="ctr">
              <a:lnSpc>
                <a:spcPts val="6561"/>
              </a:lnSpc>
              <a:buNone/>
            </a:pPr>
            <a:r>
              <a:rPr lang="en-US" sz="6600" b="1" kern="0" spc="-105" dirty="0">
                <a:solidFill>
                  <a:srgbClr val="FF75D3"/>
                </a:solidFill>
                <a:latin typeface="adonis-web" pitchFamily="34" charset="0"/>
                <a:ea typeface="adonis-web" pitchFamily="34" charset="-122"/>
                <a:cs typeface="adonis-web" pitchFamily="34" charset="-120"/>
              </a:rPr>
              <a:t>Provision of  Factory Act 1948</a:t>
            </a:r>
            <a:endParaRPr lang="en-US" sz="6600" dirty="0"/>
          </a:p>
        </p:txBody>
      </p:sp>
      <p:sp>
        <p:nvSpPr>
          <p:cNvPr id="6" name="Text 2"/>
          <p:cNvSpPr/>
          <p:nvPr/>
        </p:nvSpPr>
        <p:spPr>
          <a:xfrm>
            <a:off x="7150656" y="4367049"/>
            <a:ext cx="5815370" cy="580952"/>
          </a:xfrm>
          <a:prstGeom prst="rect">
            <a:avLst/>
          </a:prstGeom>
          <a:noFill/>
          <a:ln/>
        </p:spPr>
        <p:txBody>
          <a:bodyPr wrap="none" rtlCol="0" anchor="t"/>
          <a:lstStyle/>
          <a:p>
            <a:pPr marL="0" indent="0" algn="ctr">
              <a:lnSpc>
                <a:spcPts val="3281"/>
              </a:lnSpc>
              <a:buNone/>
            </a:pPr>
            <a:r>
              <a:rPr lang="en-US" sz="2800" b="1" kern="0" spc="-52" dirty="0">
                <a:solidFill>
                  <a:srgbClr val="FF75D3"/>
                </a:solidFill>
                <a:latin typeface="adonis-web" pitchFamily="34" charset="0"/>
                <a:ea typeface="adonis-web" pitchFamily="34" charset="-122"/>
                <a:cs typeface="adonis-web" pitchFamily="34" charset="-120"/>
              </a:rPr>
              <a:t>Regarding Safety and Welfare of workers?</a:t>
            </a:r>
            <a:endParaRPr lang="en-US" sz="2800" dirty="0"/>
          </a:p>
        </p:txBody>
      </p:sp>
      <p:sp>
        <p:nvSpPr>
          <p:cNvPr id="7" name="Text 3"/>
          <p:cNvSpPr/>
          <p:nvPr/>
        </p:nvSpPr>
        <p:spPr>
          <a:xfrm>
            <a:off x="7947184" y="5281255"/>
            <a:ext cx="4222433" cy="416481"/>
          </a:xfrm>
          <a:prstGeom prst="rect">
            <a:avLst/>
          </a:prstGeom>
          <a:noFill/>
          <a:ln/>
        </p:spPr>
        <p:txBody>
          <a:bodyPr wrap="none" rtlCol="0" anchor="t"/>
          <a:lstStyle/>
          <a:p>
            <a:pPr marL="0" indent="0" algn="ctr">
              <a:lnSpc>
                <a:spcPts val="3281"/>
              </a:lnSpc>
              <a:buNone/>
            </a:pPr>
            <a:r>
              <a:rPr lang="en-US" sz="2800" b="1" kern="0" spc="-52" dirty="0">
                <a:solidFill>
                  <a:srgbClr val="FF75D3"/>
                </a:solidFill>
                <a:latin typeface="adonis-web" pitchFamily="34" charset="0"/>
                <a:ea typeface="adonis-web" pitchFamily="34" charset="-122"/>
                <a:cs typeface="adonis-web" pitchFamily="34" charset="-120"/>
              </a:rPr>
              <a:t>Employment of Young Persons</a:t>
            </a:r>
            <a:endParaRPr lang="en-US" sz="28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292773"/>
            <a:ext cx="9933503" cy="1234210"/>
          </a:xfrm>
          <a:prstGeom prst="rect">
            <a:avLst/>
          </a:prstGeom>
          <a:noFill/>
          <a:ln/>
        </p:spPr>
        <p:txBody>
          <a:bodyPr wrap="square" rtlCol="0" anchor="t"/>
          <a:lstStyle/>
          <a:p>
            <a:pPr marL="0" indent="0">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The Factories Act of 1948 in India contains provisions related to the safety and welfare of workers in factories. </a:t>
            </a:r>
            <a:endParaRPr lang="en-US" sz="2624" b="1" kern="0" spc="-52" dirty="0" smtClean="0">
              <a:solidFill>
                <a:srgbClr val="FF75D3"/>
              </a:solidFill>
              <a:latin typeface="adonis-web" pitchFamily="34" charset="0"/>
              <a:ea typeface="adonis-web" pitchFamily="34" charset="-122"/>
              <a:cs typeface="adonis-web" pitchFamily="34" charset="-120"/>
            </a:endParaRPr>
          </a:p>
          <a:p>
            <a:pPr marL="0" indent="0">
              <a:lnSpc>
                <a:spcPts val="3281"/>
              </a:lnSpc>
              <a:buNone/>
            </a:pPr>
            <a:r>
              <a:rPr lang="en-US" sz="2624" b="1" kern="0" spc="-52" dirty="0" smtClean="0">
                <a:solidFill>
                  <a:srgbClr val="FF75D3"/>
                </a:solidFill>
                <a:latin typeface="adonis-web" pitchFamily="34" charset="0"/>
                <a:ea typeface="adonis-web" pitchFamily="34" charset="-122"/>
                <a:cs typeface="adonis-web" pitchFamily="34" charset="-120"/>
              </a:rPr>
              <a:t>Some </a:t>
            </a:r>
            <a:r>
              <a:rPr lang="en-US" sz="2624" b="1" kern="0" spc="-52" dirty="0">
                <a:solidFill>
                  <a:srgbClr val="FF75D3"/>
                </a:solidFill>
                <a:latin typeface="adonis-web" pitchFamily="34" charset="0"/>
                <a:ea typeface="adonis-web" pitchFamily="34" charset="-122"/>
                <a:cs typeface="adonis-web" pitchFamily="34" charset="-120"/>
              </a:rPr>
              <a:t>key provisions include:</a:t>
            </a:r>
            <a:endParaRPr lang="en-US" sz="2624" dirty="0"/>
          </a:p>
        </p:txBody>
      </p:sp>
      <p:sp>
        <p:nvSpPr>
          <p:cNvPr id="5" name="Shape 2"/>
          <p:cNvSpPr/>
          <p:nvPr/>
        </p:nvSpPr>
        <p:spPr>
          <a:xfrm>
            <a:off x="2348389" y="2776895"/>
            <a:ext cx="4855726" cy="3758565"/>
          </a:xfrm>
          <a:prstGeom prst="roundRect">
            <a:avLst>
              <a:gd name="adj" fmla="val 2660"/>
            </a:avLst>
          </a:prstGeom>
          <a:solidFill>
            <a:srgbClr val="EBD0FB"/>
          </a:solidFill>
          <a:ln w="7620">
            <a:solidFill>
              <a:srgbClr val="D1B6E1"/>
            </a:solidFill>
            <a:prstDash val="solid"/>
          </a:ln>
        </p:spPr>
      </p:sp>
      <p:pic>
        <p:nvPicPr>
          <p:cNvPr id="6" name="Image 1" descr="preencoded.png"/>
          <p:cNvPicPr>
            <a:picLocks noChangeAspect="1"/>
          </p:cNvPicPr>
          <p:nvPr/>
        </p:nvPicPr>
        <p:blipFill>
          <a:blip r:embed="rId4"/>
          <a:stretch>
            <a:fillRect/>
          </a:stretch>
        </p:blipFill>
        <p:spPr>
          <a:xfrm>
            <a:off x="2578179" y="3006685"/>
            <a:ext cx="4287083" cy="3298984"/>
          </a:xfrm>
          <a:prstGeom prst="rect">
            <a:avLst/>
          </a:prstGeom>
        </p:spPr>
      </p:pic>
      <p:sp>
        <p:nvSpPr>
          <p:cNvPr id="7" name="Shape 3"/>
          <p:cNvSpPr/>
          <p:nvPr/>
        </p:nvSpPr>
        <p:spPr>
          <a:xfrm>
            <a:off x="7426285" y="2776895"/>
            <a:ext cx="4855726" cy="3758565"/>
          </a:xfrm>
          <a:prstGeom prst="roundRect">
            <a:avLst>
              <a:gd name="adj" fmla="val 2660"/>
            </a:avLst>
          </a:prstGeom>
          <a:solidFill>
            <a:srgbClr val="EBD0FB"/>
          </a:solidFill>
          <a:ln w="7620">
            <a:solidFill>
              <a:srgbClr val="D1B6E1"/>
            </a:solidFill>
            <a:prstDash val="solid"/>
          </a:ln>
        </p:spPr>
      </p:sp>
      <p:pic>
        <p:nvPicPr>
          <p:cNvPr id="8" name="Image 2" descr="preencoded.png"/>
          <p:cNvPicPr>
            <a:picLocks noChangeAspect="1"/>
          </p:cNvPicPr>
          <p:nvPr/>
        </p:nvPicPr>
        <p:blipFill>
          <a:blip r:embed="rId5"/>
          <a:stretch>
            <a:fillRect/>
          </a:stretch>
        </p:blipFill>
        <p:spPr>
          <a:xfrm>
            <a:off x="7656076" y="3006685"/>
            <a:ext cx="4391620" cy="3298984"/>
          </a:xfrm>
          <a:prstGeom prst="rect">
            <a:avLst/>
          </a:prstGeom>
        </p:spPr>
      </p:pic>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774865"/>
            <a:ext cx="10595100"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Safety Measures:</a:t>
            </a:r>
            <a:endParaRPr lang="en-US" sz="3200" dirty="0"/>
          </a:p>
        </p:txBody>
      </p:sp>
      <p:sp>
        <p:nvSpPr>
          <p:cNvPr id="5" name="Shape 2"/>
          <p:cNvSpPr/>
          <p:nvPr/>
        </p:nvSpPr>
        <p:spPr>
          <a:xfrm>
            <a:off x="2348389" y="2441258"/>
            <a:ext cx="4855726" cy="4637458"/>
          </a:xfrm>
          <a:prstGeom prst="roundRect">
            <a:avLst>
              <a:gd name="adj" fmla="val 2491"/>
            </a:avLst>
          </a:prstGeom>
          <a:solidFill>
            <a:srgbClr val="EBD0FB"/>
          </a:solidFill>
          <a:ln w="7620">
            <a:solidFill>
              <a:srgbClr val="D1B6E1"/>
            </a:solidFill>
            <a:prstDash val="solid"/>
          </a:ln>
        </p:spPr>
      </p:sp>
      <p:sp>
        <p:nvSpPr>
          <p:cNvPr id="6" name="Text 3"/>
          <p:cNvSpPr/>
          <p:nvPr/>
        </p:nvSpPr>
        <p:spPr>
          <a:xfrm>
            <a:off x="2578179" y="2671048"/>
            <a:ext cx="4396145"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Act mandates the provision of safety measures such as fencing of machinery, work on or near machinery in motion, devices for preventing accidents, and proper ventilation.</a:t>
            </a:r>
            <a:endParaRPr lang="en-US" sz="2000" dirty="0"/>
          </a:p>
        </p:txBody>
      </p:sp>
      <p:sp>
        <p:nvSpPr>
          <p:cNvPr id="7" name="Shape 4"/>
          <p:cNvSpPr/>
          <p:nvPr/>
        </p:nvSpPr>
        <p:spPr>
          <a:xfrm>
            <a:off x="7426284" y="2441257"/>
            <a:ext cx="5517205" cy="4637459"/>
          </a:xfrm>
          <a:prstGeom prst="roundRect">
            <a:avLst>
              <a:gd name="adj" fmla="val 2491"/>
            </a:avLst>
          </a:prstGeom>
          <a:solidFill>
            <a:srgbClr val="EBD0FB"/>
          </a:solidFill>
          <a:ln w="7620">
            <a:solidFill>
              <a:srgbClr val="D1B6E1"/>
            </a:solidFill>
            <a:prstDash val="solid"/>
          </a:ln>
        </p:spPr>
      </p:sp>
      <p:sp>
        <p:nvSpPr>
          <p:cNvPr id="8" name="Text 5"/>
          <p:cNvSpPr/>
          <p:nvPr/>
        </p:nvSpPr>
        <p:spPr>
          <a:xfrm>
            <a:off x="8011478" y="2671048"/>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21:</a:t>
            </a:r>
            <a:r>
              <a:rPr lang="en-US" sz="2000" kern="0" spc="-35" dirty="0">
                <a:solidFill>
                  <a:srgbClr val="272525"/>
                </a:solidFill>
                <a:latin typeface="Source Sans Pro" pitchFamily="34" charset="0"/>
                <a:ea typeface="Source Sans Pro" pitchFamily="34" charset="-122"/>
                <a:cs typeface="Source Sans Pro" pitchFamily="34" charset="-120"/>
              </a:rPr>
              <a:t> Fencing of machinery.</a:t>
            </a:r>
            <a:endParaRPr lang="en-US" sz="2000" dirty="0"/>
          </a:p>
        </p:txBody>
      </p:sp>
      <p:sp>
        <p:nvSpPr>
          <p:cNvPr id="9" name="Text 6"/>
          <p:cNvSpPr/>
          <p:nvPr/>
        </p:nvSpPr>
        <p:spPr>
          <a:xfrm>
            <a:off x="8011478" y="3115270"/>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22:</a:t>
            </a:r>
            <a:r>
              <a:rPr lang="en-US" sz="2000" kern="0" spc="-35" dirty="0">
                <a:solidFill>
                  <a:srgbClr val="272525"/>
                </a:solidFill>
                <a:latin typeface="Source Sans Pro" pitchFamily="34" charset="0"/>
                <a:ea typeface="Source Sans Pro" pitchFamily="34" charset="-122"/>
                <a:cs typeface="Source Sans Pro" pitchFamily="34" charset="-120"/>
              </a:rPr>
              <a:t> Work on or near machinery in motion.</a:t>
            </a:r>
            <a:endParaRPr lang="en-US" sz="2000" dirty="0"/>
          </a:p>
        </p:txBody>
      </p:sp>
      <p:sp>
        <p:nvSpPr>
          <p:cNvPr id="10" name="Text 7"/>
          <p:cNvSpPr/>
          <p:nvPr/>
        </p:nvSpPr>
        <p:spPr>
          <a:xfrm>
            <a:off x="8011478" y="3914894"/>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23:</a:t>
            </a:r>
            <a:r>
              <a:rPr lang="en-US" sz="2000" kern="0" spc="-35" dirty="0">
                <a:solidFill>
                  <a:srgbClr val="272525"/>
                </a:solidFill>
                <a:latin typeface="Source Sans Pro" pitchFamily="34" charset="0"/>
                <a:ea typeface="Source Sans Pro" pitchFamily="34" charset="-122"/>
                <a:cs typeface="Source Sans Pro" pitchFamily="34" charset="-120"/>
              </a:rPr>
              <a:t> Precautions for preventing accidents.</a:t>
            </a:r>
            <a:endParaRPr lang="en-US" sz="2000" dirty="0"/>
          </a:p>
        </p:txBody>
      </p:sp>
      <p:sp>
        <p:nvSpPr>
          <p:cNvPr id="11" name="Text 8"/>
          <p:cNvSpPr/>
          <p:nvPr/>
        </p:nvSpPr>
        <p:spPr>
          <a:xfrm>
            <a:off x="8011478" y="4714518"/>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24:</a:t>
            </a:r>
            <a:r>
              <a:rPr lang="en-US" sz="2000" kern="0" spc="-35" dirty="0">
                <a:solidFill>
                  <a:srgbClr val="272525"/>
                </a:solidFill>
                <a:latin typeface="Source Sans Pro" pitchFamily="34" charset="0"/>
                <a:ea typeface="Source Sans Pro" pitchFamily="34" charset="-122"/>
                <a:cs typeface="Source Sans Pro" pitchFamily="34" charset="-120"/>
              </a:rPr>
              <a:t> Devices for preventing access to dangerous parts.</a:t>
            </a:r>
            <a:endParaRPr lang="en-US" sz="2000" dirty="0"/>
          </a:p>
        </p:txBody>
      </p:sp>
      <p:sp>
        <p:nvSpPr>
          <p:cNvPr id="12" name="Text 9"/>
          <p:cNvSpPr/>
          <p:nvPr/>
        </p:nvSpPr>
        <p:spPr>
          <a:xfrm>
            <a:off x="8011478" y="5849008"/>
            <a:ext cx="4040743" cy="1103586"/>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25:</a:t>
            </a:r>
            <a:r>
              <a:rPr lang="en-US" sz="2000" kern="0" spc="-35" dirty="0">
                <a:solidFill>
                  <a:srgbClr val="272525"/>
                </a:solidFill>
                <a:latin typeface="Source Sans Pro" pitchFamily="34" charset="0"/>
                <a:ea typeface="Source Sans Pro" pitchFamily="34" charset="-122"/>
                <a:cs typeface="Source Sans Pro" pitchFamily="34" charset="-120"/>
              </a:rPr>
              <a:t> Maintenance of buildings and machinery.</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530078"/>
            <a:ext cx="333291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Welfare Facilities:</a:t>
            </a:r>
            <a:endParaRPr lang="en-US" sz="3200" dirty="0"/>
          </a:p>
        </p:txBody>
      </p:sp>
      <p:sp>
        <p:nvSpPr>
          <p:cNvPr id="5" name="Shape 2"/>
          <p:cNvSpPr/>
          <p:nvPr/>
        </p:nvSpPr>
        <p:spPr>
          <a:xfrm>
            <a:off x="2348389" y="3196471"/>
            <a:ext cx="4855726" cy="2503051"/>
          </a:xfrm>
          <a:prstGeom prst="roundRect">
            <a:avLst>
              <a:gd name="adj" fmla="val 3995"/>
            </a:avLst>
          </a:prstGeom>
          <a:solidFill>
            <a:srgbClr val="EBD0FB"/>
          </a:solidFill>
          <a:ln w="7620">
            <a:solidFill>
              <a:srgbClr val="D1B6E1"/>
            </a:solidFill>
            <a:prstDash val="solid"/>
          </a:ln>
        </p:spPr>
      </p:sp>
      <p:sp>
        <p:nvSpPr>
          <p:cNvPr id="6" name="Text 3"/>
          <p:cNvSpPr/>
          <p:nvPr/>
        </p:nvSpPr>
        <p:spPr>
          <a:xfrm>
            <a:off x="2578179" y="3426262"/>
            <a:ext cx="4396145"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It emphasizes the provision of welfare facilities like clean drinking water, sanitary facilities, first aid appliances, and canteen facilities in factories.</a:t>
            </a:r>
            <a:endParaRPr lang="en-US" sz="2000" dirty="0"/>
          </a:p>
        </p:txBody>
      </p:sp>
      <p:sp>
        <p:nvSpPr>
          <p:cNvPr id="7" name="Shape 4"/>
          <p:cNvSpPr/>
          <p:nvPr/>
        </p:nvSpPr>
        <p:spPr>
          <a:xfrm>
            <a:off x="7426285" y="3196471"/>
            <a:ext cx="4855726" cy="2503051"/>
          </a:xfrm>
          <a:prstGeom prst="roundRect">
            <a:avLst>
              <a:gd name="adj" fmla="val 3995"/>
            </a:avLst>
          </a:prstGeom>
          <a:solidFill>
            <a:srgbClr val="EBD0FB"/>
          </a:solidFill>
          <a:ln w="7620">
            <a:solidFill>
              <a:srgbClr val="D1B6E1"/>
            </a:solidFill>
            <a:prstDash val="solid"/>
          </a:ln>
        </p:spPr>
      </p:sp>
      <p:sp>
        <p:nvSpPr>
          <p:cNvPr id="8" name="Text 5"/>
          <p:cNvSpPr/>
          <p:nvPr/>
        </p:nvSpPr>
        <p:spPr>
          <a:xfrm>
            <a:off x="8011478" y="3426262"/>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42:</a:t>
            </a:r>
            <a:r>
              <a:rPr lang="en-US" sz="2000" kern="0" spc="-35" dirty="0">
                <a:solidFill>
                  <a:srgbClr val="272525"/>
                </a:solidFill>
                <a:latin typeface="Source Sans Pro" pitchFamily="34" charset="0"/>
                <a:ea typeface="Source Sans Pro" pitchFamily="34" charset="-122"/>
                <a:cs typeface="Source Sans Pro" pitchFamily="34" charset="-120"/>
              </a:rPr>
              <a:t> Drinking water.</a:t>
            </a:r>
            <a:endParaRPr lang="en-US" sz="2000" dirty="0"/>
          </a:p>
        </p:txBody>
      </p:sp>
      <p:sp>
        <p:nvSpPr>
          <p:cNvPr id="9" name="Text 6"/>
          <p:cNvSpPr/>
          <p:nvPr/>
        </p:nvSpPr>
        <p:spPr>
          <a:xfrm>
            <a:off x="8011478" y="3870484"/>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43:</a:t>
            </a:r>
            <a:r>
              <a:rPr lang="en-US" sz="2000" kern="0" spc="-35" dirty="0">
                <a:solidFill>
                  <a:srgbClr val="272525"/>
                </a:solidFill>
                <a:latin typeface="Source Sans Pro" pitchFamily="34" charset="0"/>
                <a:ea typeface="Source Sans Pro" pitchFamily="34" charset="-122"/>
                <a:cs typeface="Source Sans Pro" pitchFamily="34" charset="-120"/>
              </a:rPr>
              <a:t> Facilities for storing and drying clothing.</a:t>
            </a:r>
            <a:endParaRPr lang="en-US" sz="2000" dirty="0"/>
          </a:p>
        </p:txBody>
      </p:sp>
      <p:sp>
        <p:nvSpPr>
          <p:cNvPr id="10" name="Text 7"/>
          <p:cNvSpPr/>
          <p:nvPr/>
        </p:nvSpPr>
        <p:spPr>
          <a:xfrm>
            <a:off x="8011478" y="4670108"/>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44:</a:t>
            </a:r>
            <a:r>
              <a:rPr lang="en-US" sz="2000" kern="0" spc="-35" dirty="0">
                <a:solidFill>
                  <a:srgbClr val="272525"/>
                </a:solidFill>
                <a:latin typeface="Source Sans Pro" pitchFamily="34" charset="0"/>
                <a:ea typeface="Source Sans Pro" pitchFamily="34" charset="-122"/>
                <a:cs typeface="Source Sans Pro" pitchFamily="34" charset="-120"/>
              </a:rPr>
              <a:t> First aid appliances.</a:t>
            </a:r>
            <a:endParaRPr lang="en-US" sz="2000" dirty="0"/>
          </a:p>
        </p:txBody>
      </p:sp>
      <p:sp>
        <p:nvSpPr>
          <p:cNvPr id="11" name="Text 8"/>
          <p:cNvSpPr/>
          <p:nvPr/>
        </p:nvSpPr>
        <p:spPr>
          <a:xfrm>
            <a:off x="8011478" y="5114330"/>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45:</a:t>
            </a:r>
            <a:r>
              <a:rPr lang="en-US" sz="2000" kern="0" spc="-35" dirty="0">
                <a:solidFill>
                  <a:srgbClr val="272525"/>
                </a:solidFill>
                <a:latin typeface="Source Sans Pro" pitchFamily="34" charset="0"/>
                <a:ea typeface="Source Sans Pro" pitchFamily="34" charset="-122"/>
                <a:cs typeface="Source Sans Pro" pitchFamily="34" charset="-120"/>
              </a:rPr>
              <a:t> Canteens.</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840950"/>
            <a:ext cx="4105394"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Working Hours and Overtime:</a:t>
            </a:r>
            <a:endParaRPr lang="en-US" sz="3200" dirty="0"/>
          </a:p>
        </p:txBody>
      </p:sp>
      <p:sp>
        <p:nvSpPr>
          <p:cNvPr id="5" name="Shape 2"/>
          <p:cNvSpPr/>
          <p:nvPr/>
        </p:nvSpPr>
        <p:spPr>
          <a:xfrm>
            <a:off x="2348389" y="3507343"/>
            <a:ext cx="4855726" cy="2262836"/>
          </a:xfrm>
          <a:prstGeom prst="roundRect">
            <a:avLst>
              <a:gd name="adj" fmla="val 5315"/>
            </a:avLst>
          </a:prstGeom>
          <a:solidFill>
            <a:srgbClr val="EBD0FB"/>
          </a:solidFill>
          <a:ln w="7620">
            <a:solidFill>
              <a:srgbClr val="D1B6E1"/>
            </a:solidFill>
            <a:prstDash val="solid"/>
          </a:ln>
        </p:spPr>
      </p:sp>
      <p:sp>
        <p:nvSpPr>
          <p:cNvPr id="6" name="Text 3"/>
          <p:cNvSpPr/>
          <p:nvPr/>
        </p:nvSpPr>
        <p:spPr>
          <a:xfrm>
            <a:off x="2578179" y="3737134"/>
            <a:ext cx="4396145"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Act regulates the working hours of adult workers, and it also prescribes rules for overtime work, ensuring that workers are not overburdened with excessive working hours.</a:t>
            </a:r>
            <a:endParaRPr lang="en-US" sz="2000" dirty="0"/>
          </a:p>
        </p:txBody>
      </p:sp>
      <p:sp>
        <p:nvSpPr>
          <p:cNvPr id="7" name="Shape 4"/>
          <p:cNvSpPr/>
          <p:nvPr/>
        </p:nvSpPr>
        <p:spPr>
          <a:xfrm>
            <a:off x="7426285" y="3507343"/>
            <a:ext cx="6132060" cy="2262836"/>
          </a:xfrm>
          <a:prstGeom prst="roundRect">
            <a:avLst>
              <a:gd name="adj" fmla="val 5315"/>
            </a:avLst>
          </a:prstGeom>
          <a:solidFill>
            <a:srgbClr val="EBD0FB"/>
          </a:solidFill>
          <a:ln w="7620">
            <a:solidFill>
              <a:srgbClr val="D1B6E1"/>
            </a:solidFill>
            <a:prstDash val="solid"/>
          </a:ln>
        </p:spPr>
      </p:sp>
      <p:sp>
        <p:nvSpPr>
          <p:cNvPr id="8" name="Text 5"/>
          <p:cNvSpPr/>
          <p:nvPr/>
        </p:nvSpPr>
        <p:spPr>
          <a:xfrm>
            <a:off x="8011478" y="3737134"/>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51:</a:t>
            </a:r>
            <a:r>
              <a:rPr lang="en-US" sz="2000" kern="0" spc="-35" dirty="0">
                <a:solidFill>
                  <a:srgbClr val="272525"/>
                </a:solidFill>
                <a:latin typeface="Source Sans Pro" pitchFamily="34" charset="0"/>
                <a:ea typeface="Source Sans Pro" pitchFamily="34" charset="-122"/>
                <a:cs typeface="Source Sans Pro" pitchFamily="34" charset="-120"/>
              </a:rPr>
              <a:t> Weekly hours.</a:t>
            </a:r>
            <a:endParaRPr lang="en-US" sz="2000" dirty="0"/>
          </a:p>
        </p:txBody>
      </p:sp>
      <p:sp>
        <p:nvSpPr>
          <p:cNvPr id="9" name="Text 6"/>
          <p:cNvSpPr/>
          <p:nvPr/>
        </p:nvSpPr>
        <p:spPr>
          <a:xfrm>
            <a:off x="8011478" y="4181356"/>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54:</a:t>
            </a:r>
            <a:r>
              <a:rPr lang="en-US" sz="2000" kern="0" spc="-35" dirty="0">
                <a:solidFill>
                  <a:srgbClr val="272525"/>
                </a:solidFill>
                <a:latin typeface="Source Sans Pro" pitchFamily="34" charset="0"/>
                <a:ea typeface="Source Sans Pro" pitchFamily="34" charset="-122"/>
                <a:cs typeface="Source Sans Pro" pitchFamily="34" charset="-120"/>
              </a:rPr>
              <a:t> Prohibition of overlapping shifts.</a:t>
            </a:r>
            <a:endParaRPr lang="en-US" sz="2000" dirty="0"/>
          </a:p>
        </p:txBody>
      </p:sp>
      <p:sp>
        <p:nvSpPr>
          <p:cNvPr id="10" name="Text 7"/>
          <p:cNvSpPr/>
          <p:nvPr/>
        </p:nvSpPr>
        <p:spPr>
          <a:xfrm>
            <a:off x="8011478" y="4625578"/>
            <a:ext cx="4040743"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59:</a:t>
            </a:r>
            <a:r>
              <a:rPr lang="en-US" sz="2000" kern="0" spc="-35" dirty="0">
                <a:solidFill>
                  <a:srgbClr val="272525"/>
                </a:solidFill>
                <a:latin typeface="Source Sans Pro" pitchFamily="34" charset="0"/>
                <a:ea typeface="Source Sans Pro" pitchFamily="34" charset="-122"/>
                <a:cs typeface="Source Sans Pro" pitchFamily="34" charset="-120"/>
              </a:rPr>
              <a:t> Extra wages for overtime work.</a:t>
            </a:r>
            <a:endParaRPr lang="en-US" sz="2000"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819275"/>
            <a:ext cx="429172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Employment of Young Persons:</a:t>
            </a:r>
            <a:endParaRPr lang="en-US" sz="3200" dirty="0"/>
          </a:p>
        </p:txBody>
      </p:sp>
      <p:sp>
        <p:nvSpPr>
          <p:cNvPr id="5" name="Shape 2"/>
          <p:cNvSpPr/>
          <p:nvPr/>
        </p:nvSpPr>
        <p:spPr>
          <a:xfrm>
            <a:off x="2348389" y="2485668"/>
            <a:ext cx="4855726" cy="3924657"/>
          </a:xfrm>
          <a:prstGeom prst="roundRect">
            <a:avLst>
              <a:gd name="adj" fmla="val 2548"/>
            </a:avLst>
          </a:prstGeom>
          <a:solidFill>
            <a:srgbClr val="EBD0FB"/>
          </a:solidFill>
          <a:ln w="7620">
            <a:solidFill>
              <a:srgbClr val="D1B6E1"/>
            </a:solidFill>
            <a:prstDash val="solid"/>
          </a:ln>
        </p:spPr>
      </p:sp>
      <p:sp>
        <p:nvSpPr>
          <p:cNvPr id="6" name="Text 3"/>
          <p:cNvSpPr/>
          <p:nvPr/>
        </p:nvSpPr>
        <p:spPr>
          <a:xfrm>
            <a:off x="2578179" y="2715458"/>
            <a:ext cx="4396145"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 Act defines a "young person" as a person who is between 15 and 18 years of age. It imposes restrictions on the employment of young persons in certain types of work and outlines conditions for their employment.</a:t>
            </a:r>
            <a:endParaRPr lang="en-US" sz="2000" dirty="0"/>
          </a:p>
        </p:txBody>
      </p:sp>
      <p:sp>
        <p:nvSpPr>
          <p:cNvPr id="7" name="Text 4"/>
          <p:cNvSpPr/>
          <p:nvPr/>
        </p:nvSpPr>
        <p:spPr>
          <a:xfrm>
            <a:off x="2578179" y="5025509"/>
            <a:ext cx="4396145" cy="115502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Section 2(a): "adult" means a person who has completed his eighteenth year of age. </a:t>
            </a:r>
            <a:endParaRPr lang="en-US" sz="2000" dirty="0"/>
          </a:p>
        </p:txBody>
      </p:sp>
      <p:sp>
        <p:nvSpPr>
          <p:cNvPr id="8" name="Shape 5"/>
          <p:cNvSpPr/>
          <p:nvPr/>
        </p:nvSpPr>
        <p:spPr>
          <a:xfrm>
            <a:off x="7426285" y="2485668"/>
            <a:ext cx="6242418" cy="3924657"/>
          </a:xfrm>
          <a:prstGeom prst="roundRect">
            <a:avLst>
              <a:gd name="adj" fmla="val 2548"/>
            </a:avLst>
          </a:prstGeom>
          <a:solidFill>
            <a:srgbClr val="EBD0FB"/>
          </a:solidFill>
          <a:ln w="7620">
            <a:solidFill>
              <a:srgbClr val="D1B6E1"/>
            </a:solidFill>
            <a:prstDash val="solid"/>
          </a:ln>
        </p:spPr>
      </p:sp>
      <p:sp>
        <p:nvSpPr>
          <p:cNvPr id="9" name="Text 6"/>
          <p:cNvSpPr/>
          <p:nvPr/>
        </p:nvSpPr>
        <p:spPr>
          <a:xfrm>
            <a:off x="8011478" y="2715458"/>
            <a:ext cx="5294619" cy="1066205"/>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2(ee):</a:t>
            </a:r>
            <a:r>
              <a:rPr lang="en-US" sz="2000" kern="0" spc="-35" dirty="0">
                <a:solidFill>
                  <a:srgbClr val="272525"/>
                </a:solidFill>
                <a:latin typeface="Source Sans Pro" pitchFamily="34" charset="0"/>
                <a:ea typeface="Source Sans Pro" pitchFamily="34" charset="-122"/>
                <a:cs typeface="Source Sans Pro" pitchFamily="34" charset="-120"/>
              </a:rPr>
              <a:t> Definition of "young person" (a person who is between 15 and 18 years of age).</a:t>
            </a:r>
            <a:endParaRPr lang="en-US" sz="2000" dirty="0"/>
          </a:p>
        </p:txBody>
      </p:sp>
      <p:sp>
        <p:nvSpPr>
          <p:cNvPr id="10" name="Text 7"/>
          <p:cNvSpPr/>
          <p:nvPr/>
        </p:nvSpPr>
        <p:spPr>
          <a:xfrm>
            <a:off x="8011478" y="3870484"/>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67:</a:t>
            </a:r>
            <a:r>
              <a:rPr lang="en-US" sz="2000" kern="0" spc="-35" dirty="0">
                <a:solidFill>
                  <a:srgbClr val="272525"/>
                </a:solidFill>
                <a:latin typeface="Source Sans Pro" pitchFamily="34" charset="0"/>
                <a:ea typeface="Source Sans Pro" pitchFamily="34" charset="-122"/>
                <a:cs typeface="Source Sans Pro" pitchFamily="34" charset="-120"/>
              </a:rPr>
              <a:t> Prohibition of employment of young children.</a:t>
            </a:r>
            <a:endParaRPr lang="en-US" sz="2000" dirty="0"/>
          </a:p>
        </p:txBody>
      </p:sp>
      <p:sp>
        <p:nvSpPr>
          <p:cNvPr id="11" name="Text 8"/>
          <p:cNvSpPr/>
          <p:nvPr/>
        </p:nvSpPr>
        <p:spPr>
          <a:xfrm>
            <a:off x="8011478" y="4670108"/>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68:</a:t>
            </a:r>
            <a:r>
              <a:rPr lang="en-US" sz="2000" kern="0" spc="-35" dirty="0">
                <a:solidFill>
                  <a:srgbClr val="272525"/>
                </a:solidFill>
                <a:latin typeface="Source Sans Pro" pitchFamily="34" charset="0"/>
                <a:ea typeface="Source Sans Pro" pitchFamily="34" charset="-122"/>
                <a:cs typeface="Source Sans Pro" pitchFamily="34" charset="-120"/>
              </a:rPr>
              <a:t> Non-adult workers to carry tokens.</a:t>
            </a:r>
            <a:endParaRPr lang="en-US" sz="2000" dirty="0"/>
          </a:p>
        </p:txBody>
      </p:sp>
      <p:sp>
        <p:nvSpPr>
          <p:cNvPr id="12" name="Text 9"/>
          <p:cNvSpPr/>
          <p:nvPr/>
        </p:nvSpPr>
        <p:spPr>
          <a:xfrm>
            <a:off x="8011478" y="5469731"/>
            <a:ext cx="4040743"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71:</a:t>
            </a:r>
            <a:r>
              <a:rPr lang="en-US" sz="2000" kern="0" spc="-35" dirty="0">
                <a:solidFill>
                  <a:srgbClr val="272525"/>
                </a:solidFill>
                <a:latin typeface="Source Sans Pro" pitchFamily="34" charset="0"/>
                <a:ea typeface="Source Sans Pro" pitchFamily="34" charset="-122"/>
                <a:cs typeface="Source Sans Pro" pitchFamily="34" charset="-120"/>
              </a:rPr>
              <a:t> Certificate of fitness for young persons.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3196352"/>
            <a:ext cx="3332917" cy="416481"/>
          </a:xfrm>
          <a:prstGeom prst="rect">
            <a:avLst/>
          </a:prstGeom>
          <a:noFill/>
          <a:ln/>
        </p:spPr>
        <p:txBody>
          <a:bodyPr wrap="none" rtlCol="0" anchor="t"/>
          <a:lstStyle/>
          <a:p>
            <a:pPr marL="0" indent="0" algn="l">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Weekly Holidays:</a:t>
            </a:r>
            <a:endParaRPr lang="en-US" sz="3200" dirty="0"/>
          </a:p>
        </p:txBody>
      </p:sp>
      <p:sp>
        <p:nvSpPr>
          <p:cNvPr id="5" name="Shape 2"/>
          <p:cNvSpPr/>
          <p:nvPr/>
        </p:nvSpPr>
        <p:spPr>
          <a:xfrm>
            <a:off x="2348389" y="3862745"/>
            <a:ext cx="4855726" cy="1170384"/>
          </a:xfrm>
          <a:prstGeom prst="roundRect">
            <a:avLst>
              <a:gd name="adj" fmla="val 8543"/>
            </a:avLst>
          </a:prstGeom>
          <a:solidFill>
            <a:srgbClr val="EBD0FB"/>
          </a:solidFill>
          <a:ln w="7620">
            <a:solidFill>
              <a:srgbClr val="D1B6E1"/>
            </a:solidFill>
            <a:prstDash val="solid"/>
          </a:ln>
        </p:spPr>
      </p:sp>
      <p:sp>
        <p:nvSpPr>
          <p:cNvPr id="6" name="Text 3"/>
          <p:cNvSpPr/>
          <p:nvPr/>
        </p:nvSpPr>
        <p:spPr>
          <a:xfrm>
            <a:off x="2578179" y="4092535"/>
            <a:ext cx="4396145"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It ensures that every worker is entitled to at least one rest day per week.</a:t>
            </a:r>
            <a:endParaRPr lang="en-US" sz="2000" dirty="0"/>
          </a:p>
        </p:txBody>
      </p:sp>
      <p:sp>
        <p:nvSpPr>
          <p:cNvPr id="7" name="Shape 4"/>
          <p:cNvSpPr/>
          <p:nvPr/>
        </p:nvSpPr>
        <p:spPr>
          <a:xfrm>
            <a:off x="7426285" y="3862745"/>
            <a:ext cx="4855726" cy="1170384"/>
          </a:xfrm>
          <a:prstGeom prst="roundRect">
            <a:avLst>
              <a:gd name="adj" fmla="val 8543"/>
            </a:avLst>
          </a:prstGeom>
          <a:solidFill>
            <a:srgbClr val="EBD0FB"/>
          </a:solidFill>
          <a:ln w="7620">
            <a:solidFill>
              <a:srgbClr val="D1B6E1"/>
            </a:solidFill>
            <a:prstDash val="solid"/>
          </a:ln>
        </p:spPr>
      </p:sp>
      <p:sp>
        <p:nvSpPr>
          <p:cNvPr id="8" name="Text 5"/>
          <p:cNvSpPr/>
          <p:nvPr/>
        </p:nvSpPr>
        <p:spPr>
          <a:xfrm>
            <a:off x="7788166" y="4092535"/>
            <a:ext cx="4264055" cy="355402"/>
          </a:xfrm>
          <a:prstGeom prst="rect">
            <a:avLst/>
          </a:prstGeom>
          <a:noFill/>
          <a:ln/>
        </p:spPr>
        <p:txBody>
          <a:bodyPr wrap="none" rtlCol="0" anchor="t"/>
          <a:lstStyle/>
          <a:p>
            <a:pPr marL="685800" lvl="1"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Section 52:</a:t>
            </a:r>
            <a:r>
              <a:rPr lang="en-US" sz="2000" kern="0" spc="-35" dirty="0">
                <a:solidFill>
                  <a:srgbClr val="272525"/>
                </a:solidFill>
                <a:latin typeface="Source Sans Pro" pitchFamily="34" charset="0"/>
                <a:ea typeface="Source Sans Pro" pitchFamily="34" charset="-122"/>
                <a:cs typeface="Source Sans Pro" pitchFamily="34" charset="-120"/>
              </a:rPr>
              <a:t> Weekly holidays.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1371601" y="677917"/>
            <a:ext cx="11619186" cy="6763407"/>
          </a:xfrm>
          <a:prstGeom prst="roundRect">
            <a:avLst>
              <a:gd name="adj" fmla="val 1745"/>
            </a:avLst>
          </a:prstGeom>
          <a:solidFill>
            <a:srgbClr val="EBD0FB"/>
          </a:solidFill>
          <a:ln w="7620">
            <a:solidFill>
              <a:srgbClr val="D1B6E1"/>
            </a:solidFill>
            <a:prstDash val="solid"/>
          </a:ln>
        </p:spPr>
      </p:sp>
      <p:sp>
        <p:nvSpPr>
          <p:cNvPr id="5" name="Text 2"/>
          <p:cNvSpPr/>
          <p:nvPr/>
        </p:nvSpPr>
        <p:spPr>
          <a:xfrm>
            <a:off x="1970690" y="930166"/>
            <a:ext cx="4899217" cy="483071"/>
          </a:xfrm>
          <a:prstGeom prst="rect">
            <a:avLst/>
          </a:prstGeom>
          <a:noFill/>
          <a:ln/>
        </p:spPr>
        <p:txBody>
          <a:bodyPr wrap="none" rtlCol="0" anchor="t"/>
          <a:lstStyle/>
          <a:p>
            <a:pPr marL="0" indent="0" algn="l">
              <a:lnSpc>
                <a:spcPts val="3281"/>
              </a:lnSpc>
              <a:buNone/>
            </a:pPr>
            <a:r>
              <a:rPr lang="en-US" sz="2800" b="1" kern="0" spc="-52" dirty="0">
                <a:solidFill>
                  <a:srgbClr val="272525"/>
                </a:solidFill>
                <a:latin typeface="adonis-web" pitchFamily="34" charset="0"/>
                <a:ea typeface="adonis-web" pitchFamily="34" charset="-122"/>
                <a:cs typeface="adonis-web" pitchFamily="34" charset="-120"/>
              </a:rPr>
              <a:t>Employment of Young Persons:</a:t>
            </a:r>
            <a:endParaRPr lang="en-US" sz="2800" dirty="0"/>
          </a:p>
        </p:txBody>
      </p:sp>
      <p:sp>
        <p:nvSpPr>
          <p:cNvPr id="6" name="Text 3"/>
          <p:cNvSpPr/>
          <p:nvPr/>
        </p:nvSpPr>
        <p:spPr>
          <a:xfrm>
            <a:off x="1970690" y="1655379"/>
            <a:ext cx="10499833" cy="1560787"/>
          </a:xfrm>
          <a:prstGeom prst="rect">
            <a:avLst/>
          </a:prstGeom>
          <a:noFill/>
          <a:ln/>
        </p:spPr>
        <p:txBody>
          <a:bodyPr wrap="square" rtlCol="0" anchor="t"/>
          <a:lstStyle/>
          <a:p>
            <a:pPr marL="342900"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According to the Factories Act of 1948, certain types of work are restricted for young persons, who are individuals aged between 15 and 18 years. The restrictions aim to protect their health and well-being, as well as ensure that their employment does not interfere with their education. The specific restrictions on the employment of young persons include:</a:t>
            </a:r>
            <a:endParaRPr lang="en-US" sz="2000" dirty="0"/>
          </a:p>
        </p:txBody>
      </p:sp>
      <p:sp>
        <p:nvSpPr>
          <p:cNvPr id="7" name="Text 4"/>
          <p:cNvSpPr/>
          <p:nvPr/>
        </p:nvSpPr>
        <p:spPr>
          <a:xfrm>
            <a:off x="1970691" y="3405353"/>
            <a:ext cx="10081411" cy="383894"/>
          </a:xfrm>
          <a:prstGeom prst="rect">
            <a:avLst/>
          </a:prstGeom>
          <a:noFill/>
          <a:ln/>
        </p:spPr>
        <p:txBody>
          <a:bodyPr wrap="none" rtlCol="0" anchor="t"/>
          <a:lstStyle/>
          <a:p>
            <a:pPr marL="342900" indent="-342900" algn="l">
              <a:lnSpc>
                <a:spcPts val="2799"/>
              </a:lnSpc>
              <a:buSzPct val="100000"/>
              <a:buFont typeface="+mj-lt"/>
              <a:buAutoNum type="arabicPeriod"/>
            </a:pPr>
            <a:r>
              <a:rPr lang="en-US" sz="2000" b="1" kern="0" spc="-35" dirty="0">
                <a:solidFill>
                  <a:srgbClr val="272525"/>
                </a:solidFill>
                <a:latin typeface="Source Sans Pro" pitchFamily="34" charset="0"/>
                <a:ea typeface="Source Sans Pro" pitchFamily="34" charset="-122"/>
                <a:cs typeface="Source Sans Pro" pitchFamily="34" charset="-120"/>
              </a:rPr>
              <a:t>Section 67(1):</a:t>
            </a:r>
            <a:r>
              <a:rPr lang="en-US" sz="2000" kern="0" spc="-35" dirty="0">
                <a:solidFill>
                  <a:srgbClr val="272525"/>
                </a:solidFill>
                <a:latin typeface="Source Sans Pro" pitchFamily="34" charset="0"/>
                <a:ea typeface="Source Sans Pro" pitchFamily="34" charset="-122"/>
                <a:cs typeface="Source Sans Pro" pitchFamily="34" charset="-120"/>
              </a:rPr>
              <a:t> Prohibition of certain types of work for young persons:</a:t>
            </a:r>
            <a:endParaRPr lang="en-US" sz="2000" dirty="0"/>
          </a:p>
        </p:txBody>
      </p:sp>
      <p:sp>
        <p:nvSpPr>
          <p:cNvPr id="8" name="Text 5"/>
          <p:cNvSpPr/>
          <p:nvPr/>
        </p:nvSpPr>
        <p:spPr>
          <a:xfrm>
            <a:off x="2601310" y="3941379"/>
            <a:ext cx="9450792" cy="804042"/>
          </a:xfrm>
          <a:prstGeom prst="rect">
            <a:avLst/>
          </a:prstGeom>
          <a:noFill/>
          <a:ln/>
        </p:spPr>
        <p:txBody>
          <a:bodyPr wrap="square" rtlCol="0" anchor="t"/>
          <a:lstStyle/>
          <a:p>
            <a:pPr marL="685800" lvl="1"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No young person shall be required or allowed to work in any factory at any of the following occupations:</a:t>
            </a:r>
            <a:endParaRPr lang="en-US" sz="2000" dirty="0"/>
          </a:p>
        </p:txBody>
      </p:sp>
      <p:sp>
        <p:nvSpPr>
          <p:cNvPr id="9" name="Text 6"/>
          <p:cNvSpPr/>
          <p:nvPr/>
        </p:nvSpPr>
        <p:spPr>
          <a:xfrm>
            <a:off x="3090042" y="4871545"/>
            <a:ext cx="8962060" cy="545442"/>
          </a:xfrm>
          <a:prstGeom prst="rect">
            <a:avLst/>
          </a:prstGeom>
          <a:noFill/>
          <a:ln/>
        </p:spPr>
        <p:txBody>
          <a:bodyPr wrap="none" rtlCol="0" anchor="t"/>
          <a:lstStyle/>
          <a:p>
            <a:pPr marL="1028700" lvl="2"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Handling of flammable or explosive substances.</a:t>
            </a:r>
            <a:endParaRPr lang="en-US" sz="2000" dirty="0"/>
          </a:p>
        </p:txBody>
      </p:sp>
      <p:sp>
        <p:nvSpPr>
          <p:cNvPr id="10" name="Text 7"/>
          <p:cNvSpPr/>
          <p:nvPr/>
        </p:nvSpPr>
        <p:spPr>
          <a:xfrm>
            <a:off x="3090042" y="5416987"/>
            <a:ext cx="8962059" cy="444222"/>
          </a:xfrm>
          <a:prstGeom prst="rect">
            <a:avLst/>
          </a:prstGeom>
          <a:noFill/>
          <a:ln/>
        </p:spPr>
        <p:txBody>
          <a:bodyPr wrap="none" rtlCol="0" anchor="t"/>
          <a:lstStyle/>
          <a:p>
            <a:pPr marL="1028700" lvl="2"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Cleaning or lubricating moving parts of machinery.</a:t>
            </a:r>
            <a:endParaRPr lang="en-US" sz="2000" dirty="0"/>
          </a:p>
        </p:txBody>
      </p:sp>
      <p:sp>
        <p:nvSpPr>
          <p:cNvPr id="11" name="Text 8"/>
          <p:cNvSpPr/>
          <p:nvPr/>
        </p:nvSpPr>
        <p:spPr>
          <a:xfrm>
            <a:off x="3090042" y="5950029"/>
            <a:ext cx="8962059" cy="355402"/>
          </a:xfrm>
          <a:prstGeom prst="rect">
            <a:avLst/>
          </a:prstGeom>
          <a:noFill/>
          <a:ln/>
        </p:spPr>
        <p:txBody>
          <a:bodyPr wrap="none" rtlCol="0" anchor="t"/>
          <a:lstStyle/>
          <a:p>
            <a:pPr marL="1028700" lvl="2"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Adjusting any belt at belt-driven machinery.</a:t>
            </a:r>
            <a:endParaRPr lang="en-US" sz="2000" dirty="0"/>
          </a:p>
        </p:txBody>
      </p:sp>
      <p:sp>
        <p:nvSpPr>
          <p:cNvPr id="12" name="Text 9"/>
          <p:cNvSpPr/>
          <p:nvPr/>
        </p:nvSpPr>
        <p:spPr>
          <a:xfrm>
            <a:off x="3090042" y="6511159"/>
            <a:ext cx="8962059" cy="646386"/>
          </a:xfrm>
          <a:prstGeom prst="rect">
            <a:avLst/>
          </a:prstGeom>
          <a:noFill/>
          <a:ln/>
        </p:spPr>
        <p:txBody>
          <a:bodyPr wrap="none" rtlCol="0" anchor="t"/>
          <a:lstStyle/>
          <a:p>
            <a:pPr marL="1028700" lvl="2" indent="-342900" algn="l">
              <a:lnSpc>
                <a:spcPts val="2799"/>
              </a:lnSpc>
              <a:buSzPct val="100000"/>
              <a:buChar char="•"/>
            </a:pPr>
            <a:r>
              <a:rPr lang="en-US" sz="2000" kern="0" spc="-35" dirty="0">
                <a:solidFill>
                  <a:srgbClr val="272525"/>
                </a:solidFill>
                <a:latin typeface="Source Sans Pro" pitchFamily="34" charset="0"/>
                <a:ea typeface="Source Sans Pro" pitchFamily="34" charset="-122"/>
                <a:cs typeface="Source Sans Pro" pitchFamily="34" charset="-120"/>
              </a:rPr>
              <a:t>A work that involves exposure to excessive noise levels.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525</Words>
  <Application>Microsoft Office PowerPoint</Application>
  <PresentationFormat>Custom</PresentationFormat>
  <Paragraphs>57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6</cp:revision>
  <dcterms:created xsi:type="dcterms:W3CDTF">2024-02-26T08:34:43Z</dcterms:created>
  <dcterms:modified xsi:type="dcterms:W3CDTF">2024-02-26T10:20:10Z</dcterms:modified>
</cp:coreProperties>
</file>