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566F8171-3419-4937-9BF0-0298F5260A85}" type="datetimeFigureOut">
              <a:rPr lang="en-IN" smtClean="0"/>
              <a:t>08-02-2024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0A954048-1F04-49BC-A3E0-C3BE5A2943D0}" type="slidenum">
              <a:rPr lang="en-IN" smtClean="0"/>
              <a:t>‹#›</a:t>
            </a:fld>
            <a:endParaRPr lang="en-IN"/>
          </a:p>
        </p:txBody>
      </p:sp>
    </p:spTree>
    <p:extLst>
      <p:ext uri="{BB962C8B-B14F-4D97-AF65-F5344CB8AC3E}">
        <p14:creationId xmlns:p14="http://schemas.microsoft.com/office/powerpoint/2010/main" val="3319540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590228" y="2878931"/>
            <a:ext cx="6936224" cy="694373"/>
          </a:xfrm>
          <a:prstGeom prst="rect">
            <a:avLst/>
          </a:prstGeom>
          <a:noFill/>
          <a:ln/>
        </p:spPr>
        <p:txBody>
          <a:bodyPr wrap="none" rtlCol="0" anchor="t"/>
          <a:lstStyle/>
          <a:p>
            <a:pPr marL="0" indent="0" algn="ctr">
              <a:lnSpc>
                <a:spcPts val="5468"/>
              </a:lnSpc>
              <a:buNone/>
            </a:pPr>
            <a:r>
              <a:rPr lang="en-US" sz="4800" b="1" kern="0" spc="-87" dirty="0">
                <a:solidFill>
                  <a:srgbClr val="FF75D3"/>
                </a:solidFill>
                <a:latin typeface="adonis-web" pitchFamily="34" charset="0"/>
                <a:ea typeface="adonis-web" pitchFamily="34" charset="-122"/>
                <a:cs typeface="adonis-web" pitchFamily="34" charset="-120"/>
              </a:rPr>
              <a:t>Steel Manufacturing Industry </a:t>
            </a:r>
            <a:endParaRPr lang="en-US" sz="4800" dirty="0"/>
          </a:p>
        </p:txBody>
      </p:sp>
      <p:sp>
        <p:nvSpPr>
          <p:cNvPr id="6" name="Text 2"/>
          <p:cNvSpPr/>
          <p:nvPr/>
        </p:nvSpPr>
        <p:spPr>
          <a:xfrm>
            <a:off x="7203162" y="3906560"/>
            <a:ext cx="5710357" cy="694373"/>
          </a:xfrm>
          <a:prstGeom prst="rect">
            <a:avLst/>
          </a:prstGeom>
          <a:noFill/>
          <a:ln/>
        </p:spPr>
        <p:txBody>
          <a:bodyPr wrap="none" rtlCol="0" anchor="t"/>
          <a:lstStyle/>
          <a:p>
            <a:pPr marL="0" indent="0" algn="ctr">
              <a:lnSpc>
                <a:spcPts val="5468"/>
              </a:lnSpc>
              <a:buNone/>
            </a:pPr>
            <a:r>
              <a:rPr lang="en-US" sz="4800" b="1" kern="0" spc="-87" dirty="0">
                <a:solidFill>
                  <a:srgbClr val="FF75D3"/>
                </a:solidFill>
                <a:latin typeface="adonis-web" pitchFamily="34" charset="0"/>
                <a:ea typeface="adonis-web" pitchFamily="34" charset="-122"/>
                <a:cs typeface="adonis-web" pitchFamily="34" charset="-120"/>
              </a:rPr>
              <a:t>Hazards and Precautions</a:t>
            </a:r>
            <a:endParaRPr lang="en-US" sz="4800" dirty="0"/>
          </a:p>
        </p:txBody>
      </p:sp>
      <p:sp>
        <p:nvSpPr>
          <p:cNvPr id="7" name="Text 3"/>
          <p:cNvSpPr/>
          <p:nvPr/>
        </p:nvSpPr>
        <p:spPr>
          <a:xfrm>
            <a:off x="8725257" y="4934188"/>
            <a:ext cx="2666286" cy="416481"/>
          </a:xfrm>
          <a:prstGeom prst="rect">
            <a:avLst/>
          </a:prstGeom>
          <a:noFill/>
          <a:ln/>
        </p:spPr>
        <p:txBody>
          <a:bodyPr wrap="none" rtlCol="0" anchor="t"/>
          <a:lstStyle/>
          <a:p>
            <a:pPr marL="0" indent="0" algn="ctr">
              <a:lnSpc>
                <a:spcPts val="3281"/>
              </a:lnSpc>
              <a:buNone/>
            </a:pPr>
            <a:endParaRPr lang="en-US" sz="2624"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3226237"/>
            <a:ext cx="7477601"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steel manufacturing industry involves various hazards that can pose risks to the health and safety of workers. It's crucial for employees and employers alike to be aware of these hazards and implement precautionary measures to mitigate potential risks. Here are some common hazards in the steel manufacturing industry and corresponding precautions:</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1860331" y="3023473"/>
            <a:ext cx="8240098"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Heavy Machinery and Equipment:</a:t>
            </a:r>
            <a:endParaRPr lang="en-US" sz="4374" dirty="0"/>
          </a:p>
        </p:txBody>
      </p:sp>
      <p:sp>
        <p:nvSpPr>
          <p:cNvPr id="7" name="Text 3"/>
          <p:cNvSpPr/>
          <p:nvPr/>
        </p:nvSpPr>
        <p:spPr>
          <a:xfrm>
            <a:off x="2002221" y="4051102"/>
            <a:ext cx="10279671"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Hazard:</a:t>
            </a:r>
            <a:r>
              <a:rPr lang="en-US" sz="2000" kern="0" spc="-35" dirty="0">
                <a:solidFill>
                  <a:srgbClr val="272525"/>
                </a:solidFill>
                <a:latin typeface="Source Sans Pro" pitchFamily="34" charset="0"/>
                <a:ea typeface="Source Sans Pro" pitchFamily="34" charset="-122"/>
                <a:cs typeface="Source Sans Pro" pitchFamily="34" charset="-120"/>
              </a:rPr>
              <a:t> Workers can be at risk of injuries from heavy machinery, such as cranes, forklifts, and rolling mills.</a:t>
            </a:r>
            <a:endParaRPr lang="en-US" sz="2000" dirty="0"/>
          </a:p>
        </p:txBody>
      </p:sp>
      <p:sp>
        <p:nvSpPr>
          <p:cNvPr id="8" name="Text 4"/>
          <p:cNvSpPr/>
          <p:nvPr/>
        </p:nvSpPr>
        <p:spPr>
          <a:xfrm>
            <a:off x="2002221" y="4495324"/>
            <a:ext cx="10279671"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Precautions:</a:t>
            </a:r>
            <a:r>
              <a:rPr lang="en-US" sz="2000" kern="0" spc="-35" dirty="0">
                <a:solidFill>
                  <a:srgbClr val="272525"/>
                </a:solidFill>
                <a:latin typeface="Source Sans Pro" pitchFamily="34" charset="0"/>
                <a:ea typeface="Source Sans Pro" pitchFamily="34" charset="-122"/>
                <a:cs typeface="Source Sans Pro" pitchFamily="34" charset="-120"/>
              </a:rPr>
              <a:t> Implement strict training programs for equipment operators, provide personal protective equipment (PPE) like helmets and steel-toed boots, and clearly mark designated pedestrian areas.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84571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Noise:</a:t>
            </a:r>
            <a:endParaRPr lang="en-US" sz="4374" dirty="0"/>
          </a:p>
        </p:txBody>
      </p:sp>
      <p:sp>
        <p:nvSpPr>
          <p:cNvPr id="7" name="Text 3"/>
          <p:cNvSpPr/>
          <p:nvPr/>
        </p:nvSpPr>
        <p:spPr>
          <a:xfrm>
            <a:off x="2703790" y="3873341"/>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Hazard:</a:t>
            </a:r>
            <a:r>
              <a:rPr lang="en-US" sz="2000" kern="0" spc="-35" dirty="0">
                <a:solidFill>
                  <a:srgbClr val="272525"/>
                </a:solidFill>
                <a:latin typeface="Source Sans Pro" pitchFamily="34" charset="0"/>
                <a:ea typeface="Source Sans Pro" pitchFamily="34" charset="-122"/>
                <a:cs typeface="Source Sans Pro" pitchFamily="34" charset="-120"/>
              </a:rPr>
              <a:t> Steel manufacturing processes can generate high levels of noise, leading to hearing damage over time.</a:t>
            </a:r>
            <a:endParaRPr lang="en-US" sz="2000" dirty="0"/>
          </a:p>
        </p:txBody>
      </p:sp>
      <p:sp>
        <p:nvSpPr>
          <p:cNvPr id="8" name="Text 4"/>
          <p:cNvSpPr/>
          <p:nvPr/>
        </p:nvSpPr>
        <p:spPr>
          <a:xfrm>
            <a:off x="2703790" y="4672965"/>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Precautions:</a:t>
            </a:r>
            <a:r>
              <a:rPr lang="en-US" sz="2000" kern="0" spc="-35" dirty="0">
                <a:solidFill>
                  <a:srgbClr val="272525"/>
                </a:solidFill>
                <a:latin typeface="Source Sans Pro" pitchFamily="34" charset="0"/>
                <a:ea typeface="Source Sans Pro" pitchFamily="34" charset="-122"/>
                <a:cs typeface="Source Sans Pro" pitchFamily="34" charset="-120"/>
              </a:rPr>
              <a:t> Provide hearing protection equipment, conduct regular noise assessments, and implement engineering controls like noise barriers.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37837"/>
            <a:ext cx="14630400" cy="8229600"/>
          </a:xfrm>
          <a:prstGeom prst="rect">
            <a:avLst/>
          </a:prstGeom>
          <a:solidFill>
            <a:srgbClr val="FFFFFF">
              <a:alpha val="85000"/>
            </a:srgbClr>
          </a:solidFill>
          <a:ln/>
        </p:spPr>
      </p:sp>
      <p:sp>
        <p:nvSpPr>
          <p:cNvPr id="6" name="Text 2"/>
          <p:cNvSpPr/>
          <p:nvPr/>
        </p:nvSpPr>
        <p:spPr>
          <a:xfrm>
            <a:off x="2348389" y="2668072"/>
            <a:ext cx="4509492"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Chemical Exposure:</a:t>
            </a:r>
            <a:endParaRPr lang="en-US" sz="4374" dirty="0"/>
          </a:p>
        </p:txBody>
      </p:sp>
      <p:sp>
        <p:nvSpPr>
          <p:cNvPr id="7" name="Text 3"/>
          <p:cNvSpPr/>
          <p:nvPr/>
        </p:nvSpPr>
        <p:spPr>
          <a:xfrm>
            <a:off x="2703790" y="3695700"/>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Hazard:</a:t>
            </a:r>
            <a:r>
              <a:rPr lang="en-US" sz="2000" kern="0" spc="-35" dirty="0">
                <a:solidFill>
                  <a:srgbClr val="272525"/>
                </a:solidFill>
                <a:latin typeface="Source Sans Pro" pitchFamily="34" charset="0"/>
                <a:ea typeface="Source Sans Pro" pitchFamily="34" charset="-122"/>
                <a:cs typeface="Source Sans Pro" pitchFamily="34" charset="-120"/>
              </a:rPr>
              <a:t> Workers may be exposed to chemicals during various stages of steel production, including cleaning, coating, and processing.</a:t>
            </a:r>
            <a:endParaRPr lang="en-US" sz="2000" dirty="0"/>
          </a:p>
        </p:txBody>
      </p:sp>
      <p:sp>
        <p:nvSpPr>
          <p:cNvPr id="8" name="Text 4"/>
          <p:cNvSpPr/>
          <p:nvPr/>
        </p:nvSpPr>
        <p:spPr>
          <a:xfrm>
            <a:off x="2703790" y="4495324"/>
            <a:ext cx="9578102" cy="1066205"/>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Precautions:</a:t>
            </a:r>
            <a:r>
              <a:rPr lang="en-US" sz="2000" kern="0" spc="-35" dirty="0">
                <a:solidFill>
                  <a:srgbClr val="272525"/>
                </a:solidFill>
                <a:latin typeface="Source Sans Pro" pitchFamily="34" charset="0"/>
                <a:ea typeface="Source Sans Pro" pitchFamily="34" charset="-122"/>
                <a:cs typeface="Source Sans Pro" pitchFamily="34" charset="-120"/>
              </a:rPr>
              <a:t> Ensure the use of proper personal protective equipment (PPE) such as gloves, masks, and aprons. Provide training on safe handling and storage of chemicals, and implement proper ventilation systems.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3023473"/>
            <a:ext cx="4536758"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High Temperatures:</a:t>
            </a:r>
            <a:endParaRPr lang="en-US" sz="4374" dirty="0"/>
          </a:p>
        </p:txBody>
      </p:sp>
      <p:sp>
        <p:nvSpPr>
          <p:cNvPr id="7" name="Text 3"/>
          <p:cNvSpPr/>
          <p:nvPr/>
        </p:nvSpPr>
        <p:spPr>
          <a:xfrm>
            <a:off x="2703790" y="4051102"/>
            <a:ext cx="9578102"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Hazard:</a:t>
            </a:r>
            <a:r>
              <a:rPr lang="en-US" sz="2000" kern="0" spc="-35" dirty="0">
                <a:solidFill>
                  <a:srgbClr val="272525"/>
                </a:solidFill>
                <a:latin typeface="Source Sans Pro" pitchFamily="34" charset="0"/>
                <a:ea typeface="Source Sans Pro" pitchFamily="34" charset="-122"/>
                <a:cs typeface="Source Sans Pro" pitchFamily="34" charset="-120"/>
              </a:rPr>
              <a:t> Steel manufacturing involves working with molten metal and high-temperature processes.</a:t>
            </a:r>
            <a:endParaRPr lang="en-US" sz="2000" dirty="0"/>
          </a:p>
        </p:txBody>
      </p:sp>
      <p:sp>
        <p:nvSpPr>
          <p:cNvPr id="8" name="Text 4"/>
          <p:cNvSpPr/>
          <p:nvPr/>
        </p:nvSpPr>
        <p:spPr>
          <a:xfrm>
            <a:off x="2703790" y="4495324"/>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Precautions:</a:t>
            </a:r>
            <a:r>
              <a:rPr lang="en-US" sz="2000" kern="0" spc="-35" dirty="0">
                <a:solidFill>
                  <a:srgbClr val="272525"/>
                </a:solidFill>
                <a:latin typeface="Source Sans Pro" pitchFamily="34" charset="0"/>
                <a:ea typeface="Source Sans Pro" pitchFamily="34" charset="-122"/>
                <a:cs typeface="Source Sans Pro" pitchFamily="34" charset="-120"/>
              </a:rPr>
              <a:t> Provide heat-resistant PPE, such as fire-resistant clothing and face shields. Implement cooling measures, like shaded rest areas, and monitor heat stress among workers.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84571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Falling Objects:</a:t>
            </a:r>
            <a:endParaRPr lang="en-US" sz="4374" dirty="0"/>
          </a:p>
        </p:txBody>
      </p:sp>
      <p:sp>
        <p:nvSpPr>
          <p:cNvPr id="7" name="Text 3"/>
          <p:cNvSpPr/>
          <p:nvPr/>
        </p:nvSpPr>
        <p:spPr>
          <a:xfrm>
            <a:off x="3059311" y="3873341"/>
            <a:ext cx="9222581" cy="710803"/>
          </a:xfrm>
          <a:prstGeom prst="rect">
            <a:avLst/>
          </a:prstGeom>
          <a:noFill/>
          <a:ln/>
        </p:spPr>
        <p:txBody>
          <a:bodyPr wrap="square" rtlCol="0" anchor="t"/>
          <a:lstStyle/>
          <a:p>
            <a:pPr marL="685800" lvl="1"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Hazard:</a:t>
            </a:r>
            <a:r>
              <a:rPr lang="en-US" sz="2000" kern="0" spc="-35" dirty="0">
                <a:solidFill>
                  <a:srgbClr val="272525"/>
                </a:solidFill>
                <a:latin typeface="Source Sans Pro" pitchFamily="34" charset="0"/>
                <a:ea typeface="Source Sans Pro" pitchFamily="34" charset="-122"/>
                <a:cs typeface="Source Sans Pro" pitchFamily="34" charset="-120"/>
              </a:rPr>
              <a:t> Heavy materials or tools can fall from elevated platforms, posing a risk to workers below.</a:t>
            </a:r>
            <a:endParaRPr lang="en-US" sz="2000" dirty="0"/>
          </a:p>
        </p:txBody>
      </p:sp>
      <p:sp>
        <p:nvSpPr>
          <p:cNvPr id="8" name="Text 4"/>
          <p:cNvSpPr/>
          <p:nvPr/>
        </p:nvSpPr>
        <p:spPr>
          <a:xfrm>
            <a:off x="3059311" y="4672965"/>
            <a:ext cx="9222581" cy="710803"/>
          </a:xfrm>
          <a:prstGeom prst="rect">
            <a:avLst/>
          </a:prstGeom>
          <a:noFill/>
          <a:ln/>
        </p:spPr>
        <p:txBody>
          <a:bodyPr wrap="square" rtlCol="0" anchor="t"/>
          <a:lstStyle/>
          <a:p>
            <a:pPr marL="685800" lvl="1"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Precautions:</a:t>
            </a:r>
            <a:r>
              <a:rPr lang="en-US" sz="2000" kern="0" spc="-35" dirty="0">
                <a:solidFill>
                  <a:srgbClr val="272525"/>
                </a:solidFill>
                <a:latin typeface="Source Sans Pro" pitchFamily="34" charset="0"/>
                <a:ea typeface="Source Sans Pro" pitchFamily="34" charset="-122"/>
                <a:cs typeface="Source Sans Pro" pitchFamily="34" charset="-120"/>
              </a:rPr>
              <a:t> Encourage the use of tool lanyards, provide safety nets, and enforce strict guidelines for securing materials on elevated platforms.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84571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Confined Spaces:</a:t>
            </a:r>
            <a:endParaRPr lang="en-US" sz="4374" dirty="0"/>
          </a:p>
        </p:txBody>
      </p:sp>
      <p:sp>
        <p:nvSpPr>
          <p:cNvPr id="7" name="Text 3"/>
          <p:cNvSpPr/>
          <p:nvPr/>
        </p:nvSpPr>
        <p:spPr>
          <a:xfrm>
            <a:off x="2703790" y="3873341"/>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Hazard:</a:t>
            </a:r>
            <a:r>
              <a:rPr lang="en-US" sz="2000" kern="0" spc="-35" dirty="0">
                <a:solidFill>
                  <a:srgbClr val="272525"/>
                </a:solidFill>
                <a:latin typeface="Source Sans Pro" pitchFamily="34" charset="0"/>
                <a:ea typeface="Source Sans Pro" pitchFamily="34" charset="-122"/>
                <a:cs typeface="Source Sans Pro" pitchFamily="34" charset="-120"/>
              </a:rPr>
              <a:t> Some steel manufacturing processes may involve work in confined spaces, increasing the risk of accidents and limited access.</a:t>
            </a:r>
            <a:endParaRPr lang="en-US" sz="2000" dirty="0"/>
          </a:p>
        </p:txBody>
      </p:sp>
      <p:sp>
        <p:nvSpPr>
          <p:cNvPr id="8" name="Text 4"/>
          <p:cNvSpPr/>
          <p:nvPr/>
        </p:nvSpPr>
        <p:spPr>
          <a:xfrm>
            <a:off x="2703790" y="4672965"/>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Precautions:</a:t>
            </a:r>
            <a:r>
              <a:rPr lang="en-US" sz="2000" kern="0" spc="-35" dirty="0">
                <a:solidFill>
                  <a:srgbClr val="272525"/>
                </a:solidFill>
                <a:latin typeface="Source Sans Pro" pitchFamily="34" charset="0"/>
                <a:ea typeface="Source Sans Pro" pitchFamily="34" charset="-122"/>
                <a:cs typeface="Source Sans Pro" pitchFamily="34" charset="-120"/>
              </a:rPr>
              <a:t> Implement confined space entry procedures, provide proper training, and ensure adequate ventilation in confined spaces. Use gas detectors to monitor air quality.</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84571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Dust and Fumes:</a:t>
            </a:r>
            <a:endParaRPr lang="en-US" sz="4374" dirty="0"/>
          </a:p>
        </p:txBody>
      </p:sp>
      <p:sp>
        <p:nvSpPr>
          <p:cNvPr id="7" name="Text 3"/>
          <p:cNvSpPr/>
          <p:nvPr/>
        </p:nvSpPr>
        <p:spPr>
          <a:xfrm>
            <a:off x="2703790" y="3873341"/>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Hazard:</a:t>
            </a:r>
            <a:r>
              <a:rPr lang="en-US" sz="2000" kern="0" spc="-35" dirty="0">
                <a:solidFill>
                  <a:srgbClr val="272525"/>
                </a:solidFill>
                <a:latin typeface="Source Sans Pro" pitchFamily="34" charset="0"/>
                <a:ea typeface="Source Sans Pro" pitchFamily="34" charset="-122"/>
                <a:cs typeface="Source Sans Pro" pitchFamily="34" charset="-120"/>
              </a:rPr>
              <a:t> Fine particulate matter and fumes generated during steel manufacturing processes can pose respiratory hazards.</a:t>
            </a:r>
            <a:endParaRPr lang="en-US" sz="2000" dirty="0"/>
          </a:p>
        </p:txBody>
      </p:sp>
      <p:sp>
        <p:nvSpPr>
          <p:cNvPr id="8" name="Text 4"/>
          <p:cNvSpPr/>
          <p:nvPr/>
        </p:nvSpPr>
        <p:spPr>
          <a:xfrm>
            <a:off x="2703790" y="4672965"/>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Precautions:</a:t>
            </a:r>
            <a:r>
              <a:rPr lang="en-US" sz="2000" kern="0" spc="-35" dirty="0">
                <a:solidFill>
                  <a:srgbClr val="272525"/>
                </a:solidFill>
                <a:latin typeface="Source Sans Pro" pitchFamily="34" charset="0"/>
                <a:ea typeface="Source Sans Pro" pitchFamily="34" charset="-122"/>
                <a:cs typeface="Source Sans Pro" pitchFamily="34" charset="-120"/>
              </a:rPr>
              <a:t> Implement dust control measures, provide respiratory protection where necessary, and conduct regular air quality monitoring. Encourage the use of local exhaust ventilation systems.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302347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Machine Guarding:</a:t>
            </a:r>
            <a:endParaRPr lang="en-US" sz="4374" dirty="0"/>
          </a:p>
        </p:txBody>
      </p:sp>
      <p:sp>
        <p:nvSpPr>
          <p:cNvPr id="7" name="Text 3"/>
          <p:cNvSpPr/>
          <p:nvPr/>
        </p:nvSpPr>
        <p:spPr>
          <a:xfrm>
            <a:off x="2703790" y="4051102"/>
            <a:ext cx="9578102"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Hazard:</a:t>
            </a:r>
            <a:r>
              <a:rPr lang="en-US" sz="2000" kern="0" spc="-35" dirty="0">
                <a:solidFill>
                  <a:srgbClr val="272525"/>
                </a:solidFill>
                <a:latin typeface="Source Sans Pro" pitchFamily="34" charset="0"/>
                <a:ea typeface="Source Sans Pro" pitchFamily="34" charset="-122"/>
                <a:cs typeface="Source Sans Pro" pitchFamily="34" charset="-120"/>
              </a:rPr>
              <a:t> Improperly guarded machinery can lead to accidents, such as entanglement or amputation.</a:t>
            </a:r>
            <a:endParaRPr lang="en-US" sz="2000" dirty="0"/>
          </a:p>
        </p:txBody>
      </p:sp>
      <p:sp>
        <p:nvSpPr>
          <p:cNvPr id="8" name="Text 4"/>
          <p:cNvSpPr/>
          <p:nvPr/>
        </p:nvSpPr>
        <p:spPr>
          <a:xfrm>
            <a:off x="2703790" y="4495324"/>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Precautions:</a:t>
            </a:r>
            <a:r>
              <a:rPr lang="en-US" sz="2000" kern="0" spc="-35" dirty="0">
                <a:solidFill>
                  <a:srgbClr val="272525"/>
                </a:solidFill>
                <a:latin typeface="Source Sans Pro" pitchFamily="34" charset="0"/>
                <a:ea typeface="Source Sans Pro" pitchFamily="34" charset="-122"/>
                <a:cs typeface="Source Sans Pro" pitchFamily="34" charset="-120"/>
              </a:rPr>
              <a:t> Ensure all machinery is properly guarded, conduct regular inspections, and provide training on the safe operation of equipment.</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3581638"/>
            <a:ext cx="9933503"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Regular safety training, hazard assessments, and the implementation of engineering controls are essential to maintaining a safe working environment in the steel manufacturing industry. Employers should actively involve employees in safety programs to foster a culture of awareness and responsibility.</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527</Words>
  <Application>Microsoft Office PowerPoint</Application>
  <PresentationFormat>Custom</PresentationFormat>
  <Paragraphs>50</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3</cp:revision>
  <dcterms:created xsi:type="dcterms:W3CDTF">2024-02-08T13:08:18Z</dcterms:created>
  <dcterms:modified xsi:type="dcterms:W3CDTF">2024-02-08T13:21:50Z</dcterms:modified>
</cp:coreProperties>
</file>