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05798B48-CFDF-489A-808F-3CCBC188ED33}" type="datetimeFigureOut">
              <a:rPr lang="en-IN" smtClean="0"/>
              <a:t>21-02-2024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532E8832-7BF4-46ED-8A23-D136F6333A20}" type="slidenum">
              <a:rPr lang="en-IN" smtClean="0"/>
              <a:t>‹#›</a:t>
            </a:fld>
            <a:endParaRPr lang="en-IN"/>
          </a:p>
        </p:txBody>
      </p:sp>
    </p:spTree>
    <p:extLst>
      <p:ext uri="{BB962C8B-B14F-4D97-AF65-F5344CB8AC3E}">
        <p14:creationId xmlns:p14="http://schemas.microsoft.com/office/powerpoint/2010/main" val="1186987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815927"/>
            <a:ext cx="7477601" cy="1617784"/>
          </a:xfrm>
          <a:prstGeom prst="rect">
            <a:avLst/>
          </a:prstGeom>
          <a:noFill/>
          <a:ln/>
        </p:spPr>
        <p:txBody>
          <a:bodyPr wrap="square" rtlCol="0" anchor="t"/>
          <a:lstStyle/>
          <a:p>
            <a:pPr marL="0" indent="0" algn="ctr">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Safe Working Load (SWL) </a:t>
            </a:r>
            <a:endParaRPr lang="en-US" sz="4374" b="1" kern="0" spc="-87" dirty="0" smtClean="0">
              <a:solidFill>
                <a:srgbClr val="FF75D3"/>
              </a:solidFill>
              <a:latin typeface="adonis-web" pitchFamily="34" charset="0"/>
              <a:ea typeface="adonis-web" pitchFamily="34" charset="-122"/>
              <a:cs typeface="adonis-web" pitchFamily="34" charset="-120"/>
            </a:endParaRPr>
          </a:p>
          <a:p>
            <a:pPr marL="0" indent="0" algn="ctr">
              <a:lnSpc>
                <a:spcPts val="5468"/>
              </a:lnSpc>
              <a:buNone/>
            </a:pPr>
            <a:r>
              <a:rPr lang="en-US" sz="4374" b="1" kern="0" spc="-87" dirty="0" smtClean="0">
                <a:solidFill>
                  <a:srgbClr val="FF75D3"/>
                </a:solidFill>
                <a:latin typeface="adonis-web" pitchFamily="34" charset="0"/>
                <a:ea typeface="adonis-web" pitchFamily="34" charset="-122"/>
                <a:cs typeface="adonis-web" pitchFamily="34" charset="-120"/>
              </a:rPr>
              <a:t>= </a:t>
            </a:r>
            <a:r>
              <a:rPr lang="en-US" sz="4374" b="1" kern="0" spc="-87" dirty="0">
                <a:solidFill>
                  <a:srgbClr val="FF75D3"/>
                </a:solidFill>
                <a:latin typeface="adonis-web" pitchFamily="34" charset="0"/>
                <a:ea typeface="adonis-web" pitchFamily="34" charset="-122"/>
                <a:cs typeface="adonis-web" pitchFamily="34" charset="-120"/>
              </a:rPr>
              <a:t>5.75 tons</a:t>
            </a:r>
            <a:endParaRPr lang="en-US" sz="4374" dirty="0"/>
          </a:p>
        </p:txBody>
      </p:sp>
      <p:sp>
        <p:nvSpPr>
          <p:cNvPr id="6" name="Text 2"/>
          <p:cNvSpPr/>
          <p:nvPr/>
        </p:nvSpPr>
        <p:spPr>
          <a:xfrm>
            <a:off x="6319599" y="2602524"/>
            <a:ext cx="7477601" cy="1512276"/>
          </a:xfrm>
          <a:prstGeom prst="rect">
            <a:avLst/>
          </a:prstGeom>
          <a:noFill/>
          <a:ln/>
        </p:spPr>
        <p:txBody>
          <a:bodyPr wrap="square" rtlCol="0" anchor="t"/>
          <a:lstStyle/>
          <a:p>
            <a:pPr marL="0" indent="0" algn="ctr">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Maximum allowed utilization = 75%</a:t>
            </a:r>
            <a:endParaRPr lang="en-US" sz="4374" dirty="0"/>
          </a:p>
        </p:txBody>
      </p:sp>
      <p:sp>
        <p:nvSpPr>
          <p:cNvPr id="7" name="Text 3"/>
          <p:cNvSpPr/>
          <p:nvPr/>
        </p:nvSpPr>
        <p:spPr>
          <a:xfrm>
            <a:off x="6319598" y="4403189"/>
            <a:ext cx="7477601" cy="1266926"/>
          </a:xfrm>
          <a:prstGeom prst="rect">
            <a:avLst/>
          </a:prstGeom>
          <a:noFill/>
          <a:ln/>
        </p:spPr>
        <p:txBody>
          <a:bodyPr wrap="none" rtlCol="0" anchor="t"/>
          <a:lstStyle/>
          <a:p>
            <a:pPr marL="0" indent="0" algn="ctr">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Weight Lifted = 3 tons</a:t>
            </a:r>
            <a:endParaRPr lang="en-US" sz="4374" dirty="0"/>
          </a:p>
        </p:txBody>
      </p:sp>
      <p:sp>
        <p:nvSpPr>
          <p:cNvPr id="8" name="Text 4"/>
          <p:cNvSpPr/>
          <p:nvPr/>
        </p:nvSpPr>
        <p:spPr>
          <a:xfrm>
            <a:off x="6319599" y="5556739"/>
            <a:ext cx="7477600" cy="1141004"/>
          </a:xfrm>
          <a:prstGeom prst="rect">
            <a:avLst/>
          </a:prstGeom>
          <a:noFill/>
          <a:ln/>
        </p:spPr>
        <p:txBody>
          <a:bodyPr wrap="none" rtlCol="0" anchor="t"/>
          <a:lstStyle/>
          <a:p>
            <a:pPr marL="0" indent="0" algn="ctr">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Utilization Factor %?</a:t>
            </a:r>
            <a:endParaRPr lang="en-US" sz="4374"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364567"/>
            <a:ext cx="9893764" cy="478302"/>
          </a:xfrm>
          <a:prstGeom prst="rect">
            <a:avLst/>
          </a:prstGeom>
          <a:noFill/>
          <a:ln/>
        </p:spPr>
        <p:txBody>
          <a:bodyPr wrap="none" rtlCol="0" anchor="t"/>
          <a:lstStyle/>
          <a:p>
            <a:pPr marL="0" indent="0" algn="ctr">
              <a:lnSpc>
                <a:spcPts val="3281"/>
              </a:lnSpc>
              <a:buNone/>
            </a:pPr>
            <a:r>
              <a:rPr lang="en-US" sz="3600" b="1" kern="0" spc="-52" dirty="0">
                <a:solidFill>
                  <a:srgbClr val="FF75D3"/>
                </a:solidFill>
                <a:latin typeface="adonis-web" pitchFamily="34" charset="0"/>
                <a:ea typeface="adonis-web" pitchFamily="34" charset="-122"/>
                <a:cs typeface="adonis-web" pitchFamily="34" charset="-120"/>
              </a:rPr>
              <a:t>Utilization factor</a:t>
            </a:r>
            <a:endParaRPr lang="en-US" sz="3600" dirty="0"/>
          </a:p>
        </p:txBody>
      </p:sp>
      <p:sp>
        <p:nvSpPr>
          <p:cNvPr id="5" name="Shape 2"/>
          <p:cNvSpPr/>
          <p:nvPr/>
        </p:nvSpPr>
        <p:spPr>
          <a:xfrm>
            <a:off x="2348389" y="2025749"/>
            <a:ext cx="9933503" cy="3851416"/>
          </a:xfrm>
          <a:prstGeom prst="roundRect">
            <a:avLst>
              <a:gd name="adj" fmla="val 3498"/>
            </a:avLst>
          </a:prstGeom>
          <a:solidFill>
            <a:srgbClr val="EBD0FB"/>
          </a:solidFill>
          <a:ln w="7620">
            <a:solidFill>
              <a:srgbClr val="D1B6E1"/>
            </a:solidFill>
            <a:prstDash val="solid"/>
          </a:ln>
        </p:spPr>
      </p:sp>
      <p:sp>
        <p:nvSpPr>
          <p:cNvPr id="6" name="Text 3"/>
          <p:cNvSpPr/>
          <p:nvPr/>
        </p:nvSpPr>
        <p:spPr>
          <a:xfrm>
            <a:off x="2578179" y="2307102"/>
            <a:ext cx="9473922" cy="1941341"/>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utilization factor is a measure of the efficiency or capacity utilization of a system or equipment. It is often expressed as a percentage and represents the ratio of the actual used capacity to the maximum allowable capacity. In the context of lifting equipment, the utilization factor is used to determine how much of the equipment's safe working load (SWL) is being utilized during a particular operation.</a:t>
            </a:r>
            <a:endParaRPr lang="en-US" sz="2000" dirty="0"/>
          </a:p>
        </p:txBody>
      </p:sp>
      <p:sp>
        <p:nvSpPr>
          <p:cNvPr id="7" name="Text 4"/>
          <p:cNvSpPr/>
          <p:nvPr/>
        </p:nvSpPr>
        <p:spPr>
          <a:xfrm>
            <a:off x="2578179" y="4431324"/>
            <a:ext cx="9473922" cy="363708"/>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Here's the general formula for the utilization factor:</a:t>
            </a:r>
            <a:endParaRPr lang="en-US" sz="2000" dirty="0"/>
          </a:p>
        </p:txBody>
      </p:sp>
      <p:sp>
        <p:nvSpPr>
          <p:cNvPr id="8" name="Text 5"/>
          <p:cNvSpPr/>
          <p:nvPr/>
        </p:nvSpPr>
        <p:spPr>
          <a:xfrm>
            <a:off x="2578179" y="5106572"/>
            <a:ext cx="9473922" cy="540801"/>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Utilization Factor % = (Actual Used Capacity / Maximum Allowable Capacity​) × 100</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2696"/>
          </a:xfrm>
          <a:prstGeom prst="rect">
            <a:avLst/>
          </a:prstGeom>
          <a:solidFill>
            <a:srgbClr val="FFFFFF">
              <a:alpha val="75000"/>
            </a:srgbClr>
          </a:solidFill>
          <a:ln/>
        </p:spPr>
      </p:sp>
      <p:sp>
        <p:nvSpPr>
          <p:cNvPr id="4" name="Shape 1"/>
          <p:cNvSpPr/>
          <p:nvPr/>
        </p:nvSpPr>
        <p:spPr>
          <a:xfrm>
            <a:off x="378372" y="299545"/>
            <a:ext cx="13826359" cy="7766543"/>
          </a:xfrm>
          <a:prstGeom prst="roundRect">
            <a:avLst>
              <a:gd name="adj" fmla="val 1373"/>
            </a:avLst>
          </a:prstGeom>
          <a:solidFill>
            <a:srgbClr val="EBD0FB"/>
          </a:solidFill>
          <a:ln w="7620">
            <a:solidFill>
              <a:srgbClr val="D1B6E1"/>
            </a:solidFill>
            <a:prstDash val="solid"/>
          </a:ln>
        </p:spPr>
      </p:sp>
      <p:sp>
        <p:nvSpPr>
          <p:cNvPr id="5" name="Text 2"/>
          <p:cNvSpPr/>
          <p:nvPr/>
        </p:nvSpPr>
        <p:spPr>
          <a:xfrm>
            <a:off x="804042" y="813911"/>
            <a:ext cx="11095066" cy="343972"/>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To find the lifting load utilization factor percentage, you can use the following formula:</a:t>
            </a:r>
            <a:endParaRPr lang="en-US" sz="2000" dirty="0"/>
          </a:p>
        </p:txBody>
      </p:sp>
      <p:sp>
        <p:nvSpPr>
          <p:cNvPr id="6" name="Text 3"/>
          <p:cNvSpPr/>
          <p:nvPr/>
        </p:nvSpPr>
        <p:spPr>
          <a:xfrm>
            <a:off x="804042" y="1286828"/>
            <a:ext cx="11095065" cy="343972"/>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Utilization Factor % = (Weight Lifted / Safe Working Load) × 100</a:t>
            </a:r>
            <a:endParaRPr lang="en-US" sz="2000" dirty="0"/>
          </a:p>
        </p:txBody>
      </p:sp>
      <p:sp>
        <p:nvSpPr>
          <p:cNvPr id="7" name="Text 4"/>
          <p:cNvSpPr/>
          <p:nvPr/>
        </p:nvSpPr>
        <p:spPr>
          <a:xfrm>
            <a:off x="804042" y="1759744"/>
            <a:ext cx="11095065" cy="343972"/>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Given</a:t>
            </a:r>
            <a:r>
              <a:rPr lang="en-US" sz="1693" kern="0" spc="-34" dirty="0">
                <a:solidFill>
                  <a:srgbClr val="272525"/>
                </a:solidFill>
                <a:latin typeface="Source Sans Pro" pitchFamily="34" charset="0"/>
                <a:ea typeface="Source Sans Pro" pitchFamily="34" charset="-122"/>
                <a:cs typeface="Source Sans Pro" pitchFamily="34" charset="-120"/>
              </a:rPr>
              <a:t>:</a:t>
            </a:r>
            <a:endParaRPr lang="en-US" sz="1693" dirty="0"/>
          </a:p>
        </p:txBody>
      </p:sp>
      <p:sp>
        <p:nvSpPr>
          <p:cNvPr id="8" name="Text 5"/>
          <p:cNvSpPr/>
          <p:nvPr/>
        </p:nvSpPr>
        <p:spPr>
          <a:xfrm>
            <a:off x="1261241" y="2345531"/>
            <a:ext cx="10637866" cy="343972"/>
          </a:xfrm>
          <a:prstGeom prst="rect">
            <a:avLst/>
          </a:prstGeom>
          <a:noFill/>
          <a:ln/>
        </p:spPr>
        <p:txBody>
          <a:bodyPr wrap="none" rtlCol="0" anchor="t"/>
          <a:lstStyle/>
          <a:p>
            <a:pPr marL="342900" indent="-342900" algn="l">
              <a:lnSpc>
                <a:spcPts val="2709"/>
              </a:lnSpc>
              <a:buSzPct val="100000"/>
              <a:buChar char="•"/>
            </a:pPr>
            <a:r>
              <a:rPr lang="en-US" sz="2000" kern="0" spc="-34" dirty="0">
                <a:solidFill>
                  <a:srgbClr val="272525"/>
                </a:solidFill>
                <a:latin typeface="Source Sans Pro" pitchFamily="34" charset="0"/>
                <a:ea typeface="Source Sans Pro" pitchFamily="34" charset="-122"/>
                <a:cs typeface="Source Sans Pro" pitchFamily="34" charset="-120"/>
              </a:rPr>
              <a:t>Safe Working Load (SWL) = 5.75 tons</a:t>
            </a:r>
            <a:endParaRPr lang="en-US" sz="2000" dirty="0"/>
          </a:p>
        </p:txBody>
      </p:sp>
      <p:sp>
        <p:nvSpPr>
          <p:cNvPr id="9" name="Text 6"/>
          <p:cNvSpPr/>
          <p:nvPr/>
        </p:nvSpPr>
        <p:spPr>
          <a:xfrm>
            <a:off x="1261241" y="2775466"/>
            <a:ext cx="10637865" cy="343972"/>
          </a:xfrm>
          <a:prstGeom prst="rect">
            <a:avLst/>
          </a:prstGeom>
          <a:noFill/>
          <a:ln/>
        </p:spPr>
        <p:txBody>
          <a:bodyPr wrap="none" rtlCol="0" anchor="t"/>
          <a:lstStyle/>
          <a:p>
            <a:pPr marL="342900" indent="-342900" algn="l">
              <a:lnSpc>
                <a:spcPts val="2709"/>
              </a:lnSpc>
              <a:buSzPct val="100000"/>
              <a:buChar char="•"/>
            </a:pPr>
            <a:r>
              <a:rPr lang="en-US" sz="2000" kern="0" spc="-34" dirty="0">
                <a:solidFill>
                  <a:srgbClr val="272525"/>
                </a:solidFill>
                <a:latin typeface="Source Sans Pro" pitchFamily="34" charset="0"/>
                <a:ea typeface="Source Sans Pro" pitchFamily="34" charset="-122"/>
                <a:cs typeface="Source Sans Pro" pitchFamily="34" charset="-120"/>
              </a:rPr>
              <a:t>Maximum allowed utilization = 75%</a:t>
            </a:r>
            <a:endParaRPr lang="en-US" sz="2000" dirty="0"/>
          </a:p>
        </p:txBody>
      </p:sp>
      <p:sp>
        <p:nvSpPr>
          <p:cNvPr id="10" name="Text 7"/>
          <p:cNvSpPr/>
          <p:nvPr/>
        </p:nvSpPr>
        <p:spPr>
          <a:xfrm>
            <a:off x="1261241" y="3205401"/>
            <a:ext cx="10637865" cy="343972"/>
          </a:xfrm>
          <a:prstGeom prst="rect">
            <a:avLst/>
          </a:prstGeom>
          <a:noFill/>
          <a:ln/>
        </p:spPr>
        <p:txBody>
          <a:bodyPr wrap="none" rtlCol="0" anchor="t"/>
          <a:lstStyle/>
          <a:p>
            <a:pPr marL="342900" indent="-342900" algn="l">
              <a:lnSpc>
                <a:spcPts val="2709"/>
              </a:lnSpc>
              <a:buSzPct val="100000"/>
              <a:buChar char="•"/>
            </a:pPr>
            <a:r>
              <a:rPr lang="en-US" sz="2000" kern="0" spc="-34" dirty="0">
                <a:solidFill>
                  <a:srgbClr val="272525"/>
                </a:solidFill>
                <a:latin typeface="Source Sans Pro" pitchFamily="34" charset="0"/>
                <a:ea typeface="Source Sans Pro" pitchFamily="34" charset="-122"/>
                <a:cs typeface="Source Sans Pro" pitchFamily="34" charset="-120"/>
              </a:rPr>
              <a:t>Weight Lifted = 3 tons</a:t>
            </a:r>
            <a:endParaRPr lang="en-US" sz="2000" dirty="0"/>
          </a:p>
        </p:txBody>
      </p:sp>
      <p:sp>
        <p:nvSpPr>
          <p:cNvPr id="11" name="Text 8"/>
          <p:cNvSpPr/>
          <p:nvPr/>
        </p:nvSpPr>
        <p:spPr>
          <a:xfrm>
            <a:off x="804042" y="3678317"/>
            <a:ext cx="11095065" cy="343972"/>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Substitute these values into the formula:</a:t>
            </a:r>
            <a:endParaRPr lang="en-US" sz="2000" dirty="0"/>
          </a:p>
        </p:txBody>
      </p:sp>
      <p:sp>
        <p:nvSpPr>
          <p:cNvPr id="12" name="Text 9"/>
          <p:cNvSpPr/>
          <p:nvPr/>
        </p:nvSpPr>
        <p:spPr>
          <a:xfrm>
            <a:off x="1261242" y="4151233"/>
            <a:ext cx="10637866" cy="343972"/>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Utilization Factor % = (3 tons / 5.75 tons​) × 100</a:t>
            </a:r>
            <a:endParaRPr lang="en-US" sz="2000" dirty="0"/>
          </a:p>
        </p:txBody>
      </p:sp>
      <p:sp>
        <p:nvSpPr>
          <p:cNvPr id="13" name="Text 10"/>
          <p:cNvSpPr/>
          <p:nvPr/>
        </p:nvSpPr>
        <p:spPr>
          <a:xfrm>
            <a:off x="804042" y="4761186"/>
            <a:ext cx="11095065" cy="362607"/>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Calculate the result:</a:t>
            </a:r>
            <a:endParaRPr lang="en-US" sz="2000" dirty="0"/>
          </a:p>
        </p:txBody>
      </p:sp>
      <p:sp>
        <p:nvSpPr>
          <p:cNvPr id="14" name="Text 11"/>
          <p:cNvSpPr/>
          <p:nvPr/>
        </p:nvSpPr>
        <p:spPr>
          <a:xfrm>
            <a:off x="1261242" y="5329736"/>
            <a:ext cx="10637865" cy="361616"/>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Utilization Factor % = (0.5217 / 1) × 100 ≈ 52.17%</a:t>
            </a:r>
            <a:endParaRPr lang="en-US" sz="2000" dirty="0"/>
          </a:p>
        </p:txBody>
      </p:sp>
      <p:sp>
        <p:nvSpPr>
          <p:cNvPr id="15" name="Text 12"/>
          <p:cNvSpPr/>
          <p:nvPr/>
        </p:nvSpPr>
        <p:spPr>
          <a:xfrm>
            <a:off x="1403132" y="5906562"/>
            <a:ext cx="10495976" cy="336582"/>
          </a:xfrm>
          <a:prstGeom prst="rect">
            <a:avLst/>
          </a:prstGeom>
          <a:noFill/>
          <a:ln/>
        </p:spPr>
        <p:txBody>
          <a:bodyPr wrap="non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Therefore, the utilization factor is approximately 52.17%.</a:t>
            </a:r>
            <a:endParaRPr lang="en-US" sz="2000" dirty="0"/>
          </a:p>
        </p:txBody>
      </p:sp>
      <p:sp>
        <p:nvSpPr>
          <p:cNvPr id="16" name="Text 13"/>
          <p:cNvSpPr/>
          <p:nvPr/>
        </p:nvSpPr>
        <p:spPr>
          <a:xfrm>
            <a:off x="804042" y="6495392"/>
            <a:ext cx="13132675" cy="1450427"/>
          </a:xfrm>
          <a:prstGeom prst="rect">
            <a:avLst/>
          </a:prstGeom>
          <a:noFill/>
          <a:ln/>
        </p:spPr>
        <p:txBody>
          <a:bodyPr wrap="square" rtlCol="0" anchor="t"/>
          <a:lstStyle/>
          <a:p>
            <a:pPr marL="0" indent="0">
              <a:lnSpc>
                <a:spcPts val="2709"/>
              </a:lnSpc>
              <a:buNone/>
            </a:pPr>
            <a:r>
              <a:rPr lang="en-US" sz="2000" kern="0" spc="-34" dirty="0">
                <a:solidFill>
                  <a:srgbClr val="272525"/>
                </a:solidFill>
                <a:latin typeface="Source Sans Pro" pitchFamily="34" charset="0"/>
                <a:ea typeface="Source Sans Pro" pitchFamily="34" charset="-122"/>
                <a:cs typeface="Source Sans Pro" pitchFamily="34" charset="-120"/>
              </a:rPr>
              <a:t>This means that the crane is operating at 52.17% of its maximum capacity during this lifting operation. In the context of lifting equipment, it's important to adhere to specified utilization limits to ensure safe and efficient operations. if the maximum allowed utilization is 75%, exceeding this limit may pose a safety risk and could lead to equipment failure or accidents.</a:t>
            </a:r>
            <a:endParaRPr lang="en-US" sz="2000" dirty="0"/>
          </a:p>
        </p:txBody>
      </p:sp>
      <p:sp>
        <p:nvSpPr>
          <p:cNvPr id="18" name="Footer Placeholder 1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295</Words>
  <Application>Microsoft Office PowerPoint</Application>
  <PresentationFormat>Custom</PresentationFormat>
  <Paragraphs>27</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6</cp:revision>
  <dcterms:created xsi:type="dcterms:W3CDTF">2024-02-20T14:58:12Z</dcterms:created>
  <dcterms:modified xsi:type="dcterms:W3CDTF">2024-02-21T08:49:43Z</dcterms:modified>
</cp:coreProperties>
</file>