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892D34F-41D7-4328-82F7-F9DE9CBC5545}" type="datetimeFigureOut">
              <a:rPr lang="en-IN" smtClean="0"/>
              <a:t>23-02-2024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4B80842D-E798-43D4-BA35-4521C903493C}" type="slidenum">
              <a:rPr lang="en-IN" smtClean="0"/>
              <a:t>‹#›</a:t>
            </a:fld>
            <a:endParaRPr lang="en-IN"/>
          </a:p>
        </p:txBody>
      </p:sp>
    </p:spTree>
    <p:extLst>
      <p:ext uri="{BB962C8B-B14F-4D97-AF65-F5344CB8AC3E}">
        <p14:creationId xmlns:p14="http://schemas.microsoft.com/office/powerpoint/2010/main" val="335572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725364" y="2617077"/>
            <a:ext cx="6665952" cy="1331036"/>
          </a:xfrm>
          <a:prstGeom prst="rect">
            <a:avLst/>
          </a:prstGeom>
          <a:noFill/>
          <a:ln/>
        </p:spPr>
        <p:txBody>
          <a:bodyPr wrap="none" rtlCol="0" anchor="t"/>
          <a:lstStyle/>
          <a:p>
            <a:pPr marL="0" indent="0" algn="ctr">
              <a:lnSpc>
                <a:spcPts val="6561"/>
              </a:lnSpc>
              <a:buNone/>
            </a:pPr>
            <a:r>
              <a:rPr lang="en-US" sz="9600" b="1" kern="0" spc="-105" dirty="0">
                <a:solidFill>
                  <a:srgbClr val="FF75D3"/>
                </a:solidFill>
                <a:latin typeface="adonis-web" pitchFamily="34" charset="0"/>
                <a:ea typeface="adonis-web" pitchFamily="34" charset="-122"/>
                <a:cs typeface="adonis-web" pitchFamily="34" charset="-120"/>
              </a:rPr>
              <a:t>Wire Rope </a:t>
            </a:r>
            <a:endParaRPr lang="en-US" sz="9600" dirty="0"/>
          </a:p>
        </p:txBody>
      </p:sp>
      <p:sp>
        <p:nvSpPr>
          <p:cNvPr id="6" name="Text 2"/>
          <p:cNvSpPr/>
          <p:nvPr/>
        </p:nvSpPr>
        <p:spPr>
          <a:xfrm>
            <a:off x="6725364" y="4281368"/>
            <a:ext cx="6665952" cy="833199"/>
          </a:xfrm>
          <a:prstGeom prst="rect">
            <a:avLst/>
          </a:prstGeom>
          <a:noFill/>
          <a:ln/>
        </p:spPr>
        <p:txBody>
          <a:bodyPr wrap="none" rtlCol="0" anchor="t"/>
          <a:lstStyle/>
          <a:p>
            <a:pPr marL="0" indent="0" algn="ctr">
              <a:lnSpc>
                <a:spcPts val="6561"/>
              </a:lnSpc>
              <a:buNone/>
            </a:pPr>
            <a:r>
              <a:rPr lang="en-US" sz="9600" b="1" kern="0" spc="-105" dirty="0">
                <a:solidFill>
                  <a:srgbClr val="FF75D3"/>
                </a:solidFill>
                <a:latin typeface="adonis-web" pitchFamily="34" charset="0"/>
                <a:ea typeface="adonis-web" pitchFamily="34" charset="-122"/>
                <a:cs typeface="adonis-web" pitchFamily="34" charset="-120"/>
              </a:rPr>
              <a:t>Safety Factor</a:t>
            </a:r>
            <a:endParaRPr lang="en-US" sz="96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2458"/>
          </a:xfrm>
          <a:prstGeom prst="rect">
            <a:avLst/>
          </a:prstGeom>
          <a:solidFill>
            <a:srgbClr val="FFFFFF">
              <a:alpha val="75000"/>
            </a:srgbClr>
          </a:solidFill>
          <a:ln/>
        </p:spPr>
      </p:sp>
      <p:sp>
        <p:nvSpPr>
          <p:cNvPr id="4" name="Text 1"/>
          <p:cNvSpPr/>
          <p:nvPr/>
        </p:nvSpPr>
        <p:spPr>
          <a:xfrm>
            <a:off x="1355834" y="493871"/>
            <a:ext cx="11761076" cy="336709"/>
          </a:xfrm>
          <a:prstGeom prst="rect">
            <a:avLst/>
          </a:prstGeom>
          <a:noFill/>
          <a:ln/>
        </p:spPr>
        <p:txBody>
          <a:bodyPr wrap="none" rtlCol="0" anchor="t"/>
          <a:lstStyle/>
          <a:p>
            <a:pPr marL="0" indent="0" algn="ctr">
              <a:lnSpc>
                <a:spcPts val="2652"/>
              </a:lnSpc>
              <a:buNone/>
            </a:pPr>
            <a:r>
              <a:rPr lang="en-US" sz="3200" b="1" kern="0" spc="-42" dirty="0">
                <a:solidFill>
                  <a:srgbClr val="FF75D3"/>
                </a:solidFill>
                <a:latin typeface="adonis-web" pitchFamily="34" charset="0"/>
                <a:ea typeface="adonis-web" pitchFamily="34" charset="-122"/>
                <a:cs typeface="adonis-web" pitchFamily="34" charset="-120"/>
              </a:rPr>
              <a:t>Wire Rope Safety </a:t>
            </a:r>
            <a:r>
              <a:rPr lang="en-US" sz="3200" b="1" kern="0" spc="-42" dirty="0" smtClean="0">
                <a:solidFill>
                  <a:srgbClr val="FF75D3"/>
                </a:solidFill>
                <a:latin typeface="adonis-web" pitchFamily="34" charset="0"/>
                <a:ea typeface="adonis-web" pitchFamily="34" charset="-122"/>
                <a:cs typeface="adonis-web" pitchFamily="34" charset="-120"/>
              </a:rPr>
              <a:t>Factor</a:t>
            </a:r>
            <a:endParaRPr lang="en-US" sz="3200" dirty="0"/>
          </a:p>
        </p:txBody>
      </p:sp>
      <p:sp>
        <p:nvSpPr>
          <p:cNvPr id="5" name="Shape 2"/>
          <p:cNvSpPr/>
          <p:nvPr/>
        </p:nvSpPr>
        <p:spPr>
          <a:xfrm>
            <a:off x="536028" y="1032629"/>
            <a:ext cx="13716000" cy="6705957"/>
          </a:xfrm>
          <a:prstGeom prst="roundRect">
            <a:avLst>
              <a:gd name="adj" fmla="val 1205"/>
            </a:avLst>
          </a:prstGeom>
          <a:solidFill>
            <a:srgbClr val="EBD0FB"/>
          </a:solidFill>
          <a:ln w="7620">
            <a:solidFill>
              <a:srgbClr val="D1B6E1"/>
            </a:solidFill>
            <a:prstDash val="solid"/>
          </a:ln>
        </p:spPr>
      </p:sp>
      <p:sp>
        <p:nvSpPr>
          <p:cNvPr id="6" name="Text 3"/>
          <p:cNvSpPr/>
          <p:nvPr/>
        </p:nvSpPr>
        <p:spPr>
          <a:xfrm>
            <a:off x="819807" y="1219795"/>
            <a:ext cx="13006552" cy="1437084"/>
          </a:xfrm>
          <a:prstGeom prst="rect">
            <a:avLst/>
          </a:prstGeom>
          <a:noFill/>
          <a:ln/>
        </p:spPr>
        <p:txBody>
          <a:bodyPr wrap="square" rtlCol="0" anchor="t"/>
          <a:lstStyle/>
          <a:p>
            <a:pPr marL="0" indent="0">
              <a:lnSpc>
                <a:spcPts val="2263"/>
              </a:lnSpc>
              <a:buNone/>
            </a:pPr>
            <a:r>
              <a:rPr lang="en-US" sz="2000" kern="0" spc="-28" dirty="0">
                <a:solidFill>
                  <a:srgbClr val="272525"/>
                </a:solidFill>
                <a:latin typeface="Source Sans Pro" pitchFamily="34" charset="0"/>
                <a:ea typeface="Source Sans Pro" pitchFamily="34" charset="-122"/>
                <a:cs typeface="Source Sans Pro" pitchFamily="34" charset="-120"/>
              </a:rPr>
              <a:t>The Wire Rope Safety Factor is a measure of the margin of safety between the breaking strength of a wire rope and its working load limit (WLL). It is calculated by dividing the breaking strength of the wire rope by its working load limit. The safety factor is crucial in crane operations to ensure that the wire rope is not used at or near its maximum capacity, providing a margin of safety against potential overloading and reducing the risk of failure.</a:t>
            </a:r>
            <a:endParaRPr lang="en-US" sz="2000" dirty="0"/>
          </a:p>
        </p:txBody>
      </p:sp>
      <p:sp>
        <p:nvSpPr>
          <p:cNvPr id="7" name="Text 4"/>
          <p:cNvSpPr/>
          <p:nvPr/>
        </p:nvSpPr>
        <p:spPr>
          <a:xfrm>
            <a:off x="819807" y="2764631"/>
            <a:ext cx="10323253" cy="287417"/>
          </a:xfrm>
          <a:prstGeom prst="rect">
            <a:avLst/>
          </a:prstGeom>
          <a:noFill/>
          <a:ln/>
        </p:spPr>
        <p:txBody>
          <a:bodyPr wrap="none" rtlCol="0" anchor="t"/>
          <a:lstStyle/>
          <a:p>
            <a:pPr marL="0" indent="0">
              <a:lnSpc>
                <a:spcPts val="2263"/>
              </a:lnSpc>
              <a:buNone/>
            </a:pPr>
            <a:r>
              <a:rPr lang="en-US" sz="2000" b="1" kern="0" spc="-28" dirty="0">
                <a:solidFill>
                  <a:srgbClr val="272525"/>
                </a:solidFill>
                <a:latin typeface="Source Sans Pro" pitchFamily="34" charset="0"/>
                <a:ea typeface="Source Sans Pro" pitchFamily="34" charset="-122"/>
                <a:cs typeface="Source Sans Pro" pitchFamily="34" charset="-120"/>
              </a:rPr>
              <a:t>Formula:</a:t>
            </a:r>
            <a:r>
              <a:rPr lang="en-US" sz="2000" kern="0" spc="-28"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8" name="Text 5"/>
          <p:cNvSpPr/>
          <p:nvPr/>
        </p:nvSpPr>
        <p:spPr>
          <a:xfrm>
            <a:off x="2396359" y="2764632"/>
            <a:ext cx="8746701" cy="341293"/>
          </a:xfrm>
          <a:prstGeom prst="rect">
            <a:avLst/>
          </a:prstGeom>
          <a:noFill/>
          <a:ln/>
        </p:spPr>
        <p:txBody>
          <a:bodyPr wrap="none" rtlCol="0" anchor="t"/>
          <a:lstStyle/>
          <a:p>
            <a:pPr marL="0" indent="0">
              <a:lnSpc>
                <a:spcPts val="2263"/>
              </a:lnSpc>
              <a:buNone/>
            </a:pPr>
            <a:r>
              <a:rPr lang="en-US" sz="2000" kern="0" spc="-28" dirty="0">
                <a:solidFill>
                  <a:srgbClr val="272525"/>
                </a:solidFill>
                <a:latin typeface="Source Sans Pro" pitchFamily="34" charset="0"/>
                <a:ea typeface="Source Sans Pro" pitchFamily="34" charset="-122"/>
                <a:cs typeface="Source Sans Pro" pitchFamily="34" charset="-120"/>
              </a:rPr>
              <a:t>Safety Factor = Breaking Strength / Working Load Limit</a:t>
            </a:r>
            <a:endParaRPr lang="en-US" sz="2000" dirty="0"/>
          </a:p>
        </p:txBody>
      </p:sp>
      <p:sp>
        <p:nvSpPr>
          <p:cNvPr id="9" name="Text 6"/>
          <p:cNvSpPr/>
          <p:nvPr/>
        </p:nvSpPr>
        <p:spPr>
          <a:xfrm>
            <a:off x="819807" y="3342290"/>
            <a:ext cx="13006552" cy="787512"/>
          </a:xfrm>
          <a:prstGeom prst="rect">
            <a:avLst/>
          </a:prstGeom>
          <a:noFill/>
          <a:ln/>
        </p:spPr>
        <p:txBody>
          <a:bodyPr wrap="square" rtlCol="0" anchor="t"/>
          <a:lstStyle/>
          <a:p>
            <a:pPr marL="0" indent="0">
              <a:lnSpc>
                <a:spcPts val="2263"/>
              </a:lnSpc>
              <a:buNone/>
            </a:pPr>
            <a:r>
              <a:rPr lang="en-US" sz="2000" b="1" kern="0" spc="-28" dirty="0">
                <a:solidFill>
                  <a:srgbClr val="272525"/>
                </a:solidFill>
                <a:latin typeface="Source Sans Pro" pitchFamily="34" charset="0"/>
                <a:ea typeface="Source Sans Pro" pitchFamily="34" charset="-122"/>
                <a:cs typeface="Source Sans Pro" pitchFamily="34" charset="-120"/>
              </a:rPr>
              <a:t>Breaking Strength and Working Load Limit (WLL):</a:t>
            </a:r>
            <a:r>
              <a:rPr lang="en-US" sz="2000" kern="0" spc="-28" dirty="0">
                <a:solidFill>
                  <a:srgbClr val="272525"/>
                </a:solidFill>
                <a:latin typeface="Source Sans Pro" pitchFamily="34" charset="0"/>
                <a:ea typeface="Source Sans Pro" pitchFamily="34" charset="-122"/>
                <a:cs typeface="Source Sans Pro" pitchFamily="34" charset="-120"/>
              </a:rPr>
              <a:t> Breaking strength and working load limit are essential parameters provided by wire rope manufacturers:</a:t>
            </a:r>
            <a:endParaRPr lang="en-US" sz="2000" dirty="0"/>
          </a:p>
        </p:txBody>
      </p:sp>
      <p:sp>
        <p:nvSpPr>
          <p:cNvPr id="10" name="Text 7"/>
          <p:cNvSpPr/>
          <p:nvPr/>
        </p:nvSpPr>
        <p:spPr>
          <a:xfrm>
            <a:off x="819808" y="4331851"/>
            <a:ext cx="10323252" cy="287417"/>
          </a:xfrm>
          <a:prstGeom prst="rect">
            <a:avLst/>
          </a:prstGeom>
          <a:noFill/>
          <a:ln/>
        </p:spPr>
        <p:txBody>
          <a:bodyPr wrap="none" rtlCol="0" anchor="t"/>
          <a:lstStyle/>
          <a:p>
            <a:pPr marL="342900" indent="-342900" algn="l">
              <a:lnSpc>
                <a:spcPts val="2263"/>
              </a:lnSpc>
              <a:buSzPct val="100000"/>
              <a:buFont typeface="+mj-lt"/>
              <a:buAutoNum type="arabicPeriod"/>
            </a:pPr>
            <a:r>
              <a:rPr lang="en-US" sz="2000" b="1" kern="0" spc="-28" dirty="0">
                <a:solidFill>
                  <a:srgbClr val="272525"/>
                </a:solidFill>
                <a:latin typeface="Source Sans Pro" pitchFamily="34" charset="0"/>
                <a:ea typeface="Source Sans Pro" pitchFamily="34" charset="-122"/>
                <a:cs typeface="Source Sans Pro" pitchFamily="34" charset="-120"/>
              </a:rPr>
              <a:t>Breaking Strength:</a:t>
            </a:r>
            <a:endParaRPr lang="en-US" sz="2000" dirty="0"/>
          </a:p>
        </p:txBody>
      </p:sp>
      <p:sp>
        <p:nvSpPr>
          <p:cNvPr id="11" name="Text 8"/>
          <p:cNvSpPr/>
          <p:nvPr/>
        </p:nvSpPr>
        <p:spPr>
          <a:xfrm>
            <a:off x="3641834" y="4331851"/>
            <a:ext cx="7501225" cy="388441"/>
          </a:xfrm>
          <a:prstGeom prst="rect">
            <a:avLst/>
          </a:prstGeom>
          <a:noFill/>
          <a:ln/>
        </p:spPr>
        <p:txBody>
          <a:bodyPr wrap="non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The breaking strength is the maximum load a wire rope can withstand before breaking.</a:t>
            </a:r>
            <a:endParaRPr lang="en-US" sz="2000" dirty="0"/>
          </a:p>
        </p:txBody>
      </p:sp>
      <p:sp>
        <p:nvSpPr>
          <p:cNvPr id="12" name="Text 9"/>
          <p:cNvSpPr/>
          <p:nvPr/>
        </p:nvSpPr>
        <p:spPr>
          <a:xfrm>
            <a:off x="3641833" y="4720293"/>
            <a:ext cx="7501225" cy="373826"/>
          </a:xfrm>
          <a:prstGeom prst="rect">
            <a:avLst/>
          </a:prstGeom>
          <a:noFill/>
          <a:ln/>
        </p:spPr>
        <p:txBody>
          <a:bodyPr wrap="non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Manufacturers determine breaking strength through rigorous testing.</a:t>
            </a:r>
            <a:endParaRPr lang="en-US" sz="2000" dirty="0"/>
          </a:p>
        </p:txBody>
      </p:sp>
      <p:sp>
        <p:nvSpPr>
          <p:cNvPr id="13" name="Text 10"/>
          <p:cNvSpPr/>
          <p:nvPr/>
        </p:nvSpPr>
        <p:spPr>
          <a:xfrm>
            <a:off x="3641833" y="5094120"/>
            <a:ext cx="7501226" cy="366520"/>
          </a:xfrm>
          <a:prstGeom prst="rect">
            <a:avLst/>
          </a:prstGeom>
          <a:noFill/>
          <a:ln/>
        </p:spPr>
        <p:txBody>
          <a:bodyPr wrap="non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Breaking strength is usually specified in tons, pounds, or kilograms.</a:t>
            </a:r>
            <a:endParaRPr lang="en-US" sz="2000" dirty="0"/>
          </a:p>
        </p:txBody>
      </p:sp>
      <p:sp>
        <p:nvSpPr>
          <p:cNvPr id="14" name="Text 11"/>
          <p:cNvSpPr/>
          <p:nvPr/>
        </p:nvSpPr>
        <p:spPr>
          <a:xfrm>
            <a:off x="961698" y="5691352"/>
            <a:ext cx="10181362" cy="495017"/>
          </a:xfrm>
          <a:prstGeom prst="rect">
            <a:avLst/>
          </a:prstGeom>
          <a:noFill/>
          <a:ln/>
        </p:spPr>
        <p:txBody>
          <a:bodyPr wrap="none" rtlCol="0" anchor="t"/>
          <a:lstStyle/>
          <a:p>
            <a:pPr marL="342900" indent="-342900" algn="l">
              <a:lnSpc>
                <a:spcPts val="2263"/>
              </a:lnSpc>
              <a:buSzPct val="100000"/>
              <a:buFont typeface="+mj-lt"/>
              <a:buAutoNum type="arabicPeriod" startAt="2"/>
            </a:pPr>
            <a:r>
              <a:rPr lang="en-US" sz="2000" b="1" kern="0" spc="-28" dirty="0">
                <a:solidFill>
                  <a:srgbClr val="272525"/>
                </a:solidFill>
                <a:latin typeface="Source Sans Pro" pitchFamily="34" charset="0"/>
                <a:ea typeface="Source Sans Pro" pitchFamily="34" charset="-122"/>
                <a:cs typeface="Source Sans Pro" pitchFamily="34" charset="-120"/>
              </a:rPr>
              <a:t>Working Load Limit (WLL):</a:t>
            </a:r>
            <a:endParaRPr lang="en-US" sz="2000" dirty="0"/>
          </a:p>
        </p:txBody>
      </p:sp>
      <p:sp>
        <p:nvSpPr>
          <p:cNvPr id="15" name="Text 12"/>
          <p:cNvSpPr/>
          <p:nvPr/>
        </p:nvSpPr>
        <p:spPr>
          <a:xfrm>
            <a:off x="4477408" y="5691353"/>
            <a:ext cx="9616964" cy="709448"/>
          </a:xfrm>
          <a:prstGeom prst="rect">
            <a:avLst/>
          </a:prstGeom>
          <a:noFill/>
          <a:ln/>
        </p:spPr>
        <p:txBody>
          <a:bodyPr wrap="squar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The working load limit is the maximum load that a wire rope is designed to handle in normal working conditions.</a:t>
            </a:r>
            <a:endParaRPr lang="en-US" sz="2000" dirty="0"/>
          </a:p>
        </p:txBody>
      </p:sp>
      <p:sp>
        <p:nvSpPr>
          <p:cNvPr id="16" name="Text 13"/>
          <p:cNvSpPr/>
          <p:nvPr/>
        </p:nvSpPr>
        <p:spPr>
          <a:xfrm>
            <a:off x="4477408" y="6400802"/>
            <a:ext cx="6665650" cy="791408"/>
          </a:xfrm>
          <a:prstGeom prst="rect">
            <a:avLst/>
          </a:prstGeom>
          <a:noFill/>
          <a:ln/>
        </p:spPr>
        <p:txBody>
          <a:bodyPr wrap="non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WLL considers factors like safety, potential dynamic loading, and wear over time.</a:t>
            </a:r>
            <a:endParaRPr lang="en-US" sz="2000" dirty="0"/>
          </a:p>
        </p:txBody>
      </p:sp>
      <p:sp>
        <p:nvSpPr>
          <p:cNvPr id="17" name="Text 14"/>
          <p:cNvSpPr/>
          <p:nvPr/>
        </p:nvSpPr>
        <p:spPr>
          <a:xfrm>
            <a:off x="4477407" y="6796507"/>
            <a:ext cx="6665651" cy="754914"/>
          </a:xfrm>
          <a:prstGeom prst="rect">
            <a:avLst/>
          </a:prstGeom>
          <a:noFill/>
          <a:ln/>
        </p:spPr>
        <p:txBody>
          <a:bodyPr wrap="none" rtlCol="0" anchor="t"/>
          <a:lstStyle/>
          <a:p>
            <a:pPr marL="685800" lvl="1" indent="-342900" algn="l">
              <a:lnSpc>
                <a:spcPts val="2263"/>
              </a:lnSpc>
              <a:buSzPct val="100000"/>
              <a:buChar char="•"/>
            </a:pPr>
            <a:r>
              <a:rPr lang="en-US" sz="2000" kern="0" spc="-28" dirty="0">
                <a:solidFill>
                  <a:srgbClr val="272525"/>
                </a:solidFill>
                <a:latin typeface="Source Sans Pro" pitchFamily="34" charset="0"/>
                <a:ea typeface="Source Sans Pro" pitchFamily="34" charset="-122"/>
                <a:cs typeface="Source Sans Pro" pitchFamily="34" charset="-120"/>
              </a:rPr>
              <a:t>It is specified by the manufacturer and is often expressed in tons, pounds, </a:t>
            </a:r>
            <a:endParaRPr lang="en-US" sz="2000" kern="0" spc="-28" dirty="0" smtClean="0">
              <a:solidFill>
                <a:srgbClr val="272525"/>
              </a:solidFill>
              <a:latin typeface="Source Sans Pro" pitchFamily="34" charset="0"/>
              <a:ea typeface="Source Sans Pro" pitchFamily="34" charset="-122"/>
              <a:cs typeface="Source Sans Pro" pitchFamily="34" charset="-120"/>
            </a:endParaRPr>
          </a:p>
          <a:p>
            <a:pPr marL="342900" lvl="1" algn="l">
              <a:lnSpc>
                <a:spcPts val="2263"/>
              </a:lnSpc>
              <a:buSzPct val="100000"/>
            </a:pPr>
            <a:r>
              <a:rPr lang="en-US" sz="2000" kern="0" spc="-28" dirty="0">
                <a:solidFill>
                  <a:srgbClr val="272525"/>
                </a:solidFill>
                <a:latin typeface="Source Sans Pro" pitchFamily="34" charset="0"/>
                <a:ea typeface="Source Sans Pro" pitchFamily="34" charset="-122"/>
                <a:cs typeface="Source Sans Pro" pitchFamily="34" charset="-120"/>
              </a:rPr>
              <a:t> </a:t>
            </a:r>
            <a:r>
              <a:rPr lang="en-US" sz="2000" kern="0" spc="-28" dirty="0" smtClean="0">
                <a:solidFill>
                  <a:srgbClr val="272525"/>
                </a:solidFill>
                <a:latin typeface="Source Sans Pro" pitchFamily="34" charset="0"/>
                <a:ea typeface="Source Sans Pro" pitchFamily="34" charset="-122"/>
                <a:cs typeface="Source Sans Pro" pitchFamily="34" charset="-120"/>
              </a:rPr>
              <a:t>    </a:t>
            </a:r>
            <a:r>
              <a:rPr lang="en-US" sz="2000" kern="0" spc="-28" dirty="0" smtClean="0">
                <a:solidFill>
                  <a:srgbClr val="272525"/>
                </a:solidFill>
                <a:latin typeface="Source Sans Pro" pitchFamily="34" charset="0"/>
                <a:ea typeface="Source Sans Pro" pitchFamily="34" charset="-122"/>
                <a:cs typeface="Source Sans Pro" pitchFamily="34" charset="-120"/>
              </a:rPr>
              <a:t>or </a:t>
            </a:r>
            <a:r>
              <a:rPr lang="en-US" sz="2000" kern="0" spc="-28" dirty="0">
                <a:solidFill>
                  <a:srgbClr val="272525"/>
                </a:solidFill>
                <a:latin typeface="Source Sans Pro" pitchFamily="34" charset="0"/>
                <a:ea typeface="Source Sans Pro" pitchFamily="34" charset="-122"/>
                <a:cs typeface="Source Sans Pro" pitchFamily="34" charset="-120"/>
              </a:rPr>
              <a:t>kilograms.</a:t>
            </a:r>
            <a:endParaRPr lang="en-US" sz="2000" dirty="0"/>
          </a:p>
        </p:txBody>
      </p:sp>
      <p:sp>
        <p:nvSpPr>
          <p:cNvPr id="19" name="Footer Placeholder 1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Shape 1"/>
          <p:cNvSpPr/>
          <p:nvPr/>
        </p:nvSpPr>
        <p:spPr>
          <a:xfrm>
            <a:off x="914400" y="2144111"/>
            <a:ext cx="12643945" cy="3515710"/>
          </a:xfrm>
          <a:prstGeom prst="roundRect">
            <a:avLst>
              <a:gd name="adj" fmla="val 3995"/>
            </a:avLst>
          </a:prstGeom>
          <a:solidFill>
            <a:srgbClr val="EBD0FB"/>
          </a:solidFill>
          <a:ln w="7620">
            <a:solidFill>
              <a:srgbClr val="D1B6E1"/>
            </a:solidFill>
            <a:prstDash val="solid"/>
          </a:ln>
        </p:spPr>
      </p:sp>
      <p:sp>
        <p:nvSpPr>
          <p:cNvPr id="5" name="Text 2"/>
          <p:cNvSpPr/>
          <p:nvPr/>
        </p:nvSpPr>
        <p:spPr>
          <a:xfrm>
            <a:off x="1355834" y="2554014"/>
            <a:ext cx="10696267" cy="447197"/>
          </a:xfrm>
          <a:prstGeom prst="rect">
            <a:avLst/>
          </a:prstGeom>
          <a:noFill/>
          <a:ln/>
        </p:spPr>
        <p:txBody>
          <a:bodyPr wrap="non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Let's consider a wire rope with a breaking strength of 100 tons and a working load limit of 20 tons.</a:t>
            </a:r>
            <a:endParaRPr lang="en-US" sz="2000" dirty="0"/>
          </a:p>
        </p:txBody>
      </p:sp>
      <p:sp>
        <p:nvSpPr>
          <p:cNvPr id="6" name="Text 3"/>
          <p:cNvSpPr/>
          <p:nvPr/>
        </p:nvSpPr>
        <p:spPr>
          <a:xfrm>
            <a:off x="2578179" y="3326524"/>
            <a:ext cx="9473922" cy="441435"/>
          </a:xfrm>
          <a:prstGeom prst="rect">
            <a:avLst/>
          </a:prstGeom>
          <a:noFill/>
          <a:ln/>
        </p:spPr>
        <p:txBody>
          <a:bodyPr wrap="none" rtlCol="0" anchor="t"/>
          <a:lstStyle/>
          <a:p>
            <a:pPr marL="0" indent="0" algn="ctr">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Safety Factor = 100 tons / ​20 tons = 5</a:t>
            </a:r>
            <a:endParaRPr lang="en-US" sz="2000" b="1" dirty="0"/>
          </a:p>
        </p:txBody>
      </p:sp>
      <p:sp>
        <p:nvSpPr>
          <p:cNvPr id="7" name="Text 4"/>
          <p:cNvSpPr/>
          <p:nvPr/>
        </p:nvSpPr>
        <p:spPr>
          <a:xfrm>
            <a:off x="1355834" y="4070271"/>
            <a:ext cx="11887200"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In this example, a safety factor of 5 means that the breaking strength of the wire rope is five times higher than its working load limit (WLL). It ensures that the wire rope is not used at its breaking strength, reducing the risk of failure during lifting operations.</a:t>
            </a:r>
            <a:endParaRPr lang="en-US" sz="2000" dirty="0"/>
          </a:p>
        </p:txBody>
      </p:sp>
      <p:sp>
        <p:nvSpPr>
          <p:cNvPr id="9" name="Footer Placeholder 8"/>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320</Words>
  <Application>Microsoft Office PowerPoint</Application>
  <PresentationFormat>Custom</PresentationFormat>
  <Paragraphs>25</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4</cp:revision>
  <dcterms:created xsi:type="dcterms:W3CDTF">2024-02-23T09:16:00Z</dcterms:created>
  <dcterms:modified xsi:type="dcterms:W3CDTF">2024-02-23T09:56:21Z</dcterms:modified>
</cp:coreProperties>
</file>