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9F02B0E8-07D0-42A7-AD95-9BB86C9DF51B}" type="datetimeFigureOut">
              <a:rPr lang="en-IN" smtClean="0"/>
              <a:t>22-02-2024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3CF5631-6B2D-4660-9AE4-9C25AAEBA4C3}" type="slidenum">
              <a:rPr lang="en-IN" smtClean="0"/>
              <a:t>‹#›</a:t>
            </a:fld>
            <a:endParaRPr lang="en-IN"/>
          </a:p>
        </p:txBody>
      </p:sp>
    </p:spTree>
    <p:extLst>
      <p:ext uri="{BB962C8B-B14F-4D97-AF65-F5344CB8AC3E}">
        <p14:creationId xmlns:p14="http://schemas.microsoft.com/office/powerpoint/2010/main" val="547792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5" name="Text 1"/>
          <p:cNvSpPr/>
          <p:nvPr/>
        </p:nvSpPr>
        <p:spPr>
          <a:xfrm>
            <a:off x="6319599" y="698659"/>
            <a:ext cx="7477601" cy="1666399"/>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Load Moment (LM)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 </a:t>
            </a:r>
            <a:r>
              <a:rPr lang="en-US" sz="5249" b="1" kern="0" spc="-105" dirty="0">
                <a:solidFill>
                  <a:srgbClr val="FF75D3"/>
                </a:solidFill>
                <a:latin typeface="adonis-web" pitchFamily="34" charset="0"/>
                <a:ea typeface="adonis-web" pitchFamily="34" charset="-122"/>
                <a:cs typeface="adonis-web" pitchFamily="34" charset="-120"/>
              </a:rPr>
              <a:t>10 tons</a:t>
            </a:r>
            <a:endParaRPr lang="en-US" sz="5249" dirty="0"/>
          </a:p>
        </p:txBody>
      </p:sp>
      <p:sp>
        <p:nvSpPr>
          <p:cNvPr id="6" name="Text 2"/>
          <p:cNvSpPr/>
          <p:nvPr/>
        </p:nvSpPr>
        <p:spPr>
          <a:xfrm>
            <a:off x="6319599" y="2698313"/>
            <a:ext cx="7477601" cy="1666399"/>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Outrigger Length   </a:t>
            </a:r>
            <a:endParaRPr lang="en-US" sz="5249"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5249" b="1" kern="0" spc="-105" dirty="0" smtClean="0">
                <a:solidFill>
                  <a:srgbClr val="FF75D3"/>
                </a:solidFill>
                <a:latin typeface="adonis-web" pitchFamily="34" charset="0"/>
                <a:ea typeface="adonis-web" pitchFamily="34" charset="-122"/>
                <a:cs typeface="adonis-web" pitchFamily="34" charset="-120"/>
              </a:rPr>
              <a:t>= </a:t>
            </a:r>
            <a:r>
              <a:rPr lang="en-US" sz="5249" b="1" kern="0" spc="-105" dirty="0">
                <a:solidFill>
                  <a:srgbClr val="FF75D3"/>
                </a:solidFill>
                <a:latin typeface="adonis-web" pitchFamily="34" charset="0"/>
                <a:ea typeface="adonis-web" pitchFamily="34" charset="-122"/>
                <a:cs typeface="adonis-web" pitchFamily="34" charset="-120"/>
              </a:rPr>
              <a:t>10 feet</a:t>
            </a:r>
            <a:endParaRPr lang="en-US" sz="5249" dirty="0"/>
          </a:p>
        </p:txBody>
      </p:sp>
      <p:sp>
        <p:nvSpPr>
          <p:cNvPr id="7" name="Text 3"/>
          <p:cNvSpPr/>
          <p:nvPr/>
        </p:nvSpPr>
        <p:spPr>
          <a:xfrm>
            <a:off x="6725364" y="4697968"/>
            <a:ext cx="6665952" cy="833199"/>
          </a:xfrm>
          <a:prstGeom prst="rect">
            <a:avLst/>
          </a:prstGeom>
          <a:noFill/>
          <a:ln/>
        </p:spPr>
        <p:txBody>
          <a:bodyPr wrap="non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Now Calculate </a:t>
            </a:r>
            <a:endParaRPr lang="en-US" sz="5249" dirty="0"/>
          </a:p>
        </p:txBody>
      </p:sp>
      <p:sp>
        <p:nvSpPr>
          <p:cNvPr id="8" name="Text 4"/>
          <p:cNvSpPr/>
          <p:nvPr/>
        </p:nvSpPr>
        <p:spPr>
          <a:xfrm>
            <a:off x="6319599" y="5864423"/>
            <a:ext cx="7477601" cy="1666399"/>
          </a:xfrm>
          <a:prstGeom prst="rect">
            <a:avLst/>
          </a:prstGeom>
          <a:noFill/>
          <a:ln/>
        </p:spPr>
        <p:txBody>
          <a:bodyPr wrap="square" rtlCol="0" anchor="t"/>
          <a:lstStyle/>
          <a:p>
            <a:pPr marL="0" indent="0" algn="ctr">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Outrigger Load Calculations?</a:t>
            </a:r>
            <a:endParaRPr lang="en-US" sz="5249"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6053959" cy="8229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819807" y="1387366"/>
            <a:ext cx="13038083" cy="5155324"/>
          </a:xfrm>
          <a:prstGeom prst="roundRect">
            <a:avLst>
              <a:gd name="adj" fmla="val 2607"/>
            </a:avLst>
          </a:prstGeom>
          <a:solidFill>
            <a:srgbClr val="EBD0FB"/>
          </a:solidFill>
          <a:ln w="7620">
            <a:solidFill>
              <a:srgbClr val="D1B6E1"/>
            </a:solidFill>
            <a:prstDash val="solid"/>
          </a:ln>
        </p:spPr>
      </p:sp>
      <p:sp>
        <p:nvSpPr>
          <p:cNvPr id="5" name="Text 2"/>
          <p:cNvSpPr/>
          <p:nvPr/>
        </p:nvSpPr>
        <p:spPr>
          <a:xfrm>
            <a:off x="1166648" y="1813034"/>
            <a:ext cx="12170980" cy="83557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Load Moment (LM):</a:t>
            </a:r>
            <a:r>
              <a:rPr lang="en-US" sz="2000" kern="0" spc="-35" dirty="0">
                <a:solidFill>
                  <a:srgbClr val="272525"/>
                </a:solidFill>
                <a:latin typeface="Source Sans Pro" pitchFamily="34" charset="0"/>
                <a:ea typeface="Source Sans Pro" pitchFamily="34" charset="-122"/>
                <a:cs typeface="Source Sans Pro" pitchFamily="34" charset="-120"/>
              </a:rPr>
              <a:t> The product of the load weight and its distance from the center of rotation (usually the center of the crane). It is a measure of the turning force generated by the load.</a:t>
            </a:r>
            <a:endParaRPr lang="en-US" sz="2000" dirty="0"/>
          </a:p>
        </p:txBody>
      </p:sp>
      <p:sp>
        <p:nvSpPr>
          <p:cNvPr id="6" name="Text 3"/>
          <p:cNvSpPr/>
          <p:nvPr/>
        </p:nvSpPr>
        <p:spPr>
          <a:xfrm>
            <a:off x="1166648" y="2853560"/>
            <a:ext cx="10885453" cy="386304"/>
          </a:xfrm>
          <a:prstGeom prst="rect">
            <a:avLst/>
          </a:prstGeom>
          <a:noFill/>
          <a:ln/>
        </p:spPr>
        <p:txBody>
          <a:bodyPr wrap="none" rtlCol="0" anchor="t"/>
          <a:lstStyle/>
          <a:p>
            <a:pPr marL="0" indent="0" algn="l">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Load Moment (LM) = Load Weight × Load Radius</a:t>
            </a:r>
            <a:endParaRPr lang="en-US" sz="2000" dirty="0"/>
          </a:p>
        </p:txBody>
      </p:sp>
      <p:sp>
        <p:nvSpPr>
          <p:cNvPr id="7" name="Text 4"/>
          <p:cNvSpPr/>
          <p:nvPr/>
        </p:nvSpPr>
        <p:spPr>
          <a:xfrm>
            <a:off x="1166648" y="3547242"/>
            <a:ext cx="10885453" cy="756744"/>
          </a:xfrm>
          <a:prstGeom prst="rect">
            <a:avLst/>
          </a:prstGeom>
          <a:noFill/>
          <a:ln/>
        </p:spPr>
        <p:txBody>
          <a:bodyPr wrap="square" rtlCol="0" anchor="t"/>
          <a:lstStyle/>
          <a:p>
            <a:pPr marL="0" indent="0" algn="l">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Outrigger Length:</a:t>
            </a:r>
            <a:r>
              <a:rPr lang="en-US" sz="2000" kern="0" spc="-35" dirty="0">
                <a:solidFill>
                  <a:srgbClr val="272525"/>
                </a:solidFill>
                <a:latin typeface="Source Sans Pro" pitchFamily="34" charset="0"/>
                <a:ea typeface="Source Sans Pro" pitchFamily="34" charset="-122"/>
                <a:cs typeface="Source Sans Pro" pitchFamily="34" charset="-120"/>
              </a:rPr>
              <a:t> The horizontal distance from the center of rotation to the point where the outrigger contacts the ground.</a:t>
            </a:r>
            <a:endParaRPr lang="en-US" sz="2000" dirty="0"/>
          </a:p>
        </p:txBody>
      </p:sp>
      <p:sp>
        <p:nvSpPr>
          <p:cNvPr id="8" name="Text 5"/>
          <p:cNvSpPr/>
          <p:nvPr/>
        </p:nvSpPr>
        <p:spPr>
          <a:xfrm>
            <a:off x="1166648" y="4603433"/>
            <a:ext cx="10885453" cy="710803"/>
          </a:xfrm>
          <a:prstGeom prst="rect">
            <a:avLst/>
          </a:prstGeom>
          <a:noFill/>
          <a:ln/>
        </p:spPr>
        <p:txBody>
          <a:bodyPr wrap="square" rtlCol="0" anchor="t"/>
          <a:lstStyle/>
          <a:p>
            <a:pPr marL="0" indent="0" algn="l">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Outrigger Load:</a:t>
            </a:r>
            <a:r>
              <a:rPr lang="en-US" sz="2000" kern="0" spc="-35" dirty="0">
                <a:solidFill>
                  <a:srgbClr val="272525"/>
                </a:solidFill>
                <a:latin typeface="Source Sans Pro" pitchFamily="34" charset="0"/>
                <a:ea typeface="Source Sans Pro" pitchFamily="34" charset="-122"/>
                <a:cs typeface="Source Sans Pro" pitchFamily="34" charset="-120"/>
              </a:rPr>
              <a:t> The force exerted on each outrigger to counteract the load moment and maintain stability. The formula for outrigger load is:</a:t>
            </a:r>
            <a:endParaRPr lang="en-US" sz="2000" dirty="0"/>
          </a:p>
        </p:txBody>
      </p:sp>
      <p:sp>
        <p:nvSpPr>
          <p:cNvPr id="9" name="Text 6"/>
          <p:cNvSpPr/>
          <p:nvPr/>
        </p:nvSpPr>
        <p:spPr>
          <a:xfrm>
            <a:off x="1166648" y="5691352"/>
            <a:ext cx="10885453" cy="520261"/>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Outrigger Load = Load Moment / Outrigger Length</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599091" y="472966"/>
            <a:ext cx="13432220" cy="7236372"/>
          </a:xfrm>
          <a:prstGeom prst="roundRect">
            <a:avLst>
              <a:gd name="adj" fmla="val 1608"/>
            </a:avLst>
          </a:prstGeom>
          <a:solidFill>
            <a:srgbClr val="EBD0FB"/>
          </a:solidFill>
          <a:ln w="7620">
            <a:solidFill>
              <a:srgbClr val="D1B6E1"/>
            </a:solidFill>
            <a:prstDash val="solid"/>
          </a:ln>
        </p:spPr>
      </p:sp>
      <p:sp>
        <p:nvSpPr>
          <p:cNvPr id="5" name="Text 2"/>
          <p:cNvSpPr/>
          <p:nvPr/>
        </p:nvSpPr>
        <p:spPr>
          <a:xfrm>
            <a:off x="993228" y="819807"/>
            <a:ext cx="11058873" cy="385613"/>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Given:</a:t>
            </a:r>
            <a:endParaRPr lang="en-US" sz="2000" dirty="0"/>
          </a:p>
        </p:txBody>
      </p:sp>
      <p:sp>
        <p:nvSpPr>
          <p:cNvPr id="6" name="Text 3"/>
          <p:cNvSpPr/>
          <p:nvPr/>
        </p:nvSpPr>
        <p:spPr>
          <a:xfrm>
            <a:off x="1797269" y="1355834"/>
            <a:ext cx="10254833" cy="420256"/>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Load Moment (LM) = 10 tons</a:t>
            </a:r>
            <a:endParaRPr lang="en-US" sz="2000" dirty="0"/>
          </a:p>
        </p:txBody>
      </p:sp>
      <p:sp>
        <p:nvSpPr>
          <p:cNvPr id="7" name="Text 4"/>
          <p:cNvSpPr/>
          <p:nvPr/>
        </p:nvSpPr>
        <p:spPr>
          <a:xfrm>
            <a:off x="1797269" y="1907629"/>
            <a:ext cx="10254833" cy="366470"/>
          </a:xfrm>
          <a:prstGeom prst="rect">
            <a:avLst/>
          </a:prstGeom>
          <a:noFill/>
          <a:ln/>
        </p:spPr>
        <p:txBody>
          <a:bodyPr wrap="non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Outrigger Length = 10 feet</a:t>
            </a:r>
            <a:endParaRPr lang="en-US" sz="2000" dirty="0"/>
          </a:p>
        </p:txBody>
      </p:sp>
      <p:sp>
        <p:nvSpPr>
          <p:cNvPr id="8" name="Text 5"/>
          <p:cNvSpPr/>
          <p:nvPr/>
        </p:nvSpPr>
        <p:spPr>
          <a:xfrm>
            <a:off x="993228" y="2632841"/>
            <a:ext cx="11058873" cy="496360"/>
          </a:xfrm>
          <a:prstGeom prst="rect">
            <a:avLst/>
          </a:prstGeom>
          <a:noFill/>
          <a:ln/>
        </p:spPr>
        <p:txBody>
          <a:bodyPr wrap="non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Outrigger Load Calculation:</a:t>
            </a:r>
            <a:r>
              <a:rPr lang="en-US" sz="2000" kern="0" spc="-35"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9" name="Text 6"/>
          <p:cNvSpPr/>
          <p:nvPr/>
        </p:nvSpPr>
        <p:spPr>
          <a:xfrm>
            <a:off x="1797269" y="3262432"/>
            <a:ext cx="10254832" cy="355402"/>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Outrigger Load = Load Moment / Outrigger Length</a:t>
            </a:r>
            <a:endParaRPr lang="en-US" sz="2000" dirty="0"/>
          </a:p>
        </p:txBody>
      </p:sp>
      <p:sp>
        <p:nvSpPr>
          <p:cNvPr id="10" name="Text 7"/>
          <p:cNvSpPr/>
          <p:nvPr/>
        </p:nvSpPr>
        <p:spPr>
          <a:xfrm>
            <a:off x="1797269" y="3751064"/>
            <a:ext cx="10254832" cy="355402"/>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Outrigger Load = 10  tons / 10 feet = 1 ton per foot</a:t>
            </a:r>
            <a:endParaRPr lang="en-US" sz="2000" dirty="0"/>
          </a:p>
        </p:txBody>
      </p:sp>
      <p:sp>
        <p:nvSpPr>
          <p:cNvPr id="11" name="Text 8"/>
          <p:cNvSpPr/>
          <p:nvPr/>
        </p:nvSpPr>
        <p:spPr>
          <a:xfrm>
            <a:off x="1797269" y="4239697"/>
            <a:ext cx="10254832" cy="355402"/>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In this example, the calculated outrigger load is 1 ton per foot. </a:t>
            </a:r>
            <a:endParaRPr lang="en-US" sz="2000" dirty="0"/>
          </a:p>
        </p:txBody>
      </p:sp>
      <p:sp>
        <p:nvSpPr>
          <p:cNvPr id="12" name="Text 9"/>
          <p:cNvSpPr/>
          <p:nvPr/>
        </p:nvSpPr>
        <p:spPr>
          <a:xfrm>
            <a:off x="993227" y="4728329"/>
            <a:ext cx="12817365"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This means that for every foot of outrigger extension, the force exerted on the outrigger to maintain stability is 1 ton.</a:t>
            </a:r>
            <a:endParaRPr lang="en-US" sz="2000" dirty="0"/>
          </a:p>
        </p:txBody>
      </p:sp>
      <p:sp>
        <p:nvSpPr>
          <p:cNvPr id="13" name="Text 10"/>
          <p:cNvSpPr/>
          <p:nvPr/>
        </p:nvSpPr>
        <p:spPr>
          <a:xfrm>
            <a:off x="993228" y="5312979"/>
            <a:ext cx="12817364" cy="1560787"/>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It's important to compare the calculated outrigger load with the crane's outrigger load capacity specified by the manufacturer. The outrigger load capacity should be higher than the calculated outrigger load to ensure safe crane operations and stability. Always follow manufacturer guidelines, load charts, and safety procedures when performing such calculations.</a:t>
            </a:r>
            <a:endParaRPr lang="en-US" sz="2000"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253</Words>
  <Application>Microsoft Office PowerPoint</Application>
  <PresentationFormat>Custom</PresentationFormat>
  <Paragraphs>26</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2024-02-22T03:59:07Z</dcterms:created>
  <dcterms:modified xsi:type="dcterms:W3CDTF">2024-02-22T11:17:55Z</dcterms:modified>
</cp:coreProperties>
</file>