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p:scale>
          <a:sx n="60" d="100"/>
          <a:sy n="60" d="100"/>
        </p:scale>
        <p:origin x="-612" y="-120"/>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1C246B39-3C75-4834-B624-C1B71B4375BC}" type="datetimeFigureOut">
              <a:rPr lang="en-IN" smtClean="0"/>
              <a:t>01-03-2024</a:t>
            </a:fld>
            <a:endParaRPr lang="en-IN"/>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0D71EFB5-4001-467E-901A-F141B500C82D}" type="slidenum">
              <a:rPr lang="en-IN" smtClean="0"/>
              <a:t>‹#›</a:t>
            </a:fld>
            <a:endParaRPr lang="en-IN"/>
          </a:p>
        </p:txBody>
      </p:sp>
    </p:spTree>
    <p:extLst>
      <p:ext uri="{BB962C8B-B14F-4D97-AF65-F5344CB8AC3E}">
        <p14:creationId xmlns:p14="http://schemas.microsoft.com/office/powerpoint/2010/main" val="7501609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IN" smtClean="0"/>
              <a:t>www.hsestudyguide.com</a:t>
            </a:r>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4999038" y="7627938"/>
            <a:ext cx="46323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www.hsestudyguide.com</a:t>
            </a:r>
            <a:endParaRPr lang="en-IN"/>
          </a:p>
        </p:txBody>
      </p:sp>
    </p:spTree>
  </p:cSld>
  <p:clrMap bg1="lt1" tx1="dk1" bg2="lt2" tx2="dk2" accent1="accent1" accent2="accent2" accent3="accent3" accent4="accent4" accent5="accent5" accent6="accent6" hlink="hlink" folHlink="folHlink"/>
  <p:sldLayoutIdLst>
    <p:sldLayoutId id="2147483649" r:id="rId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319599" y="1891862"/>
            <a:ext cx="7477601" cy="1340069"/>
          </a:xfrm>
          <a:prstGeom prst="rect">
            <a:avLst/>
          </a:prstGeom>
          <a:noFill/>
          <a:ln/>
        </p:spPr>
        <p:txBody>
          <a:bodyPr wrap="square" rtlCol="0" anchor="t"/>
          <a:lstStyle/>
          <a:p>
            <a:pPr marL="0" indent="0" algn="ctr">
              <a:lnSpc>
                <a:spcPts val="3281"/>
              </a:lnSpc>
              <a:buNone/>
            </a:pPr>
            <a:r>
              <a:rPr lang="en-US" sz="3200" b="1" kern="0" spc="-52" dirty="0">
                <a:solidFill>
                  <a:srgbClr val="FF75D3"/>
                </a:solidFill>
                <a:latin typeface="adonis-web" pitchFamily="34" charset="0"/>
                <a:ea typeface="adonis-web" pitchFamily="34" charset="-122"/>
                <a:cs typeface="adonis-web" pitchFamily="34" charset="-120"/>
              </a:rPr>
              <a:t>What should I do as a safety officer if any accident or incident happened at site?</a:t>
            </a:r>
            <a:endParaRPr lang="en-US" sz="3200" dirty="0"/>
          </a:p>
        </p:txBody>
      </p:sp>
      <p:sp>
        <p:nvSpPr>
          <p:cNvPr id="6" name="Text 2"/>
          <p:cNvSpPr/>
          <p:nvPr/>
        </p:nvSpPr>
        <p:spPr>
          <a:xfrm>
            <a:off x="5707117" y="3641835"/>
            <a:ext cx="8671035" cy="472966"/>
          </a:xfrm>
          <a:prstGeom prst="rect">
            <a:avLst/>
          </a:prstGeom>
          <a:noFill/>
          <a:ln/>
        </p:spPr>
        <p:txBody>
          <a:bodyPr wrap="none" rtlCol="0" anchor="t"/>
          <a:lstStyle/>
          <a:p>
            <a:pPr marL="0" indent="0" algn="ctr">
              <a:lnSpc>
                <a:spcPts val="3281"/>
              </a:lnSpc>
              <a:buNone/>
            </a:pPr>
            <a:r>
              <a:rPr lang="en-US" sz="3200" b="1" kern="0" spc="-52" dirty="0">
                <a:solidFill>
                  <a:srgbClr val="FF75D3"/>
                </a:solidFill>
                <a:latin typeface="adonis-web" pitchFamily="34" charset="0"/>
                <a:ea typeface="adonis-web" pitchFamily="34" charset="-122"/>
                <a:cs typeface="adonis-web" pitchFamily="34" charset="-120"/>
              </a:rPr>
              <a:t>How to investigate accident or incident </a:t>
            </a:r>
            <a:endParaRPr lang="en-US" sz="3200" b="1" kern="0" spc="-52" dirty="0" smtClean="0">
              <a:solidFill>
                <a:srgbClr val="FF75D3"/>
              </a:solidFill>
              <a:latin typeface="adonis-web" pitchFamily="34" charset="0"/>
              <a:ea typeface="adonis-web" pitchFamily="34" charset="-122"/>
              <a:cs typeface="adonis-web" pitchFamily="34" charset="-120"/>
            </a:endParaRPr>
          </a:p>
          <a:p>
            <a:pPr marL="0" indent="0" algn="ctr">
              <a:lnSpc>
                <a:spcPts val="3281"/>
              </a:lnSpc>
              <a:buNone/>
            </a:pPr>
            <a:r>
              <a:rPr lang="en-US" sz="3200" b="1" kern="0" spc="-52" dirty="0" smtClean="0">
                <a:solidFill>
                  <a:srgbClr val="FF75D3"/>
                </a:solidFill>
                <a:latin typeface="adonis-web" pitchFamily="34" charset="0"/>
                <a:ea typeface="adonis-web" pitchFamily="34" charset="-122"/>
                <a:cs typeface="adonis-web" pitchFamily="34" charset="-120"/>
              </a:rPr>
              <a:t>at </a:t>
            </a:r>
            <a:r>
              <a:rPr lang="en-US" sz="3200" b="1" kern="0" spc="-52" dirty="0">
                <a:solidFill>
                  <a:srgbClr val="FF75D3"/>
                </a:solidFill>
                <a:latin typeface="adonis-web" pitchFamily="34" charset="0"/>
                <a:ea typeface="adonis-web" pitchFamily="34" charset="-122"/>
                <a:cs typeface="adonis-web" pitchFamily="34" charset="-120"/>
              </a:rPr>
              <a:t>site?</a:t>
            </a:r>
            <a:endParaRPr lang="en-US" sz="3200" dirty="0"/>
          </a:p>
        </p:txBody>
      </p:sp>
      <p:sp>
        <p:nvSpPr>
          <p:cNvPr id="7" name="Text 3"/>
          <p:cNvSpPr/>
          <p:nvPr/>
        </p:nvSpPr>
        <p:spPr>
          <a:xfrm>
            <a:off x="6961703" y="4808934"/>
            <a:ext cx="6193274" cy="416481"/>
          </a:xfrm>
          <a:prstGeom prst="rect">
            <a:avLst/>
          </a:prstGeom>
          <a:noFill/>
          <a:ln/>
        </p:spPr>
        <p:txBody>
          <a:bodyPr wrap="none" rtlCol="0" anchor="t"/>
          <a:lstStyle/>
          <a:p>
            <a:pPr marL="0" indent="0" algn="ctr">
              <a:lnSpc>
                <a:spcPts val="3281"/>
              </a:lnSpc>
              <a:buNone/>
            </a:pPr>
            <a:r>
              <a:rPr lang="en-US" sz="3200" b="1" kern="0" spc="-52" dirty="0">
                <a:solidFill>
                  <a:srgbClr val="FF75D3"/>
                </a:solidFill>
                <a:latin typeface="adonis-web" pitchFamily="34" charset="0"/>
                <a:ea typeface="adonis-web" pitchFamily="34" charset="-122"/>
                <a:cs typeface="adonis-web" pitchFamily="34" charset="-120"/>
              </a:rPr>
              <a:t>Why accident investigation records </a:t>
            </a:r>
            <a:endParaRPr lang="en-US" sz="3200" b="1" kern="0" spc="-52" dirty="0" smtClean="0">
              <a:solidFill>
                <a:srgbClr val="FF75D3"/>
              </a:solidFill>
              <a:latin typeface="adonis-web" pitchFamily="34" charset="0"/>
              <a:ea typeface="adonis-web" pitchFamily="34" charset="-122"/>
              <a:cs typeface="adonis-web" pitchFamily="34" charset="-120"/>
            </a:endParaRPr>
          </a:p>
          <a:p>
            <a:pPr marL="0" indent="0" algn="ctr">
              <a:lnSpc>
                <a:spcPts val="3281"/>
              </a:lnSpc>
              <a:buNone/>
            </a:pPr>
            <a:r>
              <a:rPr lang="en-US" sz="3200" b="1" kern="0" spc="-52" dirty="0" smtClean="0">
                <a:solidFill>
                  <a:srgbClr val="FF75D3"/>
                </a:solidFill>
                <a:latin typeface="adonis-web" pitchFamily="34" charset="0"/>
                <a:ea typeface="adonis-web" pitchFamily="34" charset="-122"/>
                <a:cs typeface="adonis-web" pitchFamily="34" charset="-120"/>
              </a:rPr>
              <a:t>are </a:t>
            </a:r>
            <a:r>
              <a:rPr lang="en-US" sz="3200" b="1" kern="0" spc="-52" dirty="0">
                <a:solidFill>
                  <a:srgbClr val="FF75D3"/>
                </a:solidFill>
                <a:latin typeface="adonis-web" pitchFamily="34" charset="0"/>
                <a:ea typeface="adonis-web" pitchFamily="34" charset="-122"/>
                <a:cs typeface="adonis-web" pitchFamily="34" charset="-120"/>
              </a:rPr>
              <a:t>kept?</a:t>
            </a:r>
            <a:endParaRPr lang="en-US" sz="3200" dirty="0"/>
          </a:p>
        </p:txBody>
      </p:sp>
      <p:sp>
        <p:nvSpPr>
          <p:cNvPr id="9" name="Footer Placeholder 8"/>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520262" y="646152"/>
            <a:ext cx="13432221" cy="832961"/>
          </a:xfrm>
          <a:prstGeom prst="rect">
            <a:avLst/>
          </a:prstGeom>
          <a:noFill/>
          <a:ln/>
        </p:spPr>
        <p:txBody>
          <a:bodyPr wrap="square" rtlCol="0" anchor="t"/>
          <a:lstStyle/>
          <a:p>
            <a:pPr marL="0" indent="0">
              <a:lnSpc>
                <a:spcPts val="3281"/>
              </a:lnSpc>
              <a:buNone/>
            </a:pPr>
            <a:r>
              <a:rPr lang="en-US" sz="3200" b="1" kern="0" spc="-52" dirty="0">
                <a:solidFill>
                  <a:srgbClr val="FF75D3"/>
                </a:solidFill>
                <a:latin typeface="adonis-web" pitchFamily="34" charset="0"/>
                <a:ea typeface="adonis-web" pitchFamily="34" charset="-122"/>
                <a:cs typeface="adonis-web" pitchFamily="34" charset="-120"/>
              </a:rPr>
              <a:t>As a safety officer, if an accident or incident occurs at the site, follow these steps:</a:t>
            </a:r>
            <a:endParaRPr lang="en-US" sz="3200" dirty="0"/>
          </a:p>
        </p:txBody>
      </p:sp>
      <p:sp>
        <p:nvSpPr>
          <p:cNvPr id="5" name="Shape 2"/>
          <p:cNvSpPr/>
          <p:nvPr/>
        </p:nvSpPr>
        <p:spPr>
          <a:xfrm>
            <a:off x="520262" y="1729026"/>
            <a:ext cx="6683853" cy="5854422"/>
          </a:xfrm>
          <a:prstGeom prst="roundRect">
            <a:avLst>
              <a:gd name="adj" fmla="val 2059"/>
            </a:avLst>
          </a:prstGeom>
          <a:solidFill>
            <a:srgbClr val="EBD0FB"/>
          </a:solidFill>
          <a:ln w="7620">
            <a:solidFill>
              <a:srgbClr val="D1B6E1"/>
            </a:solidFill>
            <a:prstDash val="solid"/>
          </a:ln>
        </p:spPr>
      </p:sp>
      <p:sp>
        <p:nvSpPr>
          <p:cNvPr id="6" name="Text 3"/>
          <p:cNvSpPr/>
          <p:nvPr/>
        </p:nvSpPr>
        <p:spPr>
          <a:xfrm>
            <a:off x="851338" y="1958816"/>
            <a:ext cx="4504331" cy="347186"/>
          </a:xfrm>
          <a:prstGeom prst="rect">
            <a:avLst/>
          </a:prstGeom>
          <a:noFill/>
          <a:ln/>
        </p:spPr>
        <p:txBody>
          <a:bodyPr wrap="none" rtlCol="0" anchor="t"/>
          <a:lstStyle/>
          <a:p>
            <a:pPr marL="0" indent="0">
              <a:lnSpc>
                <a:spcPts val="2734"/>
              </a:lnSpc>
              <a:buNone/>
            </a:pPr>
            <a:r>
              <a:rPr lang="en-US" sz="2187" b="1" kern="0" spc="-44" dirty="0">
                <a:solidFill>
                  <a:srgbClr val="272525"/>
                </a:solidFill>
                <a:latin typeface="adonis-web" pitchFamily="34" charset="0"/>
                <a:ea typeface="adonis-web" pitchFamily="34" charset="-122"/>
                <a:cs typeface="adonis-web" pitchFamily="34" charset="-120"/>
              </a:rPr>
              <a:t>a) Immediate Response:</a:t>
            </a:r>
            <a:endParaRPr lang="en-US" sz="2187" dirty="0"/>
          </a:p>
        </p:txBody>
      </p:sp>
      <p:sp>
        <p:nvSpPr>
          <p:cNvPr id="7" name="Text 4"/>
          <p:cNvSpPr/>
          <p:nvPr/>
        </p:nvSpPr>
        <p:spPr>
          <a:xfrm>
            <a:off x="851339" y="2439233"/>
            <a:ext cx="6122986" cy="355402"/>
          </a:xfrm>
          <a:prstGeom prst="rect">
            <a:avLst/>
          </a:prstGeom>
          <a:noFill/>
          <a:ln/>
        </p:spPr>
        <p:txBody>
          <a:bodyPr wrap="non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Example for Immediate Response:</a:t>
            </a:r>
            <a:endParaRPr lang="en-US" sz="2000" dirty="0"/>
          </a:p>
        </p:txBody>
      </p:sp>
      <p:sp>
        <p:nvSpPr>
          <p:cNvPr id="8" name="Text 5"/>
          <p:cNvSpPr/>
          <p:nvPr/>
        </p:nvSpPr>
        <p:spPr>
          <a:xfrm>
            <a:off x="851339" y="2927866"/>
            <a:ext cx="6122985" cy="1066205"/>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If a worker falls from a height on a construction site, as a safety officer, your immediate response would involve:</a:t>
            </a:r>
            <a:endParaRPr lang="en-US" sz="2000" dirty="0"/>
          </a:p>
        </p:txBody>
      </p:sp>
      <p:sp>
        <p:nvSpPr>
          <p:cNvPr id="9" name="Text 6"/>
          <p:cNvSpPr/>
          <p:nvPr/>
        </p:nvSpPr>
        <p:spPr>
          <a:xfrm>
            <a:off x="851339" y="4357093"/>
            <a:ext cx="6122985" cy="299144"/>
          </a:xfrm>
          <a:prstGeom prst="rect">
            <a:avLst/>
          </a:prstGeom>
          <a:noFill/>
          <a:ln/>
        </p:spPr>
        <p:txBody>
          <a:bodyPr wrap="none" rtlCol="0" anchor="t"/>
          <a:lstStyle/>
          <a:p>
            <a:pPr marL="342900"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Calling for emergency medical assistance.</a:t>
            </a:r>
            <a:endParaRPr lang="en-US" sz="2000" dirty="0"/>
          </a:p>
        </p:txBody>
      </p:sp>
      <p:sp>
        <p:nvSpPr>
          <p:cNvPr id="10" name="Text 7"/>
          <p:cNvSpPr/>
          <p:nvPr/>
        </p:nvSpPr>
        <p:spPr>
          <a:xfrm>
            <a:off x="851339" y="4878051"/>
            <a:ext cx="6122985" cy="387632"/>
          </a:xfrm>
          <a:prstGeom prst="rect">
            <a:avLst/>
          </a:prstGeom>
          <a:noFill/>
          <a:ln/>
        </p:spPr>
        <p:txBody>
          <a:bodyPr wrap="none" rtlCol="0" anchor="t"/>
          <a:lstStyle/>
          <a:p>
            <a:pPr marL="342900"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Providing first aid to the injured worker.</a:t>
            </a:r>
            <a:endParaRPr lang="en-US" sz="2000" dirty="0"/>
          </a:p>
        </p:txBody>
      </p:sp>
      <p:sp>
        <p:nvSpPr>
          <p:cNvPr id="11" name="Text 8"/>
          <p:cNvSpPr/>
          <p:nvPr/>
        </p:nvSpPr>
        <p:spPr>
          <a:xfrm>
            <a:off x="851339" y="5399009"/>
            <a:ext cx="6122985" cy="828370"/>
          </a:xfrm>
          <a:prstGeom prst="rect">
            <a:avLst/>
          </a:prstGeom>
          <a:noFill/>
          <a:ln/>
        </p:spPr>
        <p:txBody>
          <a:bodyPr wrap="square" rtlCol="0" anchor="t"/>
          <a:lstStyle/>
          <a:p>
            <a:pPr marL="342900"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Isolating the area to prevent others from accessing the potentially dangerous zone.</a:t>
            </a:r>
            <a:endParaRPr lang="en-US" sz="2000" dirty="0"/>
          </a:p>
        </p:txBody>
      </p:sp>
      <p:sp>
        <p:nvSpPr>
          <p:cNvPr id="12" name="Text 9"/>
          <p:cNvSpPr/>
          <p:nvPr/>
        </p:nvSpPr>
        <p:spPr>
          <a:xfrm>
            <a:off x="851339" y="6227379"/>
            <a:ext cx="6122986" cy="770876"/>
          </a:xfrm>
          <a:prstGeom prst="rect">
            <a:avLst/>
          </a:prstGeom>
          <a:noFill/>
          <a:ln/>
        </p:spPr>
        <p:txBody>
          <a:bodyPr wrap="square" rtlCol="0" anchor="t"/>
          <a:lstStyle/>
          <a:p>
            <a:pPr marL="342900"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Notifying relevant authorities and senior management about the incident.</a:t>
            </a:r>
            <a:endParaRPr lang="en-US" sz="2000" dirty="0"/>
          </a:p>
        </p:txBody>
      </p:sp>
      <p:sp>
        <p:nvSpPr>
          <p:cNvPr id="13" name="Shape 10"/>
          <p:cNvSpPr/>
          <p:nvPr/>
        </p:nvSpPr>
        <p:spPr>
          <a:xfrm>
            <a:off x="7426285" y="1729026"/>
            <a:ext cx="6526198" cy="5854422"/>
          </a:xfrm>
          <a:prstGeom prst="roundRect">
            <a:avLst>
              <a:gd name="adj" fmla="val 2059"/>
            </a:avLst>
          </a:prstGeom>
          <a:solidFill>
            <a:srgbClr val="EBD0FB"/>
          </a:solidFill>
          <a:ln w="7620">
            <a:solidFill>
              <a:srgbClr val="D1B6E1"/>
            </a:solidFill>
            <a:prstDash val="solid"/>
          </a:ln>
        </p:spPr>
      </p:sp>
      <p:sp>
        <p:nvSpPr>
          <p:cNvPr id="14" name="Text 11"/>
          <p:cNvSpPr/>
          <p:nvPr/>
        </p:nvSpPr>
        <p:spPr>
          <a:xfrm>
            <a:off x="7656076" y="1958816"/>
            <a:ext cx="2777490" cy="347186"/>
          </a:xfrm>
          <a:prstGeom prst="rect">
            <a:avLst/>
          </a:prstGeom>
          <a:noFill/>
          <a:ln/>
        </p:spPr>
        <p:txBody>
          <a:bodyPr wrap="none" rtlCol="0" anchor="t"/>
          <a:lstStyle/>
          <a:p>
            <a:pPr marL="0" indent="0">
              <a:lnSpc>
                <a:spcPts val="2734"/>
              </a:lnSpc>
              <a:buNone/>
            </a:pPr>
            <a:r>
              <a:rPr lang="en-US" sz="2187" b="1" kern="0" spc="-44" dirty="0">
                <a:solidFill>
                  <a:srgbClr val="272525"/>
                </a:solidFill>
                <a:latin typeface="adonis-web" pitchFamily="34" charset="0"/>
                <a:ea typeface="adonis-web" pitchFamily="34" charset="-122"/>
                <a:cs typeface="adonis-web" pitchFamily="34" charset="-120"/>
              </a:rPr>
              <a:t>b) Documentation:</a:t>
            </a:r>
            <a:endParaRPr lang="en-US" sz="2187" dirty="0"/>
          </a:p>
        </p:txBody>
      </p:sp>
      <p:sp>
        <p:nvSpPr>
          <p:cNvPr id="15" name="Text 12"/>
          <p:cNvSpPr/>
          <p:nvPr/>
        </p:nvSpPr>
        <p:spPr>
          <a:xfrm>
            <a:off x="7656076" y="2439233"/>
            <a:ext cx="4396145" cy="355402"/>
          </a:xfrm>
          <a:prstGeom prst="rect">
            <a:avLst/>
          </a:prstGeom>
          <a:noFill/>
          <a:ln/>
        </p:spPr>
        <p:txBody>
          <a:bodyPr wrap="non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Example for Documentation:</a:t>
            </a:r>
            <a:endParaRPr lang="en-US" sz="2000" dirty="0"/>
          </a:p>
        </p:txBody>
      </p:sp>
      <p:sp>
        <p:nvSpPr>
          <p:cNvPr id="16" name="Text 13"/>
          <p:cNvSpPr/>
          <p:nvPr/>
        </p:nvSpPr>
        <p:spPr>
          <a:xfrm>
            <a:off x="7656076" y="2927866"/>
            <a:ext cx="5965331" cy="710803"/>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After the incident, you would document the details:</a:t>
            </a:r>
            <a:endParaRPr lang="en-US" sz="2000" dirty="0"/>
          </a:p>
        </p:txBody>
      </p:sp>
      <p:sp>
        <p:nvSpPr>
          <p:cNvPr id="17" name="Text 14"/>
          <p:cNvSpPr/>
          <p:nvPr/>
        </p:nvSpPr>
        <p:spPr>
          <a:xfrm>
            <a:off x="7656076" y="3638669"/>
            <a:ext cx="5965331" cy="960715"/>
          </a:xfrm>
          <a:prstGeom prst="rect">
            <a:avLst/>
          </a:prstGeom>
          <a:noFill/>
          <a:ln/>
        </p:spPr>
        <p:txBody>
          <a:bodyPr wrap="square" rtlCol="0" anchor="t"/>
          <a:lstStyle/>
          <a:p>
            <a:pPr marL="342900"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Recording the date, time, and location of the fall.</a:t>
            </a:r>
            <a:endParaRPr lang="en-US" sz="2000" dirty="0"/>
          </a:p>
        </p:txBody>
      </p:sp>
      <p:sp>
        <p:nvSpPr>
          <p:cNvPr id="18" name="Text 15"/>
          <p:cNvSpPr/>
          <p:nvPr/>
        </p:nvSpPr>
        <p:spPr>
          <a:xfrm>
            <a:off x="7656076" y="4357093"/>
            <a:ext cx="5965331" cy="1041916"/>
          </a:xfrm>
          <a:prstGeom prst="rect">
            <a:avLst/>
          </a:prstGeom>
          <a:noFill/>
          <a:ln/>
        </p:spPr>
        <p:txBody>
          <a:bodyPr wrap="square" rtlCol="0" anchor="t"/>
          <a:lstStyle/>
          <a:p>
            <a:pPr marL="342900"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Noting the extent of the injuries and the type of first aid provided.</a:t>
            </a:r>
            <a:endParaRPr lang="en-US" sz="2000" dirty="0"/>
          </a:p>
        </p:txBody>
      </p:sp>
      <p:sp>
        <p:nvSpPr>
          <p:cNvPr id="19" name="Text 16"/>
          <p:cNvSpPr/>
          <p:nvPr/>
        </p:nvSpPr>
        <p:spPr>
          <a:xfrm>
            <a:off x="7656076" y="5399009"/>
            <a:ext cx="5965331" cy="1155025"/>
          </a:xfrm>
          <a:prstGeom prst="rect">
            <a:avLst/>
          </a:prstGeom>
          <a:noFill/>
          <a:ln/>
        </p:spPr>
        <p:txBody>
          <a:bodyPr wrap="square" rtlCol="0" anchor="t"/>
          <a:lstStyle/>
          <a:p>
            <a:pPr marL="342900"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Taking photographs of the scene, especially focusing on the location of the fall and any contributing factors.</a:t>
            </a:r>
            <a:endParaRPr lang="en-US" sz="2000" dirty="0"/>
          </a:p>
        </p:txBody>
      </p:sp>
      <p:sp>
        <p:nvSpPr>
          <p:cNvPr id="20" name="Text 17"/>
          <p:cNvSpPr/>
          <p:nvPr/>
        </p:nvSpPr>
        <p:spPr>
          <a:xfrm>
            <a:off x="7656076" y="6642854"/>
            <a:ext cx="5965331" cy="710803"/>
          </a:xfrm>
          <a:prstGeom prst="rect">
            <a:avLst/>
          </a:prstGeom>
          <a:noFill/>
          <a:ln/>
        </p:spPr>
        <p:txBody>
          <a:bodyPr wrap="square" rtlCol="0" anchor="t"/>
          <a:lstStyle/>
          <a:p>
            <a:pPr marL="342900"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Collecting witness statements and any other relevant information.</a:t>
            </a:r>
            <a:endParaRPr lang="en-US" sz="2000" dirty="0"/>
          </a:p>
        </p:txBody>
      </p:sp>
      <p:sp>
        <p:nvSpPr>
          <p:cNvPr id="22" name="Footer Placeholder 21"/>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34363"/>
          </a:xfrm>
          <a:prstGeom prst="rect">
            <a:avLst/>
          </a:prstGeom>
          <a:solidFill>
            <a:srgbClr val="FFFFFF">
              <a:alpha val="75000"/>
            </a:srgbClr>
          </a:solidFill>
          <a:ln/>
        </p:spPr>
      </p:sp>
      <p:sp>
        <p:nvSpPr>
          <p:cNvPr id="4" name="Text 1"/>
          <p:cNvSpPr/>
          <p:nvPr/>
        </p:nvSpPr>
        <p:spPr>
          <a:xfrm>
            <a:off x="2630329" y="576263"/>
            <a:ext cx="9369623" cy="785813"/>
          </a:xfrm>
          <a:prstGeom prst="rect">
            <a:avLst/>
          </a:prstGeom>
          <a:noFill/>
          <a:ln/>
        </p:spPr>
        <p:txBody>
          <a:bodyPr wrap="square" rtlCol="0" anchor="t"/>
          <a:lstStyle/>
          <a:p>
            <a:pPr marL="0" indent="0">
              <a:lnSpc>
                <a:spcPts val="3094"/>
              </a:lnSpc>
              <a:buNone/>
            </a:pPr>
            <a:r>
              <a:rPr lang="en-US" sz="2800" b="1" kern="0" spc="-50" dirty="0">
                <a:solidFill>
                  <a:srgbClr val="FF75D3"/>
                </a:solidFill>
                <a:latin typeface="adonis-web" pitchFamily="34" charset="0"/>
                <a:ea typeface="adonis-web" pitchFamily="34" charset="-122"/>
                <a:cs typeface="adonis-web" pitchFamily="34" charset="-120"/>
              </a:rPr>
              <a:t>As a safety officer, if an accident or incident occurs at the site, follow these steps:</a:t>
            </a:r>
            <a:endParaRPr lang="en-US" sz="2800" dirty="0"/>
          </a:p>
        </p:txBody>
      </p:sp>
      <p:sp>
        <p:nvSpPr>
          <p:cNvPr id="5" name="Shape 2"/>
          <p:cNvSpPr/>
          <p:nvPr/>
        </p:nvSpPr>
        <p:spPr>
          <a:xfrm>
            <a:off x="1024759" y="1586031"/>
            <a:ext cx="6185666" cy="4098846"/>
          </a:xfrm>
          <a:prstGeom prst="roundRect">
            <a:avLst>
              <a:gd name="adj" fmla="val 2301"/>
            </a:avLst>
          </a:prstGeom>
          <a:solidFill>
            <a:srgbClr val="EBD0FB"/>
          </a:solidFill>
          <a:ln w="7620">
            <a:solidFill>
              <a:srgbClr val="D1B6E1"/>
            </a:solidFill>
            <a:prstDash val="solid"/>
          </a:ln>
        </p:spPr>
      </p:sp>
      <p:sp>
        <p:nvSpPr>
          <p:cNvPr id="6" name="Text 3"/>
          <p:cNvSpPr/>
          <p:nvPr/>
        </p:nvSpPr>
        <p:spPr>
          <a:xfrm>
            <a:off x="1418897" y="1814989"/>
            <a:ext cx="4048334" cy="327422"/>
          </a:xfrm>
          <a:prstGeom prst="rect">
            <a:avLst/>
          </a:prstGeom>
          <a:noFill/>
          <a:ln/>
        </p:spPr>
        <p:txBody>
          <a:bodyPr wrap="none" rtlCol="0" anchor="t"/>
          <a:lstStyle/>
          <a:p>
            <a:pPr marL="0" indent="0">
              <a:lnSpc>
                <a:spcPts val="2579"/>
              </a:lnSpc>
              <a:buNone/>
            </a:pPr>
            <a:r>
              <a:rPr lang="en-US" sz="2063" b="1" kern="0" spc="-41" dirty="0">
                <a:solidFill>
                  <a:srgbClr val="272525"/>
                </a:solidFill>
                <a:latin typeface="adonis-web" pitchFamily="34" charset="0"/>
                <a:ea typeface="adonis-web" pitchFamily="34" charset="-122"/>
                <a:cs typeface="adonis-web" pitchFamily="34" charset="-120"/>
              </a:rPr>
              <a:t>c) Notify Authorities:</a:t>
            </a:r>
            <a:endParaRPr lang="en-US" sz="2063" dirty="0"/>
          </a:p>
        </p:txBody>
      </p:sp>
      <p:sp>
        <p:nvSpPr>
          <p:cNvPr id="7" name="Text 4"/>
          <p:cNvSpPr/>
          <p:nvPr/>
        </p:nvSpPr>
        <p:spPr>
          <a:xfrm>
            <a:off x="1418897" y="2268141"/>
            <a:ext cx="5574358" cy="335280"/>
          </a:xfrm>
          <a:prstGeom prst="rect">
            <a:avLst/>
          </a:prstGeom>
          <a:noFill/>
          <a:ln/>
        </p:spPr>
        <p:txBody>
          <a:bodyPr wrap="none" rtlCol="0" anchor="t"/>
          <a:lstStyle/>
          <a:p>
            <a:pPr marL="0" indent="0">
              <a:lnSpc>
                <a:spcPts val="2640"/>
              </a:lnSpc>
              <a:buNone/>
            </a:pPr>
            <a:r>
              <a:rPr lang="en-US" sz="2000" b="1" kern="0" spc="-33" dirty="0">
                <a:solidFill>
                  <a:srgbClr val="272525"/>
                </a:solidFill>
                <a:latin typeface="Source Sans Pro" pitchFamily="34" charset="0"/>
                <a:ea typeface="Source Sans Pro" pitchFamily="34" charset="-122"/>
                <a:cs typeface="Source Sans Pro" pitchFamily="34" charset="-120"/>
              </a:rPr>
              <a:t>Example for Notifying Authorities:</a:t>
            </a:r>
            <a:endParaRPr lang="en-US" sz="2000" dirty="0"/>
          </a:p>
        </p:txBody>
      </p:sp>
      <p:sp>
        <p:nvSpPr>
          <p:cNvPr id="8" name="Text 5"/>
          <p:cNvSpPr/>
          <p:nvPr/>
        </p:nvSpPr>
        <p:spPr>
          <a:xfrm>
            <a:off x="1418897" y="2729151"/>
            <a:ext cx="5574358" cy="2346960"/>
          </a:xfrm>
          <a:prstGeom prst="rect">
            <a:avLst/>
          </a:prstGeom>
          <a:noFill/>
          <a:ln/>
        </p:spPr>
        <p:txBody>
          <a:bodyPr wrap="square" rtlCol="0" anchor="t"/>
          <a:lstStyle/>
          <a:p>
            <a:pPr marL="0" indent="0">
              <a:lnSpc>
                <a:spcPts val="2640"/>
              </a:lnSpc>
              <a:buNone/>
            </a:pPr>
            <a:r>
              <a:rPr lang="en-US" sz="2000" kern="0" spc="-33" dirty="0">
                <a:solidFill>
                  <a:srgbClr val="272525"/>
                </a:solidFill>
                <a:latin typeface="Source Sans Pro" pitchFamily="34" charset="0"/>
                <a:ea typeface="Source Sans Pro" pitchFamily="34" charset="-122"/>
                <a:cs typeface="Source Sans Pro" pitchFamily="34" charset="-120"/>
              </a:rPr>
              <a:t>In this scenario, you would report the incident to the appropriate authorities such as the Occupational Safety and Health Administration (OSHA) or relevant regulatory bodies in your jurisdiction. Timely reporting ensures compliance with legal requirements and allows for a thorough investigation.</a:t>
            </a:r>
            <a:endParaRPr lang="en-US" sz="2000" dirty="0"/>
          </a:p>
        </p:txBody>
      </p:sp>
      <p:sp>
        <p:nvSpPr>
          <p:cNvPr id="9" name="Shape 6"/>
          <p:cNvSpPr/>
          <p:nvPr/>
        </p:nvSpPr>
        <p:spPr>
          <a:xfrm>
            <a:off x="7419975" y="1597819"/>
            <a:ext cx="6138370" cy="4098846"/>
          </a:xfrm>
          <a:prstGeom prst="roundRect">
            <a:avLst>
              <a:gd name="adj" fmla="val 2301"/>
            </a:avLst>
          </a:prstGeom>
          <a:solidFill>
            <a:srgbClr val="EBD0FB"/>
          </a:solidFill>
          <a:ln w="7620">
            <a:solidFill>
              <a:srgbClr val="D1B6E1"/>
            </a:solidFill>
            <a:prstDash val="solid"/>
          </a:ln>
        </p:spPr>
      </p:sp>
      <p:sp>
        <p:nvSpPr>
          <p:cNvPr id="10" name="Text 7"/>
          <p:cNvSpPr/>
          <p:nvPr/>
        </p:nvSpPr>
        <p:spPr>
          <a:xfrm>
            <a:off x="7637145" y="1814989"/>
            <a:ext cx="2619732" cy="327422"/>
          </a:xfrm>
          <a:prstGeom prst="rect">
            <a:avLst/>
          </a:prstGeom>
          <a:noFill/>
          <a:ln/>
        </p:spPr>
        <p:txBody>
          <a:bodyPr wrap="none" rtlCol="0" anchor="t"/>
          <a:lstStyle/>
          <a:p>
            <a:pPr marL="0" indent="0">
              <a:lnSpc>
                <a:spcPts val="2579"/>
              </a:lnSpc>
              <a:buNone/>
            </a:pPr>
            <a:r>
              <a:rPr lang="en-US" sz="2063" b="1" kern="0" spc="-41" dirty="0">
                <a:solidFill>
                  <a:srgbClr val="272525"/>
                </a:solidFill>
                <a:latin typeface="adonis-web" pitchFamily="34" charset="0"/>
                <a:ea typeface="adonis-web" pitchFamily="34" charset="-122"/>
                <a:cs typeface="adonis-web" pitchFamily="34" charset="-120"/>
              </a:rPr>
              <a:t>d) Preserve the Scene:</a:t>
            </a:r>
            <a:endParaRPr lang="en-US" sz="2063" dirty="0"/>
          </a:p>
        </p:txBody>
      </p:sp>
      <p:sp>
        <p:nvSpPr>
          <p:cNvPr id="11" name="Text 8"/>
          <p:cNvSpPr/>
          <p:nvPr/>
        </p:nvSpPr>
        <p:spPr>
          <a:xfrm>
            <a:off x="7637145" y="2268141"/>
            <a:ext cx="4145756" cy="335280"/>
          </a:xfrm>
          <a:prstGeom prst="rect">
            <a:avLst/>
          </a:prstGeom>
          <a:noFill/>
          <a:ln/>
        </p:spPr>
        <p:txBody>
          <a:bodyPr wrap="none" rtlCol="0" anchor="t"/>
          <a:lstStyle/>
          <a:p>
            <a:pPr marL="0" indent="0">
              <a:lnSpc>
                <a:spcPts val="2640"/>
              </a:lnSpc>
              <a:buNone/>
            </a:pPr>
            <a:r>
              <a:rPr lang="en-US" sz="2000" b="1" kern="0" spc="-33" dirty="0">
                <a:solidFill>
                  <a:srgbClr val="272525"/>
                </a:solidFill>
                <a:latin typeface="Source Sans Pro" pitchFamily="34" charset="0"/>
                <a:ea typeface="Source Sans Pro" pitchFamily="34" charset="-122"/>
                <a:cs typeface="Source Sans Pro" pitchFamily="34" charset="-120"/>
              </a:rPr>
              <a:t>Example for Preserving the Scene:</a:t>
            </a:r>
            <a:endParaRPr lang="en-US" sz="2000" dirty="0"/>
          </a:p>
        </p:txBody>
      </p:sp>
      <p:sp>
        <p:nvSpPr>
          <p:cNvPr id="12" name="Text 9"/>
          <p:cNvSpPr/>
          <p:nvPr/>
        </p:nvSpPr>
        <p:spPr>
          <a:xfrm>
            <a:off x="7637145" y="2729151"/>
            <a:ext cx="4145756" cy="335280"/>
          </a:xfrm>
          <a:prstGeom prst="rect">
            <a:avLst/>
          </a:prstGeom>
          <a:noFill/>
          <a:ln/>
        </p:spPr>
        <p:txBody>
          <a:bodyPr wrap="none" rtlCol="0" anchor="t"/>
          <a:lstStyle/>
          <a:p>
            <a:pPr marL="0" indent="0">
              <a:lnSpc>
                <a:spcPts val="2640"/>
              </a:lnSpc>
              <a:buNone/>
            </a:pPr>
            <a:r>
              <a:rPr lang="en-US" sz="2000" kern="0" spc="-33" dirty="0">
                <a:solidFill>
                  <a:srgbClr val="272525"/>
                </a:solidFill>
                <a:latin typeface="Source Sans Pro" pitchFamily="34" charset="0"/>
                <a:ea typeface="Source Sans Pro" pitchFamily="34" charset="-122"/>
                <a:cs typeface="Source Sans Pro" pitchFamily="34" charset="-120"/>
              </a:rPr>
              <a:t>To preserve the scene, you would:</a:t>
            </a:r>
            <a:endParaRPr lang="en-US" sz="2000" dirty="0"/>
          </a:p>
        </p:txBody>
      </p:sp>
      <p:sp>
        <p:nvSpPr>
          <p:cNvPr id="13" name="Text 10"/>
          <p:cNvSpPr/>
          <p:nvPr/>
        </p:nvSpPr>
        <p:spPr>
          <a:xfrm>
            <a:off x="7972425" y="3300174"/>
            <a:ext cx="3810476" cy="335280"/>
          </a:xfrm>
          <a:prstGeom prst="rect">
            <a:avLst/>
          </a:prstGeom>
          <a:noFill/>
          <a:ln/>
        </p:spPr>
        <p:txBody>
          <a:bodyPr wrap="none" rtlCol="0" anchor="t"/>
          <a:lstStyle/>
          <a:p>
            <a:pPr marL="342900" indent="-342900" algn="l">
              <a:lnSpc>
                <a:spcPts val="2640"/>
              </a:lnSpc>
              <a:buSzPct val="100000"/>
              <a:buChar char="•"/>
            </a:pPr>
            <a:r>
              <a:rPr lang="en-US" sz="2000" kern="0" spc="-33" dirty="0">
                <a:solidFill>
                  <a:srgbClr val="272525"/>
                </a:solidFill>
                <a:latin typeface="Source Sans Pro" pitchFamily="34" charset="0"/>
                <a:ea typeface="Source Sans Pro" pitchFamily="34" charset="-122"/>
                <a:cs typeface="Source Sans Pro" pitchFamily="34" charset="-120"/>
              </a:rPr>
              <a:t>Instruct workers not to disturb the area.</a:t>
            </a:r>
            <a:endParaRPr lang="en-US" sz="2000" dirty="0"/>
          </a:p>
        </p:txBody>
      </p:sp>
      <p:sp>
        <p:nvSpPr>
          <p:cNvPr id="14" name="Text 11"/>
          <p:cNvSpPr/>
          <p:nvPr/>
        </p:nvSpPr>
        <p:spPr>
          <a:xfrm>
            <a:off x="7972425" y="3719274"/>
            <a:ext cx="5380968" cy="670560"/>
          </a:xfrm>
          <a:prstGeom prst="rect">
            <a:avLst/>
          </a:prstGeom>
          <a:noFill/>
          <a:ln/>
        </p:spPr>
        <p:txBody>
          <a:bodyPr wrap="square" rtlCol="0" anchor="t"/>
          <a:lstStyle/>
          <a:p>
            <a:pPr marL="342900" indent="-342900" algn="l">
              <a:lnSpc>
                <a:spcPts val="2640"/>
              </a:lnSpc>
              <a:buSzPct val="100000"/>
              <a:buChar char="•"/>
            </a:pPr>
            <a:r>
              <a:rPr lang="en-US" sz="2000" kern="0" spc="-33" dirty="0">
                <a:solidFill>
                  <a:srgbClr val="272525"/>
                </a:solidFill>
                <a:latin typeface="Source Sans Pro" pitchFamily="34" charset="0"/>
                <a:ea typeface="Source Sans Pro" pitchFamily="34" charset="-122"/>
                <a:cs typeface="Source Sans Pro" pitchFamily="34" charset="-120"/>
              </a:rPr>
              <a:t>Secure any equipment involved in the incident.</a:t>
            </a:r>
            <a:endParaRPr lang="en-US" sz="2000" dirty="0"/>
          </a:p>
        </p:txBody>
      </p:sp>
      <p:sp>
        <p:nvSpPr>
          <p:cNvPr id="15" name="Text 12"/>
          <p:cNvSpPr/>
          <p:nvPr/>
        </p:nvSpPr>
        <p:spPr>
          <a:xfrm>
            <a:off x="7972425" y="4473654"/>
            <a:ext cx="5380968" cy="1005840"/>
          </a:xfrm>
          <a:prstGeom prst="rect">
            <a:avLst/>
          </a:prstGeom>
          <a:noFill/>
          <a:ln/>
        </p:spPr>
        <p:txBody>
          <a:bodyPr wrap="square" rtlCol="0" anchor="t"/>
          <a:lstStyle/>
          <a:p>
            <a:pPr marL="342900" indent="-342900" algn="l">
              <a:lnSpc>
                <a:spcPts val="2640"/>
              </a:lnSpc>
              <a:buSzPct val="100000"/>
              <a:buChar char="•"/>
            </a:pPr>
            <a:r>
              <a:rPr lang="en-US" sz="2000" kern="0" spc="-33" dirty="0">
                <a:solidFill>
                  <a:srgbClr val="272525"/>
                </a:solidFill>
                <a:latin typeface="Source Sans Pro" pitchFamily="34" charset="0"/>
                <a:ea typeface="Source Sans Pro" pitchFamily="34" charset="-122"/>
                <a:cs typeface="Source Sans Pro" pitchFamily="34" charset="-120"/>
              </a:rPr>
              <a:t>Provide necessary information to emergency responders but refrain from altering the scene until investigators arrive.</a:t>
            </a:r>
            <a:endParaRPr lang="en-US" sz="2000" dirty="0"/>
          </a:p>
        </p:txBody>
      </p:sp>
      <p:sp>
        <p:nvSpPr>
          <p:cNvPr id="16" name="Shape 13"/>
          <p:cNvSpPr/>
          <p:nvPr/>
        </p:nvSpPr>
        <p:spPr>
          <a:xfrm>
            <a:off x="2630329" y="5906214"/>
            <a:ext cx="10060912" cy="1751886"/>
          </a:xfrm>
          <a:prstGeom prst="roundRect">
            <a:avLst>
              <a:gd name="adj" fmla="val 5384"/>
            </a:avLst>
          </a:prstGeom>
          <a:solidFill>
            <a:srgbClr val="EBD0FB"/>
          </a:solidFill>
          <a:ln w="7620">
            <a:solidFill>
              <a:srgbClr val="D1B6E1"/>
            </a:solidFill>
            <a:prstDash val="solid"/>
          </a:ln>
        </p:spPr>
      </p:sp>
      <p:sp>
        <p:nvSpPr>
          <p:cNvPr id="17" name="Text 14"/>
          <p:cNvSpPr/>
          <p:nvPr/>
        </p:nvSpPr>
        <p:spPr>
          <a:xfrm>
            <a:off x="2847499" y="6123384"/>
            <a:ext cx="2619732" cy="327422"/>
          </a:xfrm>
          <a:prstGeom prst="rect">
            <a:avLst/>
          </a:prstGeom>
          <a:noFill/>
          <a:ln/>
        </p:spPr>
        <p:txBody>
          <a:bodyPr wrap="none" rtlCol="0" anchor="t"/>
          <a:lstStyle/>
          <a:p>
            <a:pPr marL="0" indent="0">
              <a:lnSpc>
                <a:spcPts val="2579"/>
              </a:lnSpc>
              <a:buNone/>
            </a:pPr>
            <a:r>
              <a:rPr lang="en-US" sz="2063" b="1" kern="0" spc="-41" dirty="0">
                <a:solidFill>
                  <a:srgbClr val="272525"/>
                </a:solidFill>
                <a:latin typeface="adonis-web" pitchFamily="34" charset="0"/>
                <a:ea typeface="adonis-web" pitchFamily="34" charset="-122"/>
                <a:cs typeface="adonis-web" pitchFamily="34" charset="-120"/>
              </a:rPr>
              <a:t>e) Communication:</a:t>
            </a:r>
            <a:endParaRPr lang="en-US" sz="2063" dirty="0"/>
          </a:p>
        </p:txBody>
      </p:sp>
      <p:sp>
        <p:nvSpPr>
          <p:cNvPr id="18" name="Text 15"/>
          <p:cNvSpPr/>
          <p:nvPr/>
        </p:nvSpPr>
        <p:spPr>
          <a:xfrm>
            <a:off x="3182779" y="6686550"/>
            <a:ext cx="8600003" cy="335280"/>
          </a:xfrm>
          <a:prstGeom prst="rect">
            <a:avLst/>
          </a:prstGeom>
          <a:noFill/>
          <a:ln/>
        </p:spPr>
        <p:txBody>
          <a:bodyPr wrap="none" rtlCol="0" anchor="t"/>
          <a:lstStyle/>
          <a:p>
            <a:pPr marL="342900" indent="-342900" algn="l">
              <a:lnSpc>
                <a:spcPts val="2640"/>
              </a:lnSpc>
              <a:buSzPct val="100000"/>
              <a:buChar char="•"/>
            </a:pPr>
            <a:r>
              <a:rPr lang="en-US" sz="2000" kern="0" spc="-33" dirty="0">
                <a:solidFill>
                  <a:srgbClr val="272525"/>
                </a:solidFill>
                <a:latin typeface="Source Sans Pro" pitchFamily="34" charset="0"/>
                <a:ea typeface="Source Sans Pro" pitchFamily="34" charset="-122"/>
                <a:cs typeface="Source Sans Pro" pitchFamily="34" charset="-120"/>
              </a:rPr>
              <a:t>Keep affected parties informed about the situation.</a:t>
            </a:r>
            <a:endParaRPr lang="en-US" sz="2000" dirty="0"/>
          </a:p>
        </p:txBody>
      </p:sp>
      <p:sp>
        <p:nvSpPr>
          <p:cNvPr id="19" name="Text 16"/>
          <p:cNvSpPr/>
          <p:nvPr/>
        </p:nvSpPr>
        <p:spPr>
          <a:xfrm>
            <a:off x="3182779" y="7105650"/>
            <a:ext cx="8600003" cy="335280"/>
          </a:xfrm>
          <a:prstGeom prst="rect">
            <a:avLst/>
          </a:prstGeom>
          <a:noFill/>
          <a:ln/>
        </p:spPr>
        <p:txBody>
          <a:bodyPr wrap="none" rtlCol="0" anchor="t"/>
          <a:lstStyle/>
          <a:p>
            <a:pPr marL="342900" indent="-342900" algn="l">
              <a:lnSpc>
                <a:spcPts val="2640"/>
              </a:lnSpc>
              <a:buSzPct val="100000"/>
              <a:buChar char="•"/>
            </a:pPr>
            <a:r>
              <a:rPr lang="en-US" sz="2000" kern="0" spc="-33" dirty="0">
                <a:solidFill>
                  <a:srgbClr val="272525"/>
                </a:solidFill>
                <a:latin typeface="Source Sans Pro" pitchFamily="34" charset="0"/>
                <a:ea typeface="Source Sans Pro" pitchFamily="34" charset="-122"/>
                <a:cs typeface="Source Sans Pro" pitchFamily="34" charset="-120"/>
              </a:rPr>
              <a:t>Communicate with relevant personnel regarding any changes in work processes.</a:t>
            </a:r>
            <a:endParaRPr lang="en-US" sz="2000" dirty="0"/>
          </a:p>
        </p:txBody>
      </p:sp>
      <p:sp>
        <p:nvSpPr>
          <p:cNvPr id="21" name="Footer Placeholder 20"/>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9" y="1756767"/>
            <a:ext cx="3332917" cy="416481"/>
          </a:xfrm>
          <a:prstGeom prst="rect">
            <a:avLst/>
          </a:prstGeom>
          <a:noFill/>
          <a:ln/>
        </p:spPr>
        <p:txBody>
          <a:bodyPr wrap="none" rtlCol="0" anchor="t"/>
          <a:lstStyle/>
          <a:p>
            <a:pPr marL="0" indent="0" algn="l">
              <a:lnSpc>
                <a:spcPts val="3281"/>
              </a:lnSpc>
              <a:buNone/>
            </a:pPr>
            <a:r>
              <a:rPr lang="en-US" sz="3200" b="1" kern="0" spc="-52" dirty="0">
                <a:solidFill>
                  <a:srgbClr val="FF75D3"/>
                </a:solidFill>
                <a:latin typeface="adonis-web" pitchFamily="34" charset="0"/>
                <a:ea typeface="adonis-web" pitchFamily="34" charset="-122"/>
                <a:cs typeface="adonis-web" pitchFamily="34" charset="-120"/>
              </a:rPr>
              <a:t>Accident Investigation:</a:t>
            </a:r>
            <a:endParaRPr lang="en-US" sz="3200" dirty="0"/>
          </a:p>
        </p:txBody>
      </p:sp>
      <p:sp>
        <p:nvSpPr>
          <p:cNvPr id="5" name="Shape 2"/>
          <p:cNvSpPr/>
          <p:nvPr/>
        </p:nvSpPr>
        <p:spPr>
          <a:xfrm>
            <a:off x="2348389" y="2423160"/>
            <a:ext cx="4855726" cy="4049673"/>
          </a:xfrm>
          <a:prstGeom prst="roundRect">
            <a:avLst>
              <a:gd name="adj" fmla="val 2469"/>
            </a:avLst>
          </a:prstGeom>
          <a:solidFill>
            <a:srgbClr val="EBD0FB"/>
          </a:solidFill>
          <a:ln w="7620">
            <a:solidFill>
              <a:srgbClr val="D1B6E1"/>
            </a:solidFill>
            <a:prstDash val="solid"/>
          </a:ln>
        </p:spPr>
      </p:sp>
      <p:sp>
        <p:nvSpPr>
          <p:cNvPr id="6" name="Text 3"/>
          <p:cNvSpPr/>
          <p:nvPr/>
        </p:nvSpPr>
        <p:spPr>
          <a:xfrm>
            <a:off x="2578179" y="2652951"/>
            <a:ext cx="3948351" cy="347186"/>
          </a:xfrm>
          <a:prstGeom prst="rect">
            <a:avLst/>
          </a:prstGeom>
          <a:noFill/>
          <a:ln/>
        </p:spPr>
        <p:txBody>
          <a:bodyPr wrap="none" rtlCol="0" anchor="t"/>
          <a:lstStyle/>
          <a:p>
            <a:pPr marL="0" indent="0">
              <a:lnSpc>
                <a:spcPts val="2734"/>
              </a:lnSpc>
              <a:buNone/>
            </a:pPr>
            <a:r>
              <a:rPr lang="en-US" sz="2187" b="1" kern="0" spc="-44" dirty="0">
                <a:solidFill>
                  <a:srgbClr val="272525"/>
                </a:solidFill>
                <a:latin typeface="adonis-web" pitchFamily="34" charset="0"/>
                <a:ea typeface="adonis-web" pitchFamily="34" charset="-122"/>
                <a:cs typeface="adonis-web" pitchFamily="34" charset="-120"/>
              </a:rPr>
              <a:t>a) Establish an Investigation Team:</a:t>
            </a:r>
            <a:endParaRPr lang="en-US" sz="2187" dirty="0"/>
          </a:p>
        </p:txBody>
      </p:sp>
      <p:sp>
        <p:nvSpPr>
          <p:cNvPr id="7" name="Text 4"/>
          <p:cNvSpPr/>
          <p:nvPr/>
        </p:nvSpPr>
        <p:spPr>
          <a:xfrm>
            <a:off x="2578179" y="3133368"/>
            <a:ext cx="4396145" cy="710803"/>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Example for Establishing an Investigation Team:</a:t>
            </a:r>
            <a:endParaRPr lang="en-US" sz="2000" dirty="0"/>
          </a:p>
        </p:txBody>
      </p:sp>
      <p:sp>
        <p:nvSpPr>
          <p:cNvPr id="8" name="Text 5"/>
          <p:cNvSpPr/>
          <p:nvPr/>
        </p:nvSpPr>
        <p:spPr>
          <a:xfrm>
            <a:off x="2578179" y="3977402"/>
            <a:ext cx="4396145" cy="1777008"/>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You assemble a team consisting of a safety specialist, an operations expert, and possibly an external consultant with expertise in fall prevention to conduct a comprehensive investigation.</a:t>
            </a:r>
            <a:endParaRPr lang="en-US" sz="2000" dirty="0"/>
          </a:p>
        </p:txBody>
      </p:sp>
      <p:sp>
        <p:nvSpPr>
          <p:cNvPr id="9" name="Text 6"/>
          <p:cNvSpPr/>
          <p:nvPr/>
        </p:nvSpPr>
        <p:spPr>
          <a:xfrm>
            <a:off x="2578179" y="5887641"/>
            <a:ext cx="4396145" cy="355402"/>
          </a:xfrm>
          <a:prstGeom prst="rect">
            <a:avLst/>
          </a:prstGeom>
          <a:noFill/>
          <a:ln/>
        </p:spPr>
        <p:txBody>
          <a:bodyPr wrap="none" rtlCol="0" anchor="t"/>
          <a:lstStyle/>
          <a:p>
            <a:pPr marL="0" indent="0">
              <a:lnSpc>
                <a:spcPts val="2799"/>
              </a:lnSpc>
              <a:buNone/>
            </a:pPr>
            <a:endParaRPr lang="en-US" sz="1750" dirty="0"/>
          </a:p>
        </p:txBody>
      </p:sp>
      <p:sp>
        <p:nvSpPr>
          <p:cNvPr id="10" name="Shape 7"/>
          <p:cNvSpPr/>
          <p:nvPr/>
        </p:nvSpPr>
        <p:spPr>
          <a:xfrm>
            <a:off x="7426285" y="2423160"/>
            <a:ext cx="4855726" cy="4049673"/>
          </a:xfrm>
          <a:prstGeom prst="roundRect">
            <a:avLst>
              <a:gd name="adj" fmla="val 2469"/>
            </a:avLst>
          </a:prstGeom>
          <a:solidFill>
            <a:srgbClr val="EBD0FB"/>
          </a:solidFill>
          <a:ln w="7620">
            <a:solidFill>
              <a:srgbClr val="D1B6E1"/>
            </a:solidFill>
            <a:prstDash val="solid"/>
          </a:ln>
        </p:spPr>
      </p:sp>
      <p:sp>
        <p:nvSpPr>
          <p:cNvPr id="11" name="Text 8"/>
          <p:cNvSpPr/>
          <p:nvPr/>
        </p:nvSpPr>
        <p:spPr>
          <a:xfrm>
            <a:off x="7656076" y="2652951"/>
            <a:ext cx="2777490" cy="347186"/>
          </a:xfrm>
          <a:prstGeom prst="rect">
            <a:avLst/>
          </a:prstGeom>
          <a:noFill/>
          <a:ln/>
        </p:spPr>
        <p:txBody>
          <a:bodyPr wrap="none" rtlCol="0" anchor="t"/>
          <a:lstStyle/>
          <a:p>
            <a:pPr marL="0" indent="0">
              <a:lnSpc>
                <a:spcPts val="2734"/>
              </a:lnSpc>
              <a:buNone/>
            </a:pPr>
            <a:r>
              <a:rPr lang="en-US" sz="2187" b="1" kern="0" spc="-44" dirty="0">
                <a:solidFill>
                  <a:srgbClr val="272525"/>
                </a:solidFill>
                <a:latin typeface="adonis-web" pitchFamily="34" charset="0"/>
                <a:ea typeface="adonis-web" pitchFamily="34" charset="-122"/>
                <a:cs typeface="adonis-web" pitchFamily="34" charset="-120"/>
              </a:rPr>
              <a:t>b) Collect Information:</a:t>
            </a:r>
            <a:endParaRPr lang="en-US" sz="2187" dirty="0"/>
          </a:p>
        </p:txBody>
      </p:sp>
      <p:sp>
        <p:nvSpPr>
          <p:cNvPr id="12" name="Text 9"/>
          <p:cNvSpPr/>
          <p:nvPr/>
        </p:nvSpPr>
        <p:spPr>
          <a:xfrm>
            <a:off x="7656076" y="3133368"/>
            <a:ext cx="4396145" cy="355402"/>
          </a:xfrm>
          <a:prstGeom prst="rect">
            <a:avLst/>
          </a:prstGeom>
          <a:noFill/>
          <a:ln/>
        </p:spPr>
        <p:txBody>
          <a:bodyPr wrap="non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Example for Collecting Information:</a:t>
            </a:r>
            <a:endParaRPr lang="en-US" sz="2000" dirty="0"/>
          </a:p>
        </p:txBody>
      </p:sp>
      <p:sp>
        <p:nvSpPr>
          <p:cNvPr id="13" name="Text 10"/>
          <p:cNvSpPr/>
          <p:nvPr/>
        </p:nvSpPr>
        <p:spPr>
          <a:xfrm>
            <a:off x="7656076" y="3622000"/>
            <a:ext cx="4396145" cy="2132409"/>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The investigation team interviews the injured worker, witnesses, and reviews records related to the incident. They gather information on the worker's experience, the condition of safety equipment, and any deviations from established procedures.</a:t>
            </a:r>
            <a:endParaRPr lang="en-US" sz="2000" dirty="0"/>
          </a:p>
        </p:txBody>
      </p:sp>
      <p:sp>
        <p:nvSpPr>
          <p:cNvPr id="15" name="Footer Placeholder 14"/>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38053"/>
          </a:xfrm>
          <a:prstGeom prst="rect">
            <a:avLst/>
          </a:prstGeom>
          <a:solidFill>
            <a:srgbClr val="FFFFFF">
              <a:alpha val="75000"/>
            </a:srgbClr>
          </a:solidFill>
          <a:ln/>
        </p:spPr>
      </p:sp>
      <p:sp>
        <p:nvSpPr>
          <p:cNvPr id="4" name="Text 1"/>
          <p:cNvSpPr/>
          <p:nvPr/>
        </p:nvSpPr>
        <p:spPr>
          <a:xfrm>
            <a:off x="3232903" y="502206"/>
            <a:ext cx="9190323" cy="342424"/>
          </a:xfrm>
          <a:prstGeom prst="rect">
            <a:avLst/>
          </a:prstGeom>
          <a:noFill/>
          <a:ln/>
        </p:spPr>
        <p:txBody>
          <a:bodyPr wrap="none" rtlCol="0" anchor="t"/>
          <a:lstStyle/>
          <a:p>
            <a:pPr marL="0" indent="0" algn="ctr">
              <a:lnSpc>
                <a:spcPts val="2696"/>
              </a:lnSpc>
              <a:buNone/>
            </a:pPr>
            <a:r>
              <a:rPr lang="en-US" sz="2800" b="1" kern="0" spc="-43" dirty="0">
                <a:solidFill>
                  <a:srgbClr val="FF75D3"/>
                </a:solidFill>
                <a:latin typeface="adonis-web" pitchFamily="34" charset="0"/>
                <a:ea typeface="adonis-web" pitchFamily="34" charset="-122"/>
                <a:cs typeface="adonis-web" pitchFamily="34" charset="-120"/>
              </a:rPr>
              <a:t>Accident Investigation:</a:t>
            </a:r>
            <a:endParaRPr lang="en-US" sz="2800" dirty="0"/>
          </a:p>
        </p:txBody>
      </p:sp>
      <p:sp>
        <p:nvSpPr>
          <p:cNvPr id="5" name="Shape 2"/>
          <p:cNvSpPr/>
          <p:nvPr/>
        </p:nvSpPr>
        <p:spPr>
          <a:xfrm>
            <a:off x="1245476" y="1050012"/>
            <a:ext cx="5978522" cy="4449961"/>
          </a:xfrm>
          <a:prstGeom prst="roundRect">
            <a:avLst>
              <a:gd name="adj" fmla="val 2059"/>
            </a:avLst>
          </a:prstGeom>
          <a:solidFill>
            <a:srgbClr val="EBD0FB"/>
          </a:solidFill>
          <a:ln w="7620">
            <a:solidFill>
              <a:srgbClr val="D1B6E1"/>
            </a:solidFill>
            <a:prstDash val="solid"/>
          </a:ln>
        </p:spPr>
      </p:sp>
      <p:sp>
        <p:nvSpPr>
          <p:cNvPr id="6" name="Text 3"/>
          <p:cNvSpPr/>
          <p:nvPr/>
        </p:nvSpPr>
        <p:spPr>
          <a:xfrm>
            <a:off x="1497725" y="1240155"/>
            <a:ext cx="4208108" cy="285274"/>
          </a:xfrm>
          <a:prstGeom prst="rect">
            <a:avLst/>
          </a:prstGeom>
          <a:noFill/>
          <a:ln/>
        </p:spPr>
        <p:txBody>
          <a:bodyPr wrap="none" rtlCol="0" anchor="t"/>
          <a:lstStyle/>
          <a:p>
            <a:pPr marL="0" indent="0">
              <a:lnSpc>
                <a:spcPts val="2247"/>
              </a:lnSpc>
              <a:buNone/>
            </a:pPr>
            <a:r>
              <a:rPr lang="en-US" sz="2400" b="1" kern="0" spc="-36" dirty="0">
                <a:solidFill>
                  <a:srgbClr val="272525"/>
                </a:solidFill>
                <a:latin typeface="adonis-web" pitchFamily="34" charset="0"/>
                <a:ea typeface="adonis-web" pitchFamily="34" charset="-122"/>
                <a:cs typeface="adonis-web" pitchFamily="34" charset="-120"/>
              </a:rPr>
              <a:t>c) Root Cause Analysis:</a:t>
            </a:r>
            <a:endParaRPr lang="en-US" sz="2400" dirty="0"/>
          </a:p>
        </p:txBody>
      </p:sp>
      <p:sp>
        <p:nvSpPr>
          <p:cNvPr id="7" name="Text 4"/>
          <p:cNvSpPr/>
          <p:nvPr/>
        </p:nvSpPr>
        <p:spPr>
          <a:xfrm>
            <a:off x="1497725" y="1765738"/>
            <a:ext cx="5536130" cy="453587"/>
          </a:xfrm>
          <a:prstGeom prst="rect">
            <a:avLst/>
          </a:prstGeom>
          <a:noFill/>
          <a:ln/>
        </p:spPr>
        <p:txBody>
          <a:bodyPr wrap="none" rtlCol="0" anchor="t"/>
          <a:lstStyle/>
          <a:p>
            <a:pPr marL="0" indent="0">
              <a:lnSpc>
                <a:spcPts val="2301"/>
              </a:lnSpc>
              <a:buNone/>
            </a:pPr>
            <a:r>
              <a:rPr lang="en-US" sz="2000" b="1" kern="0" spc="-29" dirty="0">
                <a:solidFill>
                  <a:srgbClr val="272525"/>
                </a:solidFill>
                <a:latin typeface="Source Sans Pro" pitchFamily="34" charset="0"/>
                <a:ea typeface="Source Sans Pro" pitchFamily="34" charset="-122"/>
                <a:cs typeface="Source Sans Pro" pitchFamily="34" charset="-120"/>
              </a:rPr>
              <a:t>Example for Root Cause Analysis:</a:t>
            </a:r>
            <a:endParaRPr lang="en-US" sz="2000" dirty="0"/>
          </a:p>
        </p:txBody>
      </p:sp>
      <p:sp>
        <p:nvSpPr>
          <p:cNvPr id="8" name="Text 5"/>
          <p:cNvSpPr/>
          <p:nvPr/>
        </p:nvSpPr>
        <p:spPr>
          <a:xfrm>
            <a:off x="1497725" y="2328863"/>
            <a:ext cx="5536130" cy="1790163"/>
          </a:xfrm>
          <a:prstGeom prst="rect">
            <a:avLst/>
          </a:prstGeom>
          <a:noFill/>
          <a:ln/>
        </p:spPr>
        <p:txBody>
          <a:bodyPr wrap="square" rtlCol="0" anchor="t"/>
          <a:lstStyle/>
          <a:p>
            <a:pPr marL="0" indent="0">
              <a:lnSpc>
                <a:spcPts val="2301"/>
              </a:lnSpc>
              <a:buNone/>
            </a:pPr>
            <a:r>
              <a:rPr lang="en-US" sz="2000" kern="0" spc="-29" dirty="0">
                <a:solidFill>
                  <a:srgbClr val="272525"/>
                </a:solidFill>
                <a:latin typeface="Source Sans Pro" pitchFamily="34" charset="0"/>
                <a:ea typeface="Source Sans Pro" pitchFamily="34" charset="-122"/>
                <a:cs typeface="Source Sans Pro" pitchFamily="34" charset="-120"/>
              </a:rPr>
              <a:t>Using the "5 Whys," the team discovers that the worker fell because the safety harness was not properly secured. Further analysis reveals that inadequate training and a lack of regular equipment inspections contributed to the failure.</a:t>
            </a:r>
            <a:endParaRPr lang="en-US" sz="2000" dirty="0"/>
          </a:p>
        </p:txBody>
      </p:sp>
      <p:sp>
        <p:nvSpPr>
          <p:cNvPr id="9" name="Text 6"/>
          <p:cNvSpPr/>
          <p:nvPr/>
        </p:nvSpPr>
        <p:spPr>
          <a:xfrm>
            <a:off x="3423047" y="3607118"/>
            <a:ext cx="3610808" cy="292179"/>
          </a:xfrm>
          <a:prstGeom prst="rect">
            <a:avLst/>
          </a:prstGeom>
          <a:noFill/>
          <a:ln/>
        </p:spPr>
        <p:txBody>
          <a:bodyPr wrap="none" rtlCol="0" anchor="t"/>
          <a:lstStyle/>
          <a:p>
            <a:pPr marL="0" indent="0">
              <a:lnSpc>
                <a:spcPts val="2301"/>
              </a:lnSpc>
              <a:buNone/>
            </a:pPr>
            <a:endParaRPr lang="en-US" sz="1438" dirty="0"/>
          </a:p>
        </p:txBody>
      </p:sp>
      <p:sp>
        <p:nvSpPr>
          <p:cNvPr id="10" name="Shape 7"/>
          <p:cNvSpPr/>
          <p:nvPr/>
        </p:nvSpPr>
        <p:spPr>
          <a:xfrm>
            <a:off x="7406521" y="1050012"/>
            <a:ext cx="6199120" cy="4449961"/>
          </a:xfrm>
          <a:prstGeom prst="roundRect">
            <a:avLst>
              <a:gd name="adj" fmla="val 2059"/>
            </a:avLst>
          </a:prstGeom>
          <a:solidFill>
            <a:srgbClr val="EBD0FB"/>
          </a:solidFill>
          <a:ln w="7620">
            <a:solidFill>
              <a:srgbClr val="D1B6E1"/>
            </a:solidFill>
            <a:prstDash val="solid"/>
          </a:ln>
        </p:spPr>
      </p:sp>
      <p:sp>
        <p:nvSpPr>
          <p:cNvPr id="11" name="Text 8"/>
          <p:cNvSpPr/>
          <p:nvPr/>
        </p:nvSpPr>
        <p:spPr>
          <a:xfrm>
            <a:off x="7596664" y="1240155"/>
            <a:ext cx="3275171" cy="285274"/>
          </a:xfrm>
          <a:prstGeom prst="rect">
            <a:avLst/>
          </a:prstGeom>
          <a:noFill/>
          <a:ln/>
        </p:spPr>
        <p:txBody>
          <a:bodyPr wrap="none" rtlCol="0" anchor="t"/>
          <a:lstStyle/>
          <a:p>
            <a:pPr marL="0" indent="0">
              <a:lnSpc>
                <a:spcPts val="2247"/>
              </a:lnSpc>
              <a:buNone/>
            </a:pPr>
            <a:r>
              <a:rPr lang="en-US" sz="2400" b="1" kern="0" spc="-36" dirty="0">
                <a:solidFill>
                  <a:srgbClr val="272525"/>
                </a:solidFill>
                <a:latin typeface="adonis-web" pitchFamily="34" charset="0"/>
                <a:ea typeface="adonis-web" pitchFamily="34" charset="-122"/>
                <a:cs typeface="adonis-web" pitchFamily="34" charset="-120"/>
              </a:rPr>
              <a:t>d) Recommend Corrective Actions:</a:t>
            </a:r>
            <a:endParaRPr lang="en-US" sz="2400" dirty="0"/>
          </a:p>
        </p:txBody>
      </p:sp>
      <p:sp>
        <p:nvSpPr>
          <p:cNvPr id="12" name="Text 9"/>
          <p:cNvSpPr/>
          <p:nvPr/>
        </p:nvSpPr>
        <p:spPr>
          <a:xfrm>
            <a:off x="7596663" y="1634966"/>
            <a:ext cx="5567543" cy="584359"/>
          </a:xfrm>
          <a:prstGeom prst="rect">
            <a:avLst/>
          </a:prstGeom>
          <a:noFill/>
          <a:ln/>
        </p:spPr>
        <p:txBody>
          <a:bodyPr wrap="square" rtlCol="0" anchor="t"/>
          <a:lstStyle/>
          <a:p>
            <a:pPr marL="0" indent="0">
              <a:lnSpc>
                <a:spcPts val="2301"/>
              </a:lnSpc>
              <a:buNone/>
            </a:pPr>
            <a:r>
              <a:rPr lang="en-US" sz="2000" b="1" kern="0" spc="-29" dirty="0">
                <a:solidFill>
                  <a:srgbClr val="272525"/>
                </a:solidFill>
                <a:latin typeface="Source Sans Pro" pitchFamily="34" charset="0"/>
                <a:ea typeface="Source Sans Pro" pitchFamily="34" charset="-122"/>
                <a:cs typeface="Source Sans Pro" pitchFamily="34" charset="-120"/>
              </a:rPr>
              <a:t>Example for Recommending Corrective Actions:</a:t>
            </a:r>
            <a:endParaRPr lang="en-US" sz="2000" dirty="0"/>
          </a:p>
        </p:txBody>
      </p:sp>
      <p:sp>
        <p:nvSpPr>
          <p:cNvPr id="13" name="Text 10"/>
          <p:cNvSpPr/>
          <p:nvPr/>
        </p:nvSpPr>
        <p:spPr>
          <a:xfrm>
            <a:off x="7596664" y="2328863"/>
            <a:ext cx="5567542" cy="584359"/>
          </a:xfrm>
          <a:prstGeom prst="rect">
            <a:avLst/>
          </a:prstGeom>
          <a:noFill/>
          <a:ln/>
        </p:spPr>
        <p:txBody>
          <a:bodyPr wrap="square" rtlCol="0" anchor="t"/>
          <a:lstStyle/>
          <a:p>
            <a:pPr marL="0" indent="0">
              <a:lnSpc>
                <a:spcPts val="2301"/>
              </a:lnSpc>
              <a:buNone/>
            </a:pPr>
            <a:r>
              <a:rPr lang="en-US" sz="2000" kern="0" spc="-29" dirty="0">
                <a:solidFill>
                  <a:srgbClr val="272525"/>
                </a:solidFill>
                <a:latin typeface="Source Sans Pro" pitchFamily="34" charset="0"/>
                <a:ea typeface="Source Sans Pro" pitchFamily="34" charset="-122"/>
                <a:cs typeface="Source Sans Pro" pitchFamily="34" charset="-120"/>
              </a:rPr>
              <a:t>Based on the findings, the team recommends corrective actions such as:</a:t>
            </a:r>
            <a:endParaRPr lang="en-US" sz="2000" dirty="0"/>
          </a:p>
        </p:txBody>
      </p:sp>
      <p:sp>
        <p:nvSpPr>
          <p:cNvPr id="14" name="Text 11"/>
          <p:cNvSpPr/>
          <p:nvPr/>
        </p:nvSpPr>
        <p:spPr>
          <a:xfrm>
            <a:off x="7888724" y="3118604"/>
            <a:ext cx="5275482" cy="584359"/>
          </a:xfrm>
          <a:prstGeom prst="rect">
            <a:avLst/>
          </a:prstGeom>
          <a:noFill/>
          <a:ln/>
        </p:spPr>
        <p:txBody>
          <a:bodyPr wrap="square" rtlCol="0" anchor="t"/>
          <a:lstStyle/>
          <a:p>
            <a:pPr marL="342900" indent="-342900" algn="l">
              <a:lnSpc>
                <a:spcPts val="2301"/>
              </a:lnSpc>
              <a:buSzPct val="100000"/>
              <a:buChar char="•"/>
            </a:pPr>
            <a:r>
              <a:rPr lang="en-US" sz="2000" kern="0" spc="-29" dirty="0">
                <a:solidFill>
                  <a:srgbClr val="272525"/>
                </a:solidFill>
                <a:latin typeface="Source Sans Pro" pitchFamily="34" charset="0"/>
                <a:ea typeface="Source Sans Pro" pitchFamily="34" charset="-122"/>
                <a:cs typeface="Source Sans Pro" pitchFamily="34" charset="-120"/>
              </a:rPr>
              <a:t>Enhanced training programs on proper use of safety equipment.</a:t>
            </a:r>
            <a:endParaRPr lang="en-US" sz="2000" dirty="0"/>
          </a:p>
        </p:txBody>
      </p:sp>
      <p:sp>
        <p:nvSpPr>
          <p:cNvPr id="15" name="Text 12"/>
          <p:cNvSpPr/>
          <p:nvPr/>
        </p:nvSpPr>
        <p:spPr>
          <a:xfrm>
            <a:off x="7888724" y="3775948"/>
            <a:ext cx="5275482" cy="584359"/>
          </a:xfrm>
          <a:prstGeom prst="rect">
            <a:avLst/>
          </a:prstGeom>
          <a:noFill/>
          <a:ln/>
        </p:spPr>
        <p:txBody>
          <a:bodyPr wrap="square" rtlCol="0" anchor="t"/>
          <a:lstStyle/>
          <a:p>
            <a:pPr marL="342900" indent="-342900" algn="l">
              <a:lnSpc>
                <a:spcPts val="2301"/>
              </a:lnSpc>
              <a:buSzPct val="100000"/>
              <a:buChar char="•"/>
            </a:pPr>
            <a:r>
              <a:rPr lang="en-US" sz="2000" kern="0" spc="-29" dirty="0">
                <a:solidFill>
                  <a:srgbClr val="272525"/>
                </a:solidFill>
                <a:latin typeface="Source Sans Pro" pitchFamily="34" charset="0"/>
                <a:ea typeface="Source Sans Pro" pitchFamily="34" charset="-122"/>
                <a:cs typeface="Source Sans Pro" pitchFamily="34" charset="-120"/>
              </a:rPr>
              <a:t>Regular inspections and maintenance of safety harnesses.</a:t>
            </a:r>
            <a:endParaRPr lang="en-US" sz="2000" dirty="0"/>
          </a:p>
        </p:txBody>
      </p:sp>
      <p:sp>
        <p:nvSpPr>
          <p:cNvPr id="16" name="Text 13"/>
          <p:cNvSpPr/>
          <p:nvPr/>
        </p:nvSpPr>
        <p:spPr>
          <a:xfrm>
            <a:off x="7888724" y="4433292"/>
            <a:ext cx="5275482" cy="876538"/>
          </a:xfrm>
          <a:prstGeom prst="rect">
            <a:avLst/>
          </a:prstGeom>
          <a:noFill/>
          <a:ln/>
        </p:spPr>
        <p:txBody>
          <a:bodyPr wrap="square" rtlCol="0" anchor="t"/>
          <a:lstStyle/>
          <a:p>
            <a:pPr marL="342900" indent="-342900" algn="l">
              <a:lnSpc>
                <a:spcPts val="2301"/>
              </a:lnSpc>
              <a:buSzPct val="100000"/>
              <a:buChar char="•"/>
            </a:pPr>
            <a:r>
              <a:rPr lang="en-US" sz="2000" kern="0" spc="-29" dirty="0">
                <a:solidFill>
                  <a:srgbClr val="272525"/>
                </a:solidFill>
                <a:latin typeface="Source Sans Pro" pitchFamily="34" charset="0"/>
                <a:ea typeface="Source Sans Pro" pitchFamily="34" charset="-122"/>
                <a:cs typeface="Source Sans Pro" pitchFamily="34" charset="-120"/>
              </a:rPr>
              <a:t>Implementing a checklist system to ensure proper safety measures are followed before starting work at heights.</a:t>
            </a:r>
            <a:endParaRPr lang="en-US" sz="2000" dirty="0"/>
          </a:p>
        </p:txBody>
      </p:sp>
      <p:sp>
        <p:nvSpPr>
          <p:cNvPr id="17" name="Shape 14"/>
          <p:cNvSpPr/>
          <p:nvPr/>
        </p:nvSpPr>
        <p:spPr>
          <a:xfrm>
            <a:off x="1954924" y="5682496"/>
            <a:ext cx="10830910" cy="2053352"/>
          </a:xfrm>
          <a:prstGeom prst="roundRect">
            <a:avLst>
              <a:gd name="adj" fmla="val 4002"/>
            </a:avLst>
          </a:prstGeom>
          <a:solidFill>
            <a:srgbClr val="EBD0FB"/>
          </a:solidFill>
          <a:ln w="7620">
            <a:solidFill>
              <a:srgbClr val="D1B6E1"/>
            </a:solidFill>
            <a:prstDash val="solid"/>
          </a:ln>
        </p:spPr>
      </p:sp>
      <p:sp>
        <p:nvSpPr>
          <p:cNvPr id="18" name="Text 15"/>
          <p:cNvSpPr/>
          <p:nvPr/>
        </p:nvSpPr>
        <p:spPr>
          <a:xfrm>
            <a:off x="2364829" y="5872639"/>
            <a:ext cx="3341004" cy="285274"/>
          </a:xfrm>
          <a:prstGeom prst="rect">
            <a:avLst/>
          </a:prstGeom>
          <a:noFill/>
          <a:ln/>
        </p:spPr>
        <p:txBody>
          <a:bodyPr wrap="none" rtlCol="0" anchor="t"/>
          <a:lstStyle/>
          <a:p>
            <a:pPr marL="0" indent="0">
              <a:lnSpc>
                <a:spcPts val="2247"/>
              </a:lnSpc>
              <a:buNone/>
            </a:pPr>
            <a:r>
              <a:rPr lang="en-US" sz="2400" b="1" kern="0" spc="-36" dirty="0">
                <a:solidFill>
                  <a:srgbClr val="272525"/>
                </a:solidFill>
                <a:latin typeface="adonis-web" pitchFamily="34" charset="0"/>
                <a:ea typeface="adonis-web" pitchFamily="34" charset="-122"/>
                <a:cs typeface="adonis-web" pitchFamily="34" charset="-120"/>
              </a:rPr>
              <a:t>e) Documentation:</a:t>
            </a:r>
            <a:endParaRPr lang="en-US" sz="2400" dirty="0"/>
          </a:p>
        </p:txBody>
      </p:sp>
      <p:sp>
        <p:nvSpPr>
          <p:cNvPr id="19" name="Text 16"/>
          <p:cNvSpPr/>
          <p:nvPr/>
        </p:nvSpPr>
        <p:spPr>
          <a:xfrm>
            <a:off x="2364829" y="6267450"/>
            <a:ext cx="8842524" cy="292179"/>
          </a:xfrm>
          <a:prstGeom prst="rect">
            <a:avLst/>
          </a:prstGeom>
          <a:noFill/>
          <a:ln/>
        </p:spPr>
        <p:txBody>
          <a:bodyPr wrap="none" rtlCol="0" anchor="t"/>
          <a:lstStyle/>
          <a:p>
            <a:pPr marL="0" indent="0">
              <a:lnSpc>
                <a:spcPts val="2301"/>
              </a:lnSpc>
              <a:buNone/>
            </a:pPr>
            <a:r>
              <a:rPr lang="en-US" sz="2000" b="1" kern="0" spc="-29" dirty="0">
                <a:solidFill>
                  <a:srgbClr val="272525"/>
                </a:solidFill>
                <a:latin typeface="Source Sans Pro" pitchFamily="34" charset="0"/>
                <a:ea typeface="Source Sans Pro" pitchFamily="34" charset="-122"/>
                <a:cs typeface="Source Sans Pro" pitchFamily="34" charset="-120"/>
              </a:rPr>
              <a:t>Example for Documentation of Investigation:</a:t>
            </a:r>
            <a:endParaRPr lang="en-US" sz="2000" dirty="0"/>
          </a:p>
        </p:txBody>
      </p:sp>
      <p:sp>
        <p:nvSpPr>
          <p:cNvPr id="20" name="Text 17"/>
          <p:cNvSpPr/>
          <p:nvPr/>
        </p:nvSpPr>
        <p:spPr>
          <a:xfrm>
            <a:off x="2364828" y="6669167"/>
            <a:ext cx="10058399" cy="876538"/>
          </a:xfrm>
          <a:prstGeom prst="rect">
            <a:avLst/>
          </a:prstGeom>
          <a:noFill/>
          <a:ln/>
        </p:spPr>
        <p:txBody>
          <a:bodyPr wrap="square" rtlCol="0" anchor="t"/>
          <a:lstStyle/>
          <a:p>
            <a:pPr marL="0" indent="0">
              <a:lnSpc>
                <a:spcPts val="2301"/>
              </a:lnSpc>
              <a:buNone/>
            </a:pPr>
            <a:r>
              <a:rPr lang="en-US" sz="2000" kern="0" spc="-29" dirty="0">
                <a:solidFill>
                  <a:srgbClr val="272525"/>
                </a:solidFill>
                <a:latin typeface="Source Sans Pro" pitchFamily="34" charset="0"/>
                <a:ea typeface="Source Sans Pro" pitchFamily="34" charset="-122"/>
                <a:cs typeface="Source Sans Pro" pitchFamily="34" charset="-120"/>
              </a:rPr>
              <a:t>A detailed report is created, outlining the incident, investigation process, root causes, and recommended corrective actions. This report is shared with management, regulatory authorities, and relevant stakeholders.</a:t>
            </a:r>
            <a:endParaRPr lang="en-US" sz="2000" dirty="0"/>
          </a:p>
        </p:txBody>
      </p:sp>
      <p:sp>
        <p:nvSpPr>
          <p:cNvPr id="22" name="Footer Placeholder 21"/>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31624"/>
          </a:xfrm>
          <a:prstGeom prst="rect">
            <a:avLst/>
          </a:prstGeom>
          <a:solidFill>
            <a:srgbClr val="FFFFFF">
              <a:alpha val="75000"/>
            </a:srgbClr>
          </a:solidFill>
          <a:ln/>
        </p:spPr>
      </p:sp>
      <p:sp>
        <p:nvSpPr>
          <p:cNvPr id="4" name="Text 1"/>
          <p:cNvSpPr/>
          <p:nvPr/>
        </p:nvSpPr>
        <p:spPr>
          <a:xfrm>
            <a:off x="2646640" y="574238"/>
            <a:ext cx="10202257" cy="391478"/>
          </a:xfrm>
          <a:prstGeom prst="rect">
            <a:avLst/>
          </a:prstGeom>
          <a:noFill/>
          <a:ln/>
        </p:spPr>
        <p:txBody>
          <a:bodyPr wrap="none" rtlCol="0" anchor="t"/>
          <a:lstStyle/>
          <a:p>
            <a:pPr marL="0" indent="0" algn="ctr">
              <a:lnSpc>
                <a:spcPts val="3083"/>
              </a:lnSpc>
              <a:buNone/>
            </a:pPr>
            <a:r>
              <a:rPr lang="en-US" sz="2800" b="1" kern="0" spc="-49" dirty="0">
                <a:solidFill>
                  <a:srgbClr val="FF75D3"/>
                </a:solidFill>
                <a:latin typeface="adonis-web" pitchFamily="34" charset="0"/>
                <a:ea typeface="adonis-web" pitchFamily="34" charset="-122"/>
                <a:cs typeface="adonis-web" pitchFamily="34" charset="-120"/>
              </a:rPr>
              <a:t>Importance of Accident Investigation Records:</a:t>
            </a:r>
            <a:endParaRPr lang="en-US" sz="2800" dirty="0"/>
          </a:p>
        </p:txBody>
      </p:sp>
      <p:sp>
        <p:nvSpPr>
          <p:cNvPr id="5" name="Shape 2"/>
          <p:cNvSpPr/>
          <p:nvPr/>
        </p:nvSpPr>
        <p:spPr>
          <a:xfrm>
            <a:off x="882869" y="1200626"/>
            <a:ext cx="6327913" cy="4251484"/>
          </a:xfrm>
          <a:prstGeom prst="roundRect">
            <a:avLst>
              <a:gd name="adj" fmla="val 2211"/>
            </a:avLst>
          </a:prstGeom>
          <a:solidFill>
            <a:srgbClr val="EBD0FB"/>
          </a:solidFill>
          <a:ln w="7620">
            <a:solidFill>
              <a:srgbClr val="D1B6E1"/>
            </a:solidFill>
            <a:prstDash val="solid"/>
          </a:ln>
        </p:spPr>
      </p:sp>
      <p:sp>
        <p:nvSpPr>
          <p:cNvPr id="6" name="Text 3"/>
          <p:cNvSpPr/>
          <p:nvPr/>
        </p:nvSpPr>
        <p:spPr>
          <a:xfrm>
            <a:off x="1292772" y="1417082"/>
            <a:ext cx="4181007" cy="326350"/>
          </a:xfrm>
          <a:prstGeom prst="rect">
            <a:avLst/>
          </a:prstGeom>
          <a:noFill/>
          <a:ln/>
        </p:spPr>
        <p:txBody>
          <a:bodyPr wrap="none" rtlCol="0" anchor="t"/>
          <a:lstStyle/>
          <a:p>
            <a:pPr marL="0" indent="0">
              <a:lnSpc>
                <a:spcPts val="2570"/>
              </a:lnSpc>
              <a:buNone/>
            </a:pPr>
            <a:r>
              <a:rPr lang="en-US" sz="2056" b="1" kern="0" spc="-41" dirty="0">
                <a:solidFill>
                  <a:srgbClr val="272525"/>
                </a:solidFill>
                <a:latin typeface="adonis-web" pitchFamily="34" charset="0"/>
                <a:ea typeface="adonis-web" pitchFamily="34" charset="-122"/>
                <a:cs typeface="adonis-web" pitchFamily="34" charset="-120"/>
              </a:rPr>
              <a:t>a) Legal Compliance:</a:t>
            </a:r>
            <a:endParaRPr lang="en-US" sz="2056" dirty="0"/>
          </a:p>
        </p:txBody>
      </p:sp>
      <p:sp>
        <p:nvSpPr>
          <p:cNvPr id="7" name="Text 4"/>
          <p:cNvSpPr/>
          <p:nvPr/>
        </p:nvSpPr>
        <p:spPr>
          <a:xfrm>
            <a:off x="1292773" y="1978343"/>
            <a:ext cx="5701554" cy="1002268"/>
          </a:xfrm>
          <a:prstGeom prst="rect">
            <a:avLst/>
          </a:prstGeom>
          <a:noFill/>
          <a:ln/>
        </p:spPr>
        <p:txBody>
          <a:bodyPr wrap="square" rtlCol="0" anchor="t"/>
          <a:lstStyle/>
          <a:p>
            <a:pPr marL="342900" indent="-342900" algn="l">
              <a:lnSpc>
                <a:spcPts val="2631"/>
              </a:lnSpc>
              <a:buSzPct val="100000"/>
              <a:buChar char="•"/>
            </a:pPr>
            <a:r>
              <a:rPr lang="en-US" sz="2000" kern="0" spc="-33" dirty="0">
                <a:solidFill>
                  <a:srgbClr val="272525"/>
                </a:solidFill>
                <a:latin typeface="Source Sans Pro" pitchFamily="34" charset="0"/>
                <a:ea typeface="Source Sans Pro" pitchFamily="34" charset="-122"/>
                <a:cs typeface="Source Sans Pro" pitchFamily="34" charset="-120"/>
              </a:rPr>
              <a:t>Helps organizations comply with legal requirements for reporting and investigating accidents.</a:t>
            </a:r>
            <a:endParaRPr lang="en-US" sz="2000" dirty="0"/>
          </a:p>
        </p:txBody>
      </p:sp>
      <p:sp>
        <p:nvSpPr>
          <p:cNvPr id="8" name="Shape 5"/>
          <p:cNvSpPr/>
          <p:nvPr/>
        </p:nvSpPr>
        <p:spPr>
          <a:xfrm>
            <a:off x="7419618" y="1200626"/>
            <a:ext cx="6280616" cy="4251484"/>
          </a:xfrm>
          <a:prstGeom prst="roundRect">
            <a:avLst>
              <a:gd name="adj" fmla="val 2211"/>
            </a:avLst>
          </a:prstGeom>
          <a:solidFill>
            <a:srgbClr val="EBD0FB"/>
          </a:solidFill>
          <a:ln w="7620">
            <a:solidFill>
              <a:srgbClr val="D1B6E1"/>
            </a:solidFill>
            <a:prstDash val="solid"/>
          </a:ln>
        </p:spPr>
      </p:sp>
      <p:sp>
        <p:nvSpPr>
          <p:cNvPr id="9" name="Text 6"/>
          <p:cNvSpPr/>
          <p:nvPr/>
        </p:nvSpPr>
        <p:spPr>
          <a:xfrm>
            <a:off x="7636073" y="1417082"/>
            <a:ext cx="3092172" cy="326350"/>
          </a:xfrm>
          <a:prstGeom prst="rect">
            <a:avLst/>
          </a:prstGeom>
          <a:noFill/>
          <a:ln/>
        </p:spPr>
        <p:txBody>
          <a:bodyPr wrap="none" rtlCol="0" anchor="t"/>
          <a:lstStyle/>
          <a:p>
            <a:pPr marL="0" indent="0">
              <a:lnSpc>
                <a:spcPts val="2570"/>
              </a:lnSpc>
              <a:buNone/>
            </a:pPr>
            <a:r>
              <a:rPr lang="en-US" sz="2056" b="1" kern="0" spc="-41" dirty="0">
                <a:solidFill>
                  <a:srgbClr val="272525"/>
                </a:solidFill>
                <a:latin typeface="adonis-web" pitchFamily="34" charset="0"/>
                <a:ea typeface="adonis-web" pitchFamily="34" charset="-122"/>
                <a:cs typeface="adonis-web" pitchFamily="34" charset="-120"/>
              </a:rPr>
              <a:t>b) Continuous Improvement:</a:t>
            </a:r>
            <a:endParaRPr lang="en-US" sz="2056" dirty="0"/>
          </a:p>
        </p:txBody>
      </p:sp>
      <p:sp>
        <p:nvSpPr>
          <p:cNvPr id="10" name="Text 7"/>
          <p:cNvSpPr/>
          <p:nvPr/>
        </p:nvSpPr>
        <p:spPr>
          <a:xfrm>
            <a:off x="7970163" y="1978343"/>
            <a:ext cx="5320168" cy="1002268"/>
          </a:xfrm>
          <a:prstGeom prst="rect">
            <a:avLst/>
          </a:prstGeom>
          <a:noFill/>
          <a:ln/>
        </p:spPr>
        <p:txBody>
          <a:bodyPr wrap="square" rtlCol="0" anchor="t"/>
          <a:lstStyle/>
          <a:p>
            <a:pPr marL="342900" indent="-342900" algn="l">
              <a:lnSpc>
                <a:spcPts val="2631"/>
              </a:lnSpc>
              <a:buSzPct val="100000"/>
              <a:buChar char="•"/>
            </a:pPr>
            <a:r>
              <a:rPr lang="en-US" sz="2000" kern="0" spc="-33" dirty="0">
                <a:solidFill>
                  <a:srgbClr val="272525"/>
                </a:solidFill>
                <a:latin typeface="Source Sans Pro" pitchFamily="34" charset="0"/>
                <a:ea typeface="Source Sans Pro" pitchFamily="34" charset="-122"/>
                <a:cs typeface="Source Sans Pro" pitchFamily="34" charset="-120"/>
              </a:rPr>
              <a:t>Enables the identification of systemic issues and areas for improvement in safety procedures.</a:t>
            </a:r>
            <a:endParaRPr lang="en-US" sz="2000" dirty="0"/>
          </a:p>
        </p:txBody>
      </p:sp>
      <p:sp>
        <p:nvSpPr>
          <p:cNvPr id="11" name="Text 8"/>
          <p:cNvSpPr/>
          <p:nvPr/>
        </p:nvSpPr>
        <p:spPr>
          <a:xfrm>
            <a:off x="7636073" y="3105864"/>
            <a:ext cx="4131231" cy="334089"/>
          </a:xfrm>
          <a:prstGeom prst="rect">
            <a:avLst/>
          </a:prstGeom>
          <a:noFill/>
          <a:ln/>
        </p:spPr>
        <p:txBody>
          <a:bodyPr wrap="none" rtlCol="0" anchor="t"/>
          <a:lstStyle/>
          <a:p>
            <a:pPr marL="0" indent="0">
              <a:lnSpc>
                <a:spcPts val="2631"/>
              </a:lnSpc>
              <a:buNone/>
            </a:pPr>
            <a:r>
              <a:rPr lang="en-US" sz="2000" b="1" kern="0" spc="-33" dirty="0">
                <a:solidFill>
                  <a:srgbClr val="272525"/>
                </a:solidFill>
                <a:latin typeface="Source Sans Pro" pitchFamily="34" charset="0"/>
                <a:ea typeface="Source Sans Pro" pitchFamily="34" charset="-122"/>
                <a:cs typeface="Source Sans Pro" pitchFamily="34" charset="-120"/>
              </a:rPr>
              <a:t>Example for Continuous Improvement:</a:t>
            </a:r>
            <a:endParaRPr lang="en-US" sz="2000" dirty="0"/>
          </a:p>
        </p:txBody>
      </p:sp>
      <p:sp>
        <p:nvSpPr>
          <p:cNvPr id="12" name="Text 9"/>
          <p:cNvSpPr/>
          <p:nvPr/>
        </p:nvSpPr>
        <p:spPr>
          <a:xfrm>
            <a:off x="7636073" y="3565208"/>
            <a:ext cx="5654258" cy="1670447"/>
          </a:xfrm>
          <a:prstGeom prst="rect">
            <a:avLst/>
          </a:prstGeom>
          <a:noFill/>
          <a:ln/>
        </p:spPr>
        <p:txBody>
          <a:bodyPr wrap="square" rtlCol="0" anchor="t"/>
          <a:lstStyle/>
          <a:p>
            <a:pPr marL="0" indent="0">
              <a:lnSpc>
                <a:spcPts val="2631"/>
              </a:lnSpc>
              <a:buNone/>
            </a:pPr>
            <a:r>
              <a:rPr lang="en-US" sz="2000" kern="0" spc="-33" dirty="0">
                <a:solidFill>
                  <a:srgbClr val="272525"/>
                </a:solidFill>
                <a:latin typeface="Source Sans Pro" pitchFamily="34" charset="0"/>
                <a:ea typeface="Source Sans Pro" pitchFamily="34" charset="-122"/>
                <a:cs typeface="Source Sans Pro" pitchFamily="34" charset="-120"/>
              </a:rPr>
              <a:t>The organization uses the incident report and recommendations to improve overall safety protocols, providing additional training to workers and implementing changes to prevent similar incidents in the future.</a:t>
            </a:r>
            <a:endParaRPr lang="en-US" sz="2000" dirty="0"/>
          </a:p>
        </p:txBody>
      </p:sp>
      <p:sp>
        <p:nvSpPr>
          <p:cNvPr id="13" name="Shape 10"/>
          <p:cNvSpPr/>
          <p:nvPr/>
        </p:nvSpPr>
        <p:spPr>
          <a:xfrm>
            <a:off x="882869" y="5660946"/>
            <a:ext cx="6327913" cy="1996440"/>
          </a:xfrm>
          <a:prstGeom prst="roundRect">
            <a:avLst>
              <a:gd name="adj" fmla="val 4708"/>
            </a:avLst>
          </a:prstGeom>
          <a:solidFill>
            <a:srgbClr val="EBD0FB"/>
          </a:solidFill>
          <a:ln w="7620">
            <a:solidFill>
              <a:srgbClr val="D1B6E1"/>
            </a:solidFill>
            <a:prstDash val="solid"/>
          </a:ln>
        </p:spPr>
      </p:sp>
      <p:sp>
        <p:nvSpPr>
          <p:cNvPr id="14" name="Text 11"/>
          <p:cNvSpPr/>
          <p:nvPr/>
        </p:nvSpPr>
        <p:spPr>
          <a:xfrm>
            <a:off x="1292772" y="5877401"/>
            <a:ext cx="4340551" cy="326350"/>
          </a:xfrm>
          <a:prstGeom prst="rect">
            <a:avLst/>
          </a:prstGeom>
          <a:noFill/>
          <a:ln/>
        </p:spPr>
        <p:txBody>
          <a:bodyPr wrap="none" rtlCol="0" anchor="t"/>
          <a:lstStyle/>
          <a:p>
            <a:pPr marL="0" indent="0">
              <a:lnSpc>
                <a:spcPts val="2570"/>
              </a:lnSpc>
              <a:buNone/>
            </a:pPr>
            <a:r>
              <a:rPr lang="en-US" sz="2056" b="1" kern="0" spc="-41" dirty="0">
                <a:solidFill>
                  <a:srgbClr val="272525"/>
                </a:solidFill>
                <a:latin typeface="adonis-web" pitchFamily="34" charset="0"/>
                <a:ea typeface="adonis-web" pitchFamily="34" charset="-122"/>
                <a:cs typeface="adonis-web" pitchFamily="34" charset="-120"/>
              </a:rPr>
              <a:t>c) Insurance and Liability:</a:t>
            </a:r>
            <a:endParaRPr lang="en-US" sz="2056" dirty="0"/>
          </a:p>
        </p:txBody>
      </p:sp>
      <p:sp>
        <p:nvSpPr>
          <p:cNvPr id="15" name="Text 12"/>
          <p:cNvSpPr/>
          <p:nvPr/>
        </p:nvSpPr>
        <p:spPr>
          <a:xfrm>
            <a:off x="1292773" y="6438662"/>
            <a:ext cx="5701553" cy="1002268"/>
          </a:xfrm>
          <a:prstGeom prst="rect">
            <a:avLst/>
          </a:prstGeom>
          <a:noFill/>
          <a:ln/>
        </p:spPr>
        <p:txBody>
          <a:bodyPr wrap="square" rtlCol="0" anchor="t"/>
          <a:lstStyle/>
          <a:p>
            <a:pPr marL="342900" indent="-342900" algn="l">
              <a:lnSpc>
                <a:spcPts val="2631"/>
              </a:lnSpc>
              <a:buSzPct val="100000"/>
              <a:buChar char="•"/>
            </a:pPr>
            <a:r>
              <a:rPr lang="en-US" sz="2000" kern="0" spc="-33" dirty="0">
                <a:solidFill>
                  <a:srgbClr val="272525"/>
                </a:solidFill>
                <a:latin typeface="Source Sans Pro" pitchFamily="34" charset="0"/>
                <a:ea typeface="Source Sans Pro" pitchFamily="34" charset="-122"/>
                <a:cs typeface="Source Sans Pro" pitchFamily="34" charset="-120"/>
              </a:rPr>
              <a:t>Provides documentation for insurance claims and helps determine liability in case of legal proceedings.</a:t>
            </a:r>
            <a:endParaRPr lang="en-US" sz="2000" dirty="0"/>
          </a:p>
        </p:txBody>
      </p:sp>
      <p:sp>
        <p:nvSpPr>
          <p:cNvPr id="16" name="Shape 13"/>
          <p:cNvSpPr/>
          <p:nvPr/>
        </p:nvSpPr>
        <p:spPr>
          <a:xfrm>
            <a:off x="7419618" y="5660946"/>
            <a:ext cx="6280616" cy="1996440"/>
          </a:xfrm>
          <a:prstGeom prst="roundRect">
            <a:avLst>
              <a:gd name="adj" fmla="val 4708"/>
            </a:avLst>
          </a:prstGeom>
          <a:solidFill>
            <a:srgbClr val="EBD0FB"/>
          </a:solidFill>
          <a:ln w="7620">
            <a:solidFill>
              <a:srgbClr val="D1B6E1"/>
            </a:solidFill>
            <a:prstDash val="solid"/>
          </a:ln>
        </p:spPr>
      </p:sp>
      <p:sp>
        <p:nvSpPr>
          <p:cNvPr id="17" name="Text 14"/>
          <p:cNvSpPr/>
          <p:nvPr/>
        </p:nvSpPr>
        <p:spPr>
          <a:xfrm>
            <a:off x="7636073" y="5877401"/>
            <a:ext cx="2937986" cy="326350"/>
          </a:xfrm>
          <a:prstGeom prst="rect">
            <a:avLst/>
          </a:prstGeom>
          <a:noFill/>
          <a:ln/>
        </p:spPr>
        <p:txBody>
          <a:bodyPr wrap="none" rtlCol="0" anchor="t"/>
          <a:lstStyle/>
          <a:p>
            <a:pPr marL="0" indent="0">
              <a:lnSpc>
                <a:spcPts val="2570"/>
              </a:lnSpc>
              <a:buNone/>
            </a:pPr>
            <a:r>
              <a:rPr lang="en-US" sz="2056" b="1" kern="0" spc="-41" dirty="0">
                <a:solidFill>
                  <a:srgbClr val="272525"/>
                </a:solidFill>
                <a:latin typeface="adonis-web" pitchFamily="34" charset="0"/>
                <a:ea typeface="adonis-web" pitchFamily="34" charset="-122"/>
                <a:cs typeface="adonis-web" pitchFamily="34" charset="-120"/>
              </a:rPr>
              <a:t>d) Training and Prevention:</a:t>
            </a:r>
            <a:endParaRPr lang="en-US" sz="2056" dirty="0"/>
          </a:p>
        </p:txBody>
      </p:sp>
      <p:sp>
        <p:nvSpPr>
          <p:cNvPr id="18" name="Text 15"/>
          <p:cNvSpPr/>
          <p:nvPr/>
        </p:nvSpPr>
        <p:spPr>
          <a:xfrm>
            <a:off x="7970163" y="6438662"/>
            <a:ext cx="5320168" cy="1002268"/>
          </a:xfrm>
          <a:prstGeom prst="rect">
            <a:avLst/>
          </a:prstGeom>
          <a:noFill/>
          <a:ln/>
        </p:spPr>
        <p:txBody>
          <a:bodyPr wrap="square" rtlCol="0" anchor="t"/>
          <a:lstStyle/>
          <a:p>
            <a:pPr marL="342900" indent="-342900" algn="l">
              <a:lnSpc>
                <a:spcPts val="2631"/>
              </a:lnSpc>
              <a:buSzPct val="100000"/>
              <a:buChar char="•"/>
            </a:pPr>
            <a:r>
              <a:rPr lang="en-US" sz="2000" kern="0" spc="-33" dirty="0">
                <a:solidFill>
                  <a:srgbClr val="272525"/>
                </a:solidFill>
                <a:latin typeface="Source Sans Pro" pitchFamily="34" charset="0"/>
                <a:ea typeface="Source Sans Pro" pitchFamily="34" charset="-122"/>
                <a:cs typeface="Source Sans Pro" pitchFamily="34" charset="-120"/>
              </a:rPr>
              <a:t>Offers valuable insights for training programs to enhance safety awareness and prevent future incidents.</a:t>
            </a:r>
            <a:endParaRPr lang="en-US" sz="2000" dirty="0"/>
          </a:p>
        </p:txBody>
      </p:sp>
      <p:sp>
        <p:nvSpPr>
          <p:cNvPr id="20" name="Footer Placeholder 19"/>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TotalTime>
  <Words>731</Words>
  <Application>Microsoft Office PowerPoint</Application>
  <PresentationFormat>Custom</PresentationFormat>
  <Paragraphs>76</Paragraphs>
  <Slides>6</Slides>
  <Notes>6</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dell</cp:lastModifiedBy>
  <cp:revision>7</cp:revision>
  <dcterms:created xsi:type="dcterms:W3CDTF">2024-03-01T09:16:41Z</dcterms:created>
  <dcterms:modified xsi:type="dcterms:W3CDTF">2024-03-01T09:40:10Z</dcterms:modified>
</cp:coreProperties>
</file>