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07660371-A8EB-4A32-B4CB-D7DED5838623}" type="datetimeFigureOut">
              <a:rPr lang="en-IN" smtClean="0"/>
              <a:t>26-03-2024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5D418058-74B6-438F-B310-738170E65BE7}" type="slidenum">
              <a:rPr lang="en-IN" smtClean="0"/>
              <a:t>‹#›</a:t>
            </a:fld>
            <a:endParaRPr lang="en-IN"/>
          </a:p>
        </p:txBody>
      </p:sp>
    </p:spTree>
    <p:extLst>
      <p:ext uri="{BB962C8B-B14F-4D97-AF65-F5344CB8AC3E}">
        <p14:creationId xmlns:p14="http://schemas.microsoft.com/office/powerpoint/2010/main" val="3477691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725364" y="2601158"/>
            <a:ext cx="6665952" cy="833199"/>
          </a:xfrm>
          <a:prstGeom prst="rect">
            <a:avLst/>
          </a:prstGeom>
          <a:noFill/>
          <a:ln/>
        </p:spPr>
        <p:txBody>
          <a:bodyPr wrap="non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Risk Assessment </a:t>
            </a:r>
            <a:endParaRPr lang="en-US" sz="5249" dirty="0"/>
          </a:p>
        </p:txBody>
      </p:sp>
      <p:sp>
        <p:nvSpPr>
          <p:cNvPr id="6" name="Text 2"/>
          <p:cNvSpPr/>
          <p:nvPr/>
        </p:nvSpPr>
        <p:spPr>
          <a:xfrm>
            <a:off x="7280910" y="3767614"/>
            <a:ext cx="5554980" cy="694373"/>
          </a:xfrm>
          <a:prstGeom prst="rect">
            <a:avLst/>
          </a:prstGeom>
          <a:noFill/>
          <a:ln/>
        </p:spPr>
        <p:txBody>
          <a:bodyPr wrap="none" rtlCol="0" anchor="t"/>
          <a:lstStyle/>
          <a:p>
            <a:pPr marL="0" indent="0" algn="ctr">
              <a:lnSpc>
                <a:spcPts val="5468"/>
              </a:lnSpc>
              <a:buNone/>
            </a:pPr>
            <a:r>
              <a:rPr lang="en-US" sz="5400" b="1" kern="0" spc="-87" dirty="0">
                <a:solidFill>
                  <a:srgbClr val="FF75D3"/>
                </a:solidFill>
                <a:latin typeface="adonis-web" pitchFamily="34" charset="0"/>
                <a:ea typeface="adonis-web" pitchFamily="34" charset="-122"/>
                <a:cs typeface="adonis-web" pitchFamily="34" charset="-120"/>
              </a:rPr>
              <a:t>How To Calculate it? </a:t>
            </a:r>
            <a:endParaRPr lang="en-US" sz="5400" b="1" dirty="0"/>
          </a:p>
        </p:txBody>
      </p:sp>
      <p:sp>
        <p:nvSpPr>
          <p:cNvPr id="7" name="Text 3"/>
          <p:cNvSpPr/>
          <p:nvPr/>
        </p:nvSpPr>
        <p:spPr>
          <a:xfrm>
            <a:off x="6725364" y="4795242"/>
            <a:ext cx="6665952" cy="833199"/>
          </a:xfrm>
          <a:prstGeom prst="rect">
            <a:avLst/>
          </a:prstGeom>
          <a:noFill/>
          <a:ln/>
        </p:spPr>
        <p:txBody>
          <a:bodyPr wrap="non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Explained with Example</a:t>
            </a:r>
            <a:endParaRPr lang="en-US" sz="5249"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4537591" y="2660332"/>
            <a:ext cx="5554980" cy="694373"/>
          </a:xfrm>
          <a:prstGeom prst="rect">
            <a:avLst/>
          </a:prstGeom>
          <a:noFill/>
          <a:ln/>
        </p:spPr>
        <p:txBody>
          <a:bodyPr wrap="none" rtlCol="0" anchor="t"/>
          <a:lstStyle/>
          <a:p>
            <a:pPr marL="0" indent="0" algn="ctr">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Risk Assessment</a:t>
            </a:r>
            <a:endParaRPr lang="en-US" sz="4374" dirty="0"/>
          </a:p>
        </p:txBody>
      </p:sp>
      <p:sp>
        <p:nvSpPr>
          <p:cNvPr id="5" name="Shape 2"/>
          <p:cNvSpPr/>
          <p:nvPr/>
        </p:nvSpPr>
        <p:spPr>
          <a:xfrm>
            <a:off x="2348389" y="3687961"/>
            <a:ext cx="9933503" cy="2318944"/>
          </a:xfrm>
          <a:prstGeom prst="roundRect">
            <a:avLst>
              <a:gd name="adj" fmla="val 5315"/>
            </a:avLst>
          </a:prstGeom>
          <a:noFill/>
          <a:ln w="7620">
            <a:solidFill>
              <a:srgbClr val="D1B6E1"/>
            </a:solidFill>
            <a:prstDash val="solid"/>
          </a:ln>
        </p:spPr>
      </p:sp>
      <p:sp>
        <p:nvSpPr>
          <p:cNvPr id="6" name="Text 3"/>
          <p:cNvSpPr/>
          <p:nvPr/>
        </p:nvSpPr>
        <p:spPr>
          <a:xfrm>
            <a:off x="2578179" y="3917752"/>
            <a:ext cx="947392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Risk assessment is a systematic process of identifying, analyzing, and evaluating potential hazards or risks associated with a particular activity, process, or situation. It aims to determine the likelihood and severity of these risks and implement appropriate measures to control or mitigate them. Risk assessment is crucial in various fields such as occupational safety, environmental management, project planning, and healthcare.</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13152" y="-42386"/>
            <a:ext cx="14630400" cy="8229600"/>
          </a:xfrm>
          <a:prstGeom prst="rect">
            <a:avLst/>
          </a:prstGeom>
          <a:solidFill>
            <a:srgbClr val="FFFFFF">
              <a:alpha val="75000"/>
            </a:srgbClr>
          </a:solidFill>
          <a:ln/>
        </p:spPr>
      </p:sp>
      <p:sp>
        <p:nvSpPr>
          <p:cNvPr id="4" name="Text 1"/>
          <p:cNvSpPr/>
          <p:nvPr/>
        </p:nvSpPr>
        <p:spPr>
          <a:xfrm>
            <a:off x="2348389" y="1468517"/>
            <a:ext cx="6978253" cy="347186"/>
          </a:xfrm>
          <a:prstGeom prst="rect">
            <a:avLst/>
          </a:prstGeom>
          <a:noFill/>
          <a:ln/>
        </p:spPr>
        <p:txBody>
          <a:bodyPr wrap="none" rtlCol="0" anchor="t"/>
          <a:lstStyle/>
          <a:p>
            <a:pPr marL="0" indent="0">
              <a:lnSpc>
                <a:spcPts val="2734"/>
              </a:lnSpc>
              <a:buNone/>
            </a:pPr>
            <a:r>
              <a:rPr lang="en-US" sz="2400" b="1" kern="0" spc="-44" dirty="0">
                <a:solidFill>
                  <a:srgbClr val="FF75D3"/>
                </a:solidFill>
                <a:latin typeface="adonis-web" pitchFamily="34" charset="0"/>
                <a:ea typeface="adonis-web" pitchFamily="34" charset="-122"/>
                <a:cs typeface="adonis-web" pitchFamily="34" charset="-120"/>
              </a:rPr>
              <a:t>To calculate risk assessment, you typically follow these steps:</a:t>
            </a:r>
            <a:endParaRPr lang="en-US" sz="2400" dirty="0"/>
          </a:p>
        </p:txBody>
      </p:sp>
      <p:sp>
        <p:nvSpPr>
          <p:cNvPr id="5" name="Shape 2"/>
          <p:cNvSpPr/>
          <p:nvPr/>
        </p:nvSpPr>
        <p:spPr>
          <a:xfrm>
            <a:off x="1340069" y="2065615"/>
            <a:ext cx="5864046" cy="2236589"/>
          </a:xfrm>
          <a:prstGeom prst="roundRect">
            <a:avLst>
              <a:gd name="adj" fmla="val 4471"/>
            </a:avLst>
          </a:prstGeom>
          <a:noFill/>
          <a:ln w="7620">
            <a:solidFill>
              <a:srgbClr val="D1B6E1"/>
            </a:solidFill>
            <a:prstDash val="solid"/>
          </a:ln>
        </p:spPr>
      </p:sp>
      <p:sp>
        <p:nvSpPr>
          <p:cNvPr id="6" name="Text 3"/>
          <p:cNvSpPr/>
          <p:nvPr/>
        </p:nvSpPr>
        <p:spPr>
          <a:xfrm>
            <a:off x="1671145" y="2295406"/>
            <a:ext cx="5303179" cy="1421606"/>
          </a:xfrm>
          <a:prstGeom prst="rect">
            <a:avLst/>
          </a:prstGeom>
          <a:noFill/>
          <a:ln/>
        </p:spPr>
        <p:txBody>
          <a:bodyPr wrap="square" rtlCol="0" anchor="t"/>
          <a:lstStyle/>
          <a:p>
            <a:pPr algn="l">
              <a:lnSpc>
                <a:spcPts val="2799"/>
              </a:lnSpc>
              <a:buSzPct val="100000"/>
            </a:pPr>
            <a:r>
              <a:rPr lang="en-US" sz="2000" b="1" kern="0" spc="-35" dirty="0">
                <a:solidFill>
                  <a:srgbClr val="272525"/>
                </a:solidFill>
                <a:latin typeface="Source Sans Pro" pitchFamily="34" charset="0"/>
                <a:ea typeface="Source Sans Pro" pitchFamily="34" charset="-122"/>
                <a:cs typeface="Source Sans Pro" pitchFamily="34" charset="-120"/>
              </a:rPr>
              <a:t>Identify hazards:</a:t>
            </a:r>
            <a:r>
              <a:rPr lang="en-US" sz="2000" kern="0" spc="-35" dirty="0">
                <a:solidFill>
                  <a:srgbClr val="272525"/>
                </a:solidFill>
                <a:latin typeface="Source Sans Pro" pitchFamily="34" charset="0"/>
                <a:ea typeface="Source Sans Pro" pitchFamily="34" charset="-122"/>
                <a:cs typeface="Source Sans Pro" pitchFamily="34" charset="-120"/>
              </a:rPr>
              <a:t> Identify all potential hazards associated with the activity or situation. This involves observing, inspecting, and reviewing relevant information.</a:t>
            </a:r>
            <a:endParaRPr lang="en-US" sz="2000" dirty="0"/>
          </a:p>
        </p:txBody>
      </p:sp>
      <p:sp>
        <p:nvSpPr>
          <p:cNvPr id="7" name="Shape 4"/>
          <p:cNvSpPr/>
          <p:nvPr/>
        </p:nvSpPr>
        <p:spPr>
          <a:xfrm>
            <a:off x="7426284" y="2065615"/>
            <a:ext cx="6116295" cy="2236589"/>
          </a:xfrm>
          <a:prstGeom prst="roundRect">
            <a:avLst>
              <a:gd name="adj" fmla="val 4471"/>
            </a:avLst>
          </a:prstGeom>
          <a:noFill/>
          <a:ln w="7620">
            <a:solidFill>
              <a:srgbClr val="D1B6E1"/>
            </a:solidFill>
            <a:prstDash val="solid"/>
          </a:ln>
        </p:spPr>
      </p:sp>
      <p:sp>
        <p:nvSpPr>
          <p:cNvPr id="8" name="Text 5"/>
          <p:cNvSpPr/>
          <p:nvPr/>
        </p:nvSpPr>
        <p:spPr>
          <a:xfrm>
            <a:off x="7656076" y="2295406"/>
            <a:ext cx="5555427" cy="1777008"/>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Assess risks:</a:t>
            </a:r>
            <a:r>
              <a:rPr lang="en-US" sz="2000" kern="0" spc="-35" dirty="0">
                <a:solidFill>
                  <a:srgbClr val="272525"/>
                </a:solidFill>
                <a:latin typeface="Source Sans Pro" pitchFamily="34" charset="0"/>
                <a:ea typeface="Source Sans Pro" pitchFamily="34" charset="-122"/>
                <a:cs typeface="Source Sans Pro" pitchFamily="34" charset="-120"/>
              </a:rPr>
              <a:t> Evaluate the likelihood and consequences of each identified hazard. Determine the level of risk by considering factors such as frequency of exposure, potential harm, and existing control measures.</a:t>
            </a:r>
            <a:endParaRPr lang="en-US" sz="2000" dirty="0"/>
          </a:p>
        </p:txBody>
      </p:sp>
      <p:sp>
        <p:nvSpPr>
          <p:cNvPr id="9" name="Shape 6"/>
          <p:cNvSpPr/>
          <p:nvPr/>
        </p:nvSpPr>
        <p:spPr>
          <a:xfrm>
            <a:off x="1340069" y="4524375"/>
            <a:ext cx="5864046" cy="2678283"/>
          </a:xfrm>
          <a:prstGeom prst="roundRect">
            <a:avLst>
              <a:gd name="adj" fmla="val 4471"/>
            </a:avLst>
          </a:prstGeom>
          <a:noFill/>
          <a:ln w="7620">
            <a:solidFill>
              <a:srgbClr val="D1B6E1"/>
            </a:solidFill>
            <a:prstDash val="solid"/>
          </a:ln>
        </p:spPr>
      </p:sp>
      <p:sp>
        <p:nvSpPr>
          <p:cNvPr id="10" name="Text 7"/>
          <p:cNvSpPr/>
          <p:nvPr/>
        </p:nvSpPr>
        <p:spPr>
          <a:xfrm>
            <a:off x="1671145" y="4754166"/>
            <a:ext cx="5303179" cy="1777008"/>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Control measures:</a:t>
            </a:r>
            <a:r>
              <a:rPr lang="en-US" sz="2000" kern="0" spc="-35" dirty="0">
                <a:solidFill>
                  <a:srgbClr val="272525"/>
                </a:solidFill>
                <a:latin typeface="Source Sans Pro" pitchFamily="34" charset="0"/>
                <a:ea typeface="Source Sans Pro" pitchFamily="34" charset="-122"/>
                <a:cs typeface="Source Sans Pro" pitchFamily="34" charset="-120"/>
              </a:rPr>
              <a:t> Develop and implement control measures to eliminate or reduce risks to an acceptable level. This may involve engineering controls, administrative controls, or personal protective equipment (PPE).</a:t>
            </a:r>
            <a:endParaRPr lang="en-US" sz="2000" dirty="0"/>
          </a:p>
        </p:txBody>
      </p:sp>
      <p:sp>
        <p:nvSpPr>
          <p:cNvPr id="11" name="Shape 8"/>
          <p:cNvSpPr/>
          <p:nvPr/>
        </p:nvSpPr>
        <p:spPr>
          <a:xfrm>
            <a:off x="7426285" y="4524375"/>
            <a:ext cx="6116294" cy="2678283"/>
          </a:xfrm>
          <a:prstGeom prst="roundRect">
            <a:avLst>
              <a:gd name="adj" fmla="val 4471"/>
            </a:avLst>
          </a:prstGeom>
          <a:noFill/>
          <a:ln w="7620">
            <a:solidFill>
              <a:srgbClr val="D1B6E1"/>
            </a:solidFill>
            <a:prstDash val="solid"/>
          </a:ln>
        </p:spPr>
      </p:sp>
      <p:sp>
        <p:nvSpPr>
          <p:cNvPr id="12" name="Text 9"/>
          <p:cNvSpPr/>
          <p:nvPr/>
        </p:nvSpPr>
        <p:spPr>
          <a:xfrm>
            <a:off x="7656076" y="4754166"/>
            <a:ext cx="5555427" cy="142160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Review and monitor:</a:t>
            </a:r>
            <a:r>
              <a:rPr lang="en-US" sz="2000" kern="0" spc="-35" dirty="0">
                <a:solidFill>
                  <a:srgbClr val="272525"/>
                </a:solidFill>
                <a:latin typeface="Source Sans Pro" pitchFamily="34" charset="0"/>
                <a:ea typeface="Source Sans Pro" pitchFamily="34" charset="-122"/>
                <a:cs typeface="Source Sans Pro" pitchFamily="34" charset="-120"/>
              </a:rPr>
              <a:t> Regularly review and monitor the effectiveness of control measures. Update the risk assessment as needed to address any changes or new hazards.</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137053"/>
            <a:ext cx="8409265" cy="347186"/>
          </a:xfrm>
          <a:prstGeom prst="rect">
            <a:avLst/>
          </a:prstGeom>
          <a:noFill/>
          <a:ln/>
        </p:spPr>
        <p:txBody>
          <a:bodyPr wrap="none" rtlCol="0" anchor="t"/>
          <a:lstStyle/>
          <a:p>
            <a:pPr marL="0" indent="0">
              <a:lnSpc>
                <a:spcPts val="2734"/>
              </a:lnSpc>
              <a:buNone/>
            </a:pPr>
            <a:r>
              <a:rPr lang="en-US" sz="2400" b="1" kern="0" spc="-44" dirty="0">
                <a:solidFill>
                  <a:srgbClr val="FF75D3"/>
                </a:solidFill>
                <a:latin typeface="adonis-web" pitchFamily="34" charset="0"/>
                <a:ea typeface="adonis-web" pitchFamily="34" charset="-122"/>
                <a:cs typeface="adonis-web" pitchFamily="34" charset="-120"/>
              </a:rPr>
              <a:t>Here's a sample example of a risk assessment for a work at height activity:</a:t>
            </a:r>
            <a:endParaRPr lang="en-US" sz="2400" dirty="0"/>
          </a:p>
        </p:txBody>
      </p:sp>
      <p:sp>
        <p:nvSpPr>
          <p:cNvPr id="5" name="Text 2"/>
          <p:cNvSpPr/>
          <p:nvPr/>
        </p:nvSpPr>
        <p:spPr>
          <a:xfrm>
            <a:off x="2348389" y="2734151"/>
            <a:ext cx="9933503"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Work at Height Risk Assessment Example:</a:t>
            </a:r>
            <a:endParaRPr lang="en-US" sz="2000" dirty="0"/>
          </a:p>
        </p:txBody>
      </p:sp>
      <p:sp>
        <p:nvSpPr>
          <p:cNvPr id="6" name="Shape 3"/>
          <p:cNvSpPr/>
          <p:nvPr/>
        </p:nvSpPr>
        <p:spPr>
          <a:xfrm>
            <a:off x="2348389" y="3339465"/>
            <a:ext cx="9933503" cy="2752963"/>
          </a:xfrm>
          <a:prstGeom prst="roundRect">
            <a:avLst>
              <a:gd name="adj" fmla="val 3632"/>
            </a:avLst>
          </a:prstGeom>
          <a:noFill/>
          <a:ln w="7620">
            <a:solidFill>
              <a:srgbClr val="D1B6E1"/>
            </a:solidFill>
            <a:prstDash val="solid"/>
          </a:ln>
        </p:spPr>
      </p:sp>
      <p:sp>
        <p:nvSpPr>
          <p:cNvPr id="7" name="Text 4"/>
          <p:cNvSpPr/>
          <p:nvPr/>
        </p:nvSpPr>
        <p:spPr>
          <a:xfrm>
            <a:off x="2578179" y="3569256"/>
            <a:ext cx="9473922"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1. Identify Hazards:</a:t>
            </a:r>
            <a:endParaRPr lang="en-US" sz="2000" dirty="0"/>
          </a:p>
        </p:txBody>
      </p:sp>
      <p:sp>
        <p:nvSpPr>
          <p:cNvPr id="8" name="Text 5"/>
          <p:cNvSpPr/>
          <p:nvPr/>
        </p:nvSpPr>
        <p:spPr>
          <a:xfrm>
            <a:off x="2933581" y="4174569"/>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Falling from height</a:t>
            </a:r>
            <a:endParaRPr lang="en-US" sz="2000" dirty="0"/>
          </a:p>
        </p:txBody>
      </p:sp>
      <p:sp>
        <p:nvSpPr>
          <p:cNvPr id="9" name="Text 6"/>
          <p:cNvSpPr/>
          <p:nvPr/>
        </p:nvSpPr>
        <p:spPr>
          <a:xfrm>
            <a:off x="2933581" y="4618792"/>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Objects falling from height onto workers or pedestrians below</a:t>
            </a:r>
            <a:endParaRPr lang="en-US" sz="2000" dirty="0"/>
          </a:p>
        </p:txBody>
      </p:sp>
      <p:sp>
        <p:nvSpPr>
          <p:cNvPr id="10" name="Text 7"/>
          <p:cNvSpPr/>
          <p:nvPr/>
        </p:nvSpPr>
        <p:spPr>
          <a:xfrm>
            <a:off x="2933581" y="5063014"/>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Structural instability of platforms or scaffolding</a:t>
            </a:r>
            <a:endParaRPr lang="en-US" sz="2000" dirty="0"/>
          </a:p>
        </p:txBody>
      </p:sp>
      <p:sp>
        <p:nvSpPr>
          <p:cNvPr id="11" name="Text 8"/>
          <p:cNvSpPr/>
          <p:nvPr/>
        </p:nvSpPr>
        <p:spPr>
          <a:xfrm>
            <a:off x="2933581" y="5507236"/>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Adverse weather conditions (e.g., wind, rain)</a:t>
            </a:r>
            <a:endParaRPr lang="en-US" sz="2000" dirty="0"/>
          </a:p>
        </p:txBody>
      </p:sp>
      <p:sp>
        <p:nvSpPr>
          <p:cNvPr id="13" name="Footer Placeholder 12"/>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804386"/>
            <a:ext cx="8409265" cy="347186"/>
          </a:xfrm>
          <a:prstGeom prst="rect">
            <a:avLst/>
          </a:prstGeom>
          <a:noFill/>
          <a:ln/>
        </p:spPr>
        <p:txBody>
          <a:bodyPr wrap="none" rtlCol="0" anchor="t"/>
          <a:lstStyle/>
          <a:p>
            <a:pPr marL="0" indent="0">
              <a:lnSpc>
                <a:spcPts val="2734"/>
              </a:lnSpc>
              <a:buNone/>
            </a:pPr>
            <a:r>
              <a:rPr lang="en-US" sz="2400" b="1" kern="0" spc="-44" dirty="0">
                <a:solidFill>
                  <a:srgbClr val="FF75D3"/>
                </a:solidFill>
                <a:latin typeface="adonis-web" pitchFamily="34" charset="0"/>
                <a:ea typeface="adonis-web" pitchFamily="34" charset="-122"/>
                <a:cs typeface="adonis-web" pitchFamily="34" charset="-120"/>
              </a:rPr>
              <a:t>Here's a sample example of a risk assessment for a work at height activity:</a:t>
            </a:r>
            <a:endParaRPr lang="en-US" sz="2400" dirty="0"/>
          </a:p>
        </p:txBody>
      </p:sp>
      <p:sp>
        <p:nvSpPr>
          <p:cNvPr id="5" name="Text 2"/>
          <p:cNvSpPr/>
          <p:nvPr/>
        </p:nvSpPr>
        <p:spPr>
          <a:xfrm>
            <a:off x="2348389" y="1401485"/>
            <a:ext cx="9933503"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Work at Height Risk Assessment Example:</a:t>
            </a:r>
            <a:endParaRPr lang="en-US" sz="2000" dirty="0"/>
          </a:p>
        </p:txBody>
      </p:sp>
      <p:sp>
        <p:nvSpPr>
          <p:cNvPr id="6" name="Shape 3"/>
          <p:cNvSpPr/>
          <p:nvPr/>
        </p:nvSpPr>
        <p:spPr>
          <a:xfrm>
            <a:off x="2348389" y="2006798"/>
            <a:ext cx="11777514" cy="5418296"/>
          </a:xfrm>
          <a:prstGeom prst="roundRect">
            <a:avLst>
              <a:gd name="adj" fmla="val 1845"/>
            </a:avLst>
          </a:prstGeom>
          <a:noFill/>
          <a:ln w="7620">
            <a:solidFill>
              <a:srgbClr val="D1B6E1"/>
            </a:solidFill>
            <a:prstDash val="solid"/>
          </a:ln>
        </p:spPr>
      </p:sp>
      <p:sp>
        <p:nvSpPr>
          <p:cNvPr id="7" name="Text 4"/>
          <p:cNvSpPr/>
          <p:nvPr/>
        </p:nvSpPr>
        <p:spPr>
          <a:xfrm>
            <a:off x="2578179" y="2236589"/>
            <a:ext cx="9473922"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2. Assess Risks:</a:t>
            </a:r>
            <a:endParaRPr lang="en-US" sz="2000" dirty="0"/>
          </a:p>
        </p:txBody>
      </p:sp>
      <p:sp>
        <p:nvSpPr>
          <p:cNvPr id="8" name="Text 5"/>
          <p:cNvSpPr/>
          <p:nvPr/>
        </p:nvSpPr>
        <p:spPr>
          <a:xfrm>
            <a:off x="2933581" y="2841903"/>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Likelihood</a:t>
            </a:r>
            <a:r>
              <a:rPr lang="en-US" sz="1750" kern="0" spc="-35" dirty="0">
                <a:solidFill>
                  <a:srgbClr val="272525"/>
                </a:solidFill>
                <a:latin typeface="Source Sans Pro" pitchFamily="34" charset="0"/>
                <a:ea typeface="Source Sans Pro" pitchFamily="34" charset="-122"/>
                <a:cs typeface="Source Sans Pro" pitchFamily="34" charset="-120"/>
              </a:rPr>
              <a:t>:</a:t>
            </a:r>
            <a:endParaRPr lang="en-US" sz="1750" dirty="0"/>
          </a:p>
        </p:txBody>
      </p:sp>
      <p:sp>
        <p:nvSpPr>
          <p:cNvPr id="9" name="Text 6"/>
          <p:cNvSpPr/>
          <p:nvPr/>
        </p:nvSpPr>
        <p:spPr>
          <a:xfrm>
            <a:off x="3289102" y="3286125"/>
            <a:ext cx="8763000" cy="355402"/>
          </a:xfrm>
          <a:prstGeom prst="rect">
            <a:avLst/>
          </a:prstGeom>
          <a:noFill/>
          <a:ln/>
        </p:spPr>
        <p:txBody>
          <a:bodyPr wrap="non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High likelihood of falling due to working at elevated levels.</a:t>
            </a:r>
            <a:endParaRPr lang="en-US" sz="2000" dirty="0"/>
          </a:p>
        </p:txBody>
      </p:sp>
      <p:sp>
        <p:nvSpPr>
          <p:cNvPr id="10" name="Text 7"/>
          <p:cNvSpPr/>
          <p:nvPr/>
        </p:nvSpPr>
        <p:spPr>
          <a:xfrm>
            <a:off x="3289102" y="3730347"/>
            <a:ext cx="8763000" cy="355402"/>
          </a:xfrm>
          <a:prstGeom prst="rect">
            <a:avLst/>
          </a:prstGeom>
          <a:noFill/>
          <a:ln/>
        </p:spPr>
        <p:txBody>
          <a:bodyPr wrap="non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Medium likelihood of objects falling if proper precautions are not taken.</a:t>
            </a:r>
            <a:endParaRPr lang="en-US" sz="2000" dirty="0"/>
          </a:p>
        </p:txBody>
      </p:sp>
      <p:sp>
        <p:nvSpPr>
          <p:cNvPr id="11" name="Text 8"/>
          <p:cNvSpPr/>
          <p:nvPr/>
        </p:nvSpPr>
        <p:spPr>
          <a:xfrm>
            <a:off x="3289102" y="4174569"/>
            <a:ext cx="8763000" cy="355402"/>
          </a:xfrm>
          <a:prstGeom prst="rect">
            <a:avLst/>
          </a:prstGeom>
          <a:noFill/>
          <a:ln/>
        </p:spPr>
        <p:txBody>
          <a:bodyPr wrap="non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Low likelihood of structural instability if proper maintenance and inspections are conducted.</a:t>
            </a:r>
            <a:endParaRPr lang="en-US" sz="2000" dirty="0"/>
          </a:p>
        </p:txBody>
      </p:sp>
      <p:sp>
        <p:nvSpPr>
          <p:cNvPr id="12" name="Text 9"/>
          <p:cNvSpPr/>
          <p:nvPr/>
        </p:nvSpPr>
        <p:spPr>
          <a:xfrm>
            <a:off x="3289102" y="4618792"/>
            <a:ext cx="8763000" cy="355402"/>
          </a:xfrm>
          <a:prstGeom prst="rect">
            <a:avLst/>
          </a:prstGeom>
          <a:noFill/>
          <a:ln/>
        </p:spPr>
        <p:txBody>
          <a:bodyPr wrap="non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Likelihood of adverse weather conditions depends on location and season.</a:t>
            </a:r>
            <a:endParaRPr lang="en-US" sz="2000" dirty="0"/>
          </a:p>
        </p:txBody>
      </p:sp>
      <p:sp>
        <p:nvSpPr>
          <p:cNvPr id="13" name="Text 10"/>
          <p:cNvSpPr/>
          <p:nvPr/>
        </p:nvSpPr>
        <p:spPr>
          <a:xfrm>
            <a:off x="2933581" y="5063014"/>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Consequences</a:t>
            </a:r>
            <a:r>
              <a:rPr lang="en-US" sz="1750" kern="0" spc="-35" dirty="0">
                <a:solidFill>
                  <a:srgbClr val="272525"/>
                </a:solidFill>
                <a:latin typeface="Source Sans Pro" pitchFamily="34" charset="0"/>
                <a:ea typeface="Source Sans Pro" pitchFamily="34" charset="-122"/>
                <a:cs typeface="Source Sans Pro" pitchFamily="34" charset="-120"/>
              </a:rPr>
              <a:t>:</a:t>
            </a:r>
            <a:endParaRPr lang="en-US" sz="1750" dirty="0"/>
          </a:p>
        </p:txBody>
      </p:sp>
      <p:sp>
        <p:nvSpPr>
          <p:cNvPr id="14" name="Text 11"/>
          <p:cNvSpPr/>
          <p:nvPr/>
        </p:nvSpPr>
        <p:spPr>
          <a:xfrm>
            <a:off x="3289102" y="5507236"/>
            <a:ext cx="8763000" cy="355402"/>
          </a:xfrm>
          <a:prstGeom prst="rect">
            <a:avLst/>
          </a:prstGeom>
          <a:noFill/>
          <a:ln/>
        </p:spPr>
        <p:txBody>
          <a:bodyPr wrap="non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Falling from height can result in severe injury or fatality.</a:t>
            </a:r>
            <a:endParaRPr lang="en-US" sz="2000" dirty="0"/>
          </a:p>
        </p:txBody>
      </p:sp>
      <p:sp>
        <p:nvSpPr>
          <p:cNvPr id="15" name="Text 12"/>
          <p:cNvSpPr/>
          <p:nvPr/>
        </p:nvSpPr>
        <p:spPr>
          <a:xfrm>
            <a:off x="3289102" y="5951458"/>
            <a:ext cx="8763000" cy="355402"/>
          </a:xfrm>
          <a:prstGeom prst="rect">
            <a:avLst/>
          </a:prstGeom>
          <a:noFill/>
          <a:ln/>
        </p:spPr>
        <p:txBody>
          <a:bodyPr wrap="non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Objects falling can cause injuries to workers or pedestrians below.</a:t>
            </a:r>
            <a:endParaRPr lang="en-US" sz="2000" dirty="0"/>
          </a:p>
        </p:txBody>
      </p:sp>
      <p:sp>
        <p:nvSpPr>
          <p:cNvPr id="16" name="Text 13"/>
          <p:cNvSpPr/>
          <p:nvPr/>
        </p:nvSpPr>
        <p:spPr>
          <a:xfrm>
            <a:off x="3289102" y="6395680"/>
            <a:ext cx="8763000" cy="355402"/>
          </a:xfrm>
          <a:prstGeom prst="rect">
            <a:avLst/>
          </a:prstGeom>
          <a:noFill/>
          <a:ln/>
        </p:spPr>
        <p:txBody>
          <a:bodyPr wrap="non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Structural instability can lead to collapse and potential injuries.</a:t>
            </a:r>
            <a:endParaRPr lang="en-US" sz="2000" dirty="0"/>
          </a:p>
        </p:txBody>
      </p:sp>
      <p:sp>
        <p:nvSpPr>
          <p:cNvPr id="17" name="Text 14"/>
          <p:cNvSpPr/>
          <p:nvPr/>
        </p:nvSpPr>
        <p:spPr>
          <a:xfrm>
            <a:off x="3289102" y="6839903"/>
            <a:ext cx="8763000" cy="355402"/>
          </a:xfrm>
          <a:prstGeom prst="rect">
            <a:avLst/>
          </a:prstGeom>
          <a:noFill/>
          <a:ln/>
        </p:spPr>
        <p:txBody>
          <a:bodyPr wrap="non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Adverse weather conditions may increase the risk of slips and falls.</a:t>
            </a:r>
            <a:endParaRPr lang="en-US" sz="2000" dirty="0"/>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2110" y="0"/>
            <a:ext cx="5628290" cy="3286125"/>
          </a:xfrm>
          <a:prstGeom prst="rect">
            <a:avLst/>
          </a:prstGeom>
        </p:spPr>
      </p:pic>
      <p:sp>
        <p:nvSpPr>
          <p:cNvPr id="20" name="Footer Placeholder 1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915001"/>
            <a:ext cx="8409265" cy="347186"/>
          </a:xfrm>
          <a:prstGeom prst="rect">
            <a:avLst/>
          </a:prstGeom>
          <a:noFill/>
          <a:ln/>
        </p:spPr>
        <p:txBody>
          <a:bodyPr wrap="none" rtlCol="0" anchor="t"/>
          <a:lstStyle/>
          <a:p>
            <a:pPr marL="0" indent="0">
              <a:lnSpc>
                <a:spcPts val="2734"/>
              </a:lnSpc>
              <a:buNone/>
            </a:pPr>
            <a:r>
              <a:rPr lang="en-US" sz="2400" b="1" kern="0" spc="-44" dirty="0">
                <a:solidFill>
                  <a:srgbClr val="FF75D3"/>
                </a:solidFill>
                <a:latin typeface="adonis-web" pitchFamily="34" charset="0"/>
                <a:ea typeface="adonis-web" pitchFamily="34" charset="-122"/>
                <a:cs typeface="adonis-web" pitchFamily="34" charset="-120"/>
              </a:rPr>
              <a:t>Here's a sample example of a risk assessment for a work at height activity:</a:t>
            </a:r>
            <a:endParaRPr lang="en-US" sz="2400" dirty="0"/>
          </a:p>
        </p:txBody>
      </p:sp>
      <p:sp>
        <p:nvSpPr>
          <p:cNvPr id="5" name="Text 2"/>
          <p:cNvSpPr/>
          <p:nvPr/>
        </p:nvSpPr>
        <p:spPr>
          <a:xfrm>
            <a:off x="2348389" y="2512100"/>
            <a:ext cx="9933503"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Work at Height Risk Assessment Example:</a:t>
            </a:r>
            <a:endParaRPr lang="en-US" sz="2000" dirty="0"/>
          </a:p>
        </p:txBody>
      </p:sp>
      <p:sp>
        <p:nvSpPr>
          <p:cNvPr id="6" name="Shape 3"/>
          <p:cNvSpPr/>
          <p:nvPr/>
        </p:nvSpPr>
        <p:spPr>
          <a:xfrm>
            <a:off x="2348389" y="3117413"/>
            <a:ext cx="11083832" cy="3197185"/>
          </a:xfrm>
          <a:prstGeom prst="roundRect">
            <a:avLst>
              <a:gd name="adj" fmla="val 3127"/>
            </a:avLst>
          </a:prstGeom>
          <a:noFill/>
          <a:ln w="7620">
            <a:solidFill>
              <a:srgbClr val="D1B6E1"/>
            </a:solidFill>
            <a:prstDash val="solid"/>
          </a:ln>
        </p:spPr>
      </p:sp>
      <p:sp>
        <p:nvSpPr>
          <p:cNvPr id="7" name="Text 4"/>
          <p:cNvSpPr/>
          <p:nvPr/>
        </p:nvSpPr>
        <p:spPr>
          <a:xfrm>
            <a:off x="2578179" y="3347204"/>
            <a:ext cx="9473922"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3. Control Measures:</a:t>
            </a:r>
            <a:endParaRPr lang="en-US" sz="2000" dirty="0"/>
          </a:p>
        </p:txBody>
      </p:sp>
      <p:sp>
        <p:nvSpPr>
          <p:cNvPr id="8" name="Text 5"/>
          <p:cNvSpPr/>
          <p:nvPr/>
        </p:nvSpPr>
        <p:spPr>
          <a:xfrm>
            <a:off x="2933581" y="3952518"/>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Use of appropriate fall protection equipment such as harnesses, guardrails, or safety nets.</a:t>
            </a:r>
            <a:endParaRPr lang="en-US" sz="2000" dirty="0"/>
          </a:p>
        </p:txBody>
      </p:sp>
      <p:sp>
        <p:nvSpPr>
          <p:cNvPr id="9" name="Text 6"/>
          <p:cNvSpPr/>
          <p:nvPr/>
        </p:nvSpPr>
        <p:spPr>
          <a:xfrm>
            <a:off x="2933581" y="4396740"/>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Secure tools and materials to prevent objects from falling.</a:t>
            </a:r>
            <a:endParaRPr lang="en-US" sz="2000" dirty="0"/>
          </a:p>
        </p:txBody>
      </p:sp>
      <p:sp>
        <p:nvSpPr>
          <p:cNvPr id="10" name="Text 7"/>
          <p:cNvSpPr/>
          <p:nvPr/>
        </p:nvSpPr>
        <p:spPr>
          <a:xfrm>
            <a:off x="2933581" y="4840962"/>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Regular inspections and maintenance of platforms, scaffolding, and ladders.</a:t>
            </a:r>
            <a:endParaRPr lang="en-US" sz="2000" dirty="0"/>
          </a:p>
        </p:txBody>
      </p:sp>
      <p:sp>
        <p:nvSpPr>
          <p:cNvPr id="11" name="Text 8"/>
          <p:cNvSpPr/>
          <p:nvPr/>
        </p:nvSpPr>
        <p:spPr>
          <a:xfrm>
            <a:off x="2933581" y="5285184"/>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Monitor weather forecasts and reschedule work if adverse conditions are anticipated.</a:t>
            </a:r>
            <a:endParaRPr lang="en-US" sz="2000" dirty="0"/>
          </a:p>
        </p:txBody>
      </p:sp>
      <p:sp>
        <p:nvSpPr>
          <p:cNvPr id="12" name="Text 9"/>
          <p:cNvSpPr/>
          <p:nvPr/>
        </p:nvSpPr>
        <p:spPr>
          <a:xfrm>
            <a:off x="2933581" y="5729407"/>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Provide training to workers on proper procedures and safety precautions.</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137053"/>
            <a:ext cx="8409265" cy="347186"/>
          </a:xfrm>
          <a:prstGeom prst="rect">
            <a:avLst/>
          </a:prstGeom>
          <a:noFill/>
          <a:ln/>
        </p:spPr>
        <p:txBody>
          <a:bodyPr wrap="none" rtlCol="0" anchor="t"/>
          <a:lstStyle/>
          <a:p>
            <a:pPr marL="0" indent="0">
              <a:lnSpc>
                <a:spcPts val="2734"/>
              </a:lnSpc>
              <a:buNone/>
            </a:pPr>
            <a:r>
              <a:rPr lang="en-US" sz="2400" b="1" kern="0" spc="-44" dirty="0">
                <a:solidFill>
                  <a:srgbClr val="FF75D3"/>
                </a:solidFill>
                <a:latin typeface="adonis-web" pitchFamily="34" charset="0"/>
                <a:ea typeface="adonis-web" pitchFamily="34" charset="-122"/>
                <a:cs typeface="adonis-web" pitchFamily="34" charset="-120"/>
              </a:rPr>
              <a:t>Here's a sample example of a risk assessment for a work at height activity:</a:t>
            </a:r>
            <a:endParaRPr lang="en-US" sz="2400" dirty="0"/>
          </a:p>
        </p:txBody>
      </p:sp>
      <p:sp>
        <p:nvSpPr>
          <p:cNvPr id="5" name="Text 2"/>
          <p:cNvSpPr/>
          <p:nvPr/>
        </p:nvSpPr>
        <p:spPr>
          <a:xfrm>
            <a:off x="2348389" y="2734151"/>
            <a:ext cx="9933503"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Work at Height Risk Assessment Example:</a:t>
            </a:r>
            <a:endParaRPr lang="en-US" sz="2000" dirty="0"/>
          </a:p>
        </p:txBody>
      </p:sp>
      <p:sp>
        <p:nvSpPr>
          <p:cNvPr id="6" name="Shape 3"/>
          <p:cNvSpPr/>
          <p:nvPr/>
        </p:nvSpPr>
        <p:spPr>
          <a:xfrm>
            <a:off x="2348389" y="3339465"/>
            <a:ext cx="10768521" cy="2752963"/>
          </a:xfrm>
          <a:prstGeom prst="roundRect">
            <a:avLst>
              <a:gd name="adj" fmla="val 3632"/>
            </a:avLst>
          </a:prstGeom>
          <a:noFill/>
          <a:ln w="7620">
            <a:solidFill>
              <a:srgbClr val="D1B6E1"/>
            </a:solidFill>
            <a:prstDash val="solid"/>
          </a:ln>
        </p:spPr>
      </p:sp>
      <p:sp>
        <p:nvSpPr>
          <p:cNvPr id="7" name="Text 4"/>
          <p:cNvSpPr/>
          <p:nvPr/>
        </p:nvSpPr>
        <p:spPr>
          <a:xfrm>
            <a:off x="2578179" y="3569256"/>
            <a:ext cx="9473922" cy="355402"/>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4. Review and Monitor:</a:t>
            </a:r>
            <a:endParaRPr lang="en-US" sz="2000" dirty="0"/>
          </a:p>
        </p:txBody>
      </p:sp>
      <p:sp>
        <p:nvSpPr>
          <p:cNvPr id="8" name="Text 5"/>
          <p:cNvSpPr/>
          <p:nvPr/>
        </p:nvSpPr>
        <p:spPr>
          <a:xfrm>
            <a:off x="2933581" y="4174569"/>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Regularly inspect equipment and work areas for any hazards.</a:t>
            </a:r>
            <a:endParaRPr lang="en-US" sz="2000" dirty="0"/>
          </a:p>
        </p:txBody>
      </p:sp>
      <p:sp>
        <p:nvSpPr>
          <p:cNvPr id="9" name="Text 6"/>
          <p:cNvSpPr/>
          <p:nvPr/>
        </p:nvSpPr>
        <p:spPr>
          <a:xfrm>
            <a:off x="2933581" y="4618792"/>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Conduct toolbox talks or safety meetings to reinforce safe practices.</a:t>
            </a:r>
            <a:endParaRPr lang="en-US" sz="2000" dirty="0"/>
          </a:p>
        </p:txBody>
      </p:sp>
      <p:sp>
        <p:nvSpPr>
          <p:cNvPr id="10" name="Text 7"/>
          <p:cNvSpPr/>
          <p:nvPr/>
        </p:nvSpPr>
        <p:spPr>
          <a:xfrm>
            <a:off x="2933581" y="5063014"/>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Investigate and address any incidents or near misses promptly.</a:t>
            </a:r>
            <a:endParaRPr lang="en-US" sz="2000" dirty="0"/>
          </a:p>
        </p:txBody>
      </p:sp>
      <p:sp>
        <p:nvSpPr>
          <p:cNvPr id="11" name="Text 8"/>
          <p:cNvSpPr/>
          <p:nvPr/>
        </p:nvSpPr>
        <p:spPr>
          <a:xfrm>
            <a:off x="2933581" y="5507236"/>
            <a:ext cx="9118521" cy="355402"/>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Update risk assessment as necessary based on changes in conditions or procedures.</a:t>
            </a:r>
            <a:endParaRPr lang="en-US" sz="2000" dirty="0"/>
          </a:p>
        </p:txBody>
      </p:sp>
      <p:sp>
        <p:nvSpPr>
          <p:cNvPr id="13" name="Footer Placeholder 12"/>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566</Words>
  <Application>Microsoft Office PowerPoint</Application>
  <PresentationFormat>Custom</PresentationFormat>
  <Paragraphs>59</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5</cp:revision>
  <dcterms:created xsi:type="dcterms:W3CDTF">2024-03-26T12:37:57Z</dcterms:created>
  <dcterms:modified xsi:type="dcterms:W3CDTF">2024-03-26T13:34:54Z</dcterms:modified>
</cp:coreProperties>
</file>