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4630400" cy="8229600"/>
  <p:notesSz cx="8229600" cy="146304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>
        <p:scale>
          <a:sx n="60" d="100"/>
          <a:sy n="60" d="100"/>
        </p:scale>
        <p:origin x="-612" y="-120"/>
      </p:cViewPr>
      <p:guideLst>
        <p:guide orient="horz" pos="2592"/>
        <p:guide pos="460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565525" cy="7318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660900" y="0"/>
            <a:ext cx="3567113" cy="7318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85BA0FA-A811-4C5F-BB83-C43ED5D71668}" type="datetimeFigureOut">
              <a:rPr lang="en-IN" smtClean="0"/>
              <a:t>27-02-2024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-762000" y="1096963"/>
            <a:ext cx="9753600" cy="5486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822325" y="6950075"/>
            <a:ext cx="6584950" cy="658336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13896975"/>
            <a:ext cx="3565525" cy="7302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660900" y="13896975"/>
            <a:ext cx="3567113" cy="7302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DA90318-B3BB-4123-B2FB-B0212552C9A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060001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IN" smtClean="0"/>
              <a:t>www.hsestudyguide.com</a:t>
            </a:r>
            <a:endParaRPr lang="en-IN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3"/>
          </p:nvPr>
        </p:nvSpPr>
        <p:spPr>
          <a:xfrm>
            <a:off x="4999038" y="7627938"/>
            <a:ext cx="4632325" cy="4381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IN" smtClean="0"/>
              <a:t>www.hsestudyguide.com</a:t>
            </a:r>
            <a:endParaRPr lang="en-I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75000"/>
            </a:srgbClr>
          </a:solidFill>
          <a:ln/>
        </p:spPr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6725364" y="2253972"/>
            <a:ext cx="6665952" cy="833199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6561"/>
              </a:lnSpc>
              <a:buNone/>
            </a:pPr>
            <a:r>
              <a:rPr lang="en-US" sz="7200" b="1" kern="0" spc="-105" dirty="0">
                <a:solidFill>
                  <a:srgbClr val="FF75D3"/>
                </a:solidFill>
                <a:latin typeface="adonis-web" pitchFamily="34" charset="0"/>
                <a:ea typeface="adonis-web" pitchFamily="34" charset="-122"/>
                <a:cs typeface="adonis-web" pitchFamily="34" charset="-120"/>
              </a:rPr>
              <a:t>How to Calculate </a:t>
            </a:r>
            <a:endParaRPr lang="en-US" sz="7200" dirty="0"/>
          </a:p>
        </p:txBody>
      </p:sp>
      <p:sp>
        <p:nvSpPr>
          <p:cNvPr id="6" name="Text 2"/>
          <p:cNvSpPr/>
          <p:nvPr/>
        </p:nvSpPr>
        <p:spPr>
          <a:xfrm>
            <a:off x="6725364" y="3420428"/>
            <a:ext cx="6665952" cy="833199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6561"/>
              </a:lnSpc>
              <a:buNone/>
            </a:pPr>
            <a:r>
              <a:rPr lang="en-US" sz="7200" b="1" kern="0" spc="-105" dirty="0">
                <a:solidFill>
                  <a:srgbClr val="FF75D3"/>
                </a:solidFill>
                <a:latin typeface="adonis-web" pitchFamily="34" charset="0"/>
                <a:ea typeface="adonis-web" pitchFamily="34" charset="-122"/>
                <a:cs typeface="adonis-web" pitchFamily="34" charset="-120"/>
              </a:rPr>
              <a:t>Scaffolding </a:t>
            </a:r>
            <a:endParaRPr lang="en-US" sz="7200" dirty="0"/>
          </a:p>
        </p:txBody>
      </p:sp>
      <p:sp>
        <p:nvSpPr>
          <p:cNvPr id="7" name="Text 3"/>
          <p:cNvSpPr/>
          <p:nvPr/>
        </p:nvSpPr>
        <p:spPr>
          <a:xfrm>
            <a:off x="6319599" y="4586883"/>
            <a:ext cx="7477601" cy="138874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lnSpc>
                <a:spcPts val="5468"/>
              </a:lnSpc>
              <a:buNone/>
            </a:pPr>
            <a:r>
              <a:rPr lang="en-US" sz="6000" b="1" kern="0" spc="-87" dirty="0">
                <a:solidFill>
                  <a:srgbClr val="FF75D3"/>
                </a:solidFill>
                <a:latin typeface="adonis-web" pitchFamily="34" charset="0"/>
                <a:ea typeface="adonis-web" pitchFamily="34" charset="-122"/>
                <a:cs typeface="adonis-web" pitchFamily="34" charset="-120"/>
              </a:rPr>
              <a:t>Safe Working Load (SWL) Capacity?</a:t>
            </a:r>
            <a:endParaRPr lang="en-US" sz="6000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IN" smtClean="0"/>
              <a:t>www.hsestudyguide.com</a:t>
            </a:r>
            <a:endParaRPr lang="en-IN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75000"/>
            </a:srgbClr>
          </a:solidFill>
          <a:ln/>
        </p:spPr>
      </p:sp>
      <p:sp>
        <p:nvSpPr>
          <p:cNvPr id="4" name="Text 1"/>
          <p:cNvSpPr/>
          <p:nvPr/>
        </p:nvSpPr>
        <p:spPr>
          <a:xfrm>
            <a:off x="2348389" y="3196352"/>
            <a:ext cx="3332917" cy="416481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3281"/>
              </a:lnSpc>
              <a:buNone/>
            </a:pPr>
            <a:r>
              <a:rPr lang="en-US" sz="3600" b="1" kern="0" spc="-52" dirty="0">
                <a:solidFill>
                  <a:srgbClr val="FF75D3"/>
                </a:solidFill>
                <a:latin typeface="adonis-web" pitchFamily="34" charset="0"/>
                <a:ea typeface="adonis-web" pitchFamily="34" charset="-122"/>
                <a:cs typeface="adonis-web" pitchFamily="34" charset="-120"/>
              </a:rPr>
              <a:t>Scaffold Components:</a:t>
            </a:r>
            <a:endParaRPr lang="en-US" sz="3600" dirty="0"/>
          </a:p>
        </p:txBody>
      </p:sp>
      <p:sp>
        <p:nvSpPr>
          <p:cNvPr id="5" name="Shape 2"/>
          <p:cNvSpPr/>
          <p:nvPr/>
        </p:nvSpPr>
        <p:spPr>
          <a:xfrm>
            <a:off x="2348389" y="3862745"/>
            <a:ext cx="9933503" cy="1170384"/>
          </a:xfrm>
          <a:prstGeom prst="roundRect">
            <a:avLst>
              <a:gd name="adj" fmla="val 8543"/>
            </a:avLst>
          </a:prstGeom>
          <a:solidFill>
            <a:srgbClr val="EBD0FB"/>
          </a:solidFill>
          <a:ln w="7620">
            <a:solidFill>
              <a:srgbClr val="D1B6E1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2578179" y="4092535"/>
            <a:ext cx="9473922" cy="71080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2000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Assume you have a scaffold system with standard tubes, couplers, and wooden boards. Refer to the manufacturer's specifications for each component.</a:t>
            </a:r>
            <a:endParaRPr lang="en-US" sz="2000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IN" smtClean="0"/>
              <a:t>www.hsestudyguide.com</a:t>
            </a:r>
            <a:endParaRPr lang="en-IN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75000"/>
            </a:srgbClr>
          </a:solidFill>
          <a:ln/>
        </p:spPr>
      </p:sp>
      <p:sp>
        <p:nvSpPr>
          <p:cNvPr id="4" name="Text 1"/>
          <p:cNvSpPr/>
          <p:nvPr/>
        </p:nvSpPr>
        <p:spPr>
          <a:xfrm>
            <a:off x="2348389" y="2085856"/>
            <a:ext cx="4214336" cy="416481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l">
              <a:lnSpc>
                <a:spcPts val="3281"/>
              </a:lnSpc>
              <a:buNone/>
            </a:pPr>
            <a:r>
              <a:rPr lang="en-US" sz="3600" b="1" kern="0" spc="-52" dirty="0">
                <a:solidFill>
                  <a:srgbClr val="FF75D3"/>
                </a:solidFill>
                <a:latin typeface="adonis-web" pitchFamily="34" charset="0"/>
                <a:ea typeface="adonis-web" pitchFamily="34" charset="-122"/>
                <a:cs typeface="adonis-web" pitchFamily="34" charset="-120"/>
              </a:rPr>
              <a:t>Manufacturer's Specifications:</a:t>
            </a:r>
            <a:endParaRPr lang="en-US" sz="3600" dirty="0"/>
          </a:p>
        </p:txBody>
      </p:sp>
      <p:sp>
        <p:nvSpPr>
          <p:cNvPr id="5" name="Shape 2"/>
          <p:cNvSpPr/>
          <p:nvPr/>
        </p:nvSpPr>
        <p:spPr>
          <a:xfrm>
            <a:off x="2348389" y="2752249"/>
            <a:ext cx="9933503" cy="3391495"/>
          </a:xfrm>
          <a:prstGeom prst="roundRect">
            <a:avLst>
              <a:gd name="adj" fmla="val 2948"/>
            </a:avLst>
          </a:prstGeom>
          <a:solidFill>
            <a:srgbClr val="EBD0FB"/>
          </a:solidFill>
          <a:ln w="7620">
            <a:solidFill>
              <a:srgbClr val="D1B6E1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2933581" y="2982039"/>
            <a:ext cx="9118521" cy="10662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 algn="l">
              <a:lnSpc>
                <a:spcPts val="2799"/>
              </a:lnSpc>
              <a:buSzPct val="100000"/>
              <a:buChar char="•"/>
            </a:pPr>
            <a:r>
              <a:rPr lang="en-US" sz="2000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The specifications indicate that each standard tube has a maximum load capacity of 4,000 pounds (lb), each coupler can support 2,000 pounds, and the wooden boards have a load capacity of 50 pounds per square foot.</a:t>
            </a:r>
            <a:endParaRPr lang="en-US" sz="2000" dirty="0"/>
          </a:p>
        </p:txBody>
      </p:sp>
      <p:sp>
        <p:nvSpPr>
          <p:cNvPr id="7" name="Text 4"/>
          <p:cNvSpPr/>
          <p:nvPr/>
        </p:nvSpPr>
        <p:spPr>
          <a:xfrm>
            <a:off x="2578179" y="4181475"/>
            <a:ext cx="9473922" cy="3554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2000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Conversion:</a:t>
            </a:r>
            <a:endParaRPr lang="en-US" sz="2000" dirty="0"/>
          </a:p>
        </p:txBody>
      </p:sp>
      <p:sp>
        <p:nvSpPr>
          <p:cNvPr id="8" name="Text 5"/>
          <p:cNvSpPr/>
          <p:nvPr/>
        </p:nvSpPr>
        <p:spPr>
          <a:xfrm>
            <a:off x="2933581" y="4670108"/>
            <a:ext cx="9118521" cy="3554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342900" indent="-342900" algn="l">
              <a:lnSpc>
                <a:spcPts val="2799"/>
              </a:lnSpc>
              <a:buSzPct val="100000"/>
              <a:buChar char="•"/>
            </a:pPr>
            <a:r>
              <a:rPr lang="en-US" sz="2000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Tubes: 4,000 lb x 0.453592 kg/lb = 1,814.37 kg</a:t>
            </a:r>
            <a:endParaRPr lang="en-US" sz="2000" dirty="0"/>
          </a:p>
        </p:txBody>
      </p:sp>
      <p:sp>
        <p:nvSpPr>
          <p:cNvPr id="9" name="Text 6"/>
          <p:cNvSpPr/>
          <p:nvPr/>
        </p:nvSpPr>
        <p:spPr>
          <a:xfrm>
            <a:off x="2933581" y="5114330"/>
            <a:ext cx="9118521" cy="3554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342900" indent="-342900" algn="l">
              <a:lnSpc>
                <a:spcPts val="2799"/>
              </a:lnSpc>
              <a:buSzPct val="100000"/>
              <a:buChar char="•"/>
            </a:pPr>
            <a:r>
              <a:rPr lang="en-US" sz="2000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Couplers: 2,000 lb x 0.453592 kg/lb = 907.18 kg</a:t>
            </a:r>
            <a:endParaRPr lang="en-US" sz="2000" dirty="0"/>
          </a:p>
        </p:txBody>
      </p:sp>
      <p:sp>
        <p:nvSpPr>
          <p:cNvPr id="10" name="Text 7"/>
          <p:cNvSpPr/>
          <p:nvPr/>
        </p:nvSpPr>
        <p:spPr>
          <a:xfrm>
            <a:off x="2933581" y="5558552"/>
            <a:ext cx="9118521" cy="3554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342900" indent="-342900" algn="l">
              <a:lnSpc>
                <a:spcPts val="2799"/>
              </a:lnSpc>
              <a:buSzPct val="100000"/>
              <a:buChar char="•"/>
            </a:pPr>
            <a:r>
              <a:rPr lang="en-US" sz="2000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Wooden boards: 50 lb/square foot x 0.453592 kg/lb = 22.68 kg/square foot</a:t>
            </a:r>
            <a:endParaRPr lang="en-US" sz="2000" dirty="0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IN" smtClean="0"/>
              <a:t>www.hsestudyguide.com</a:t>
            </a:r>
            <a:endParaRPr lang="en-IN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75000"/>
            </a:srgbClr>
          </a:solidFill>
          <a:ln/>
        </p:spPr>
      </p:sp>
      <p:sp>
        <p:nvSpPr>
          <p:cNvPr id="4" name="Text 1"/>
          <p:cNvSpPr/>
          <p:nvPr/>
        </p:nvSpPr>
        <p:spPr>
          <a:xfrm>
            <a:off x="2348389" y="3196352"/>
            <a:ext cx="3332917" cy="416481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l">
              <a:lnSpc>
                <a:spcPts val="3281"/>
              </a:lnSpc>
              <a:buNone/>
            </a:pPr>
            <a:r>
              <a:rPr lang="en-US" sz="3600" b="1" kern="0" spc="-52" dirty="0">
                <a:solidFill>
                  <a:srgbClr val="FF75D3"/>
                </a:solidFill>
                <a:latin typeface="adonis-web" pitchFamily="34" charset="0"/>
                <a:ea typeface="adonis-web" pitchFamily="34" charset="-122"/>
                <a:cs typeface="adonis-web" pitchFamily="34" charset="-120"/>
              </a:rPr>
              <a:t>Scaffold Configuration:</a:t>
            </a:r>
            <a:endParaRPr lang="en-US" sz="3600" dirty="0"/>
          </a:p>
        </p:txBody>
      </p:sp>
      <p:sp>
        <p:nvSpPr>
          <p:cNvPr id="5" name="Shape 2"/>
          <p:cNvSpPr/>
          <p:nvPr/>
        </p:nvSpPr>
        <p:spPr>
          <a:xfrm>
            <a:off x="2348389" y="3862745"/>
            <a:ext cx="9933503" cy="1170384"/>
          </a:xfrm>
          <a:prstGeom prst="roundRect">
            <a:avLst>
              <a:gd name="adj" fmla="val 8543"/>
            </a:avLst>
          </a:prstGeom>
          <a:solidFill>
            <a:srgbClr val="EBD0FB"/>
          </a:solidFill>
          <a:ln w="7620">
            <a:solidFill>
              <a:srgbClr val="D1B6E1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2933581" y="4092535"/>
            <a:ext cx="9118521" cy="71080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 algn="l">
              <a:lnSpc>
                <a:spcPts val="2799"/>
              </a:lnSpc>
              <a:buSzPct val="100000"/>
              <a:buChar char="•"/>
            </a:pPr>
            <a:r>
              <a:rPr lang="en-US" sz="2000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The scaffold is configured with 10 standard tubes, 20 couplers, and wooden boards covering an area of 200 square feet.</a:t>
            </a:r>
            <a:endParaRPr lang="en-US" sz="2000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IN" smtClean="0"/>
              <a:t>www.hsestudyguide.com</a:t>
            </a:r>
            <a:endParaRPr lang="en-IN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75000"/>
            </a:srgbClr>
          </a:solidFill>
          <a:ln/>
        </p:spPr>
      </p:sp>
      <p:sp>
        <p:nvSpPr>
          <p:cNvPr id="4" name="Text 1"/>
          <p:cNvSpPr/>
          <p:nvPr/>
        </p:nvSpPr>
        <p:spPr>
          <a:xfrm>
            <a:off x="2348389" y="2929890"/>
            <a:ext cx="3915132" cy="416481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l">
              <a:lnSpc>
                <a:spcPts val="3281"/>
              </a:lnSpc>
              <a:buNone/>
            </a:pPr>
            <a:r>
              <a:rPr lang="en-US" sz="3600" b="1" kern="0" spc="-52" dirty="0">
                <a:solidFill>
                  <a:srgbClr val="FF75D3"/>
                </a:solidFill>
                <a:latin typeface="adonis-web" pitchFamily="34" charset="0"/>
                <a:ea typeface="adonis-web" pitchFamily="34" charset="-122"/>
                <a:cs typeface="adonis-web" pitchFamily="34" charset="-120"/>
              </a:rPr>
              <a:t>Calculate Component Loads:</a:t>
            </a:r>
            <a:endParaRPr lang="en-US" sz="3600" dirty="0"/>
          </a:p>
        </p:txBody>
      </p:sp>
      <p:sp>
        <p:nvSpPr>
          <p:cNvPr id="5" name="Shape 2"/>
          <p:cNvSpPr/>
          <p:nvPr/>
        </p:nvSpPr>
        <p:spPr>
          <a:xfrm>
            <a:off x="2348389" y="3596283"/>
            <a:ext cx="9933503" cy="1703427"/>
          </a:xfrm>
          <a:prstGeom prst="roundRect">
            <a:avLst>
              <a:gd name="adj" fmla="val 5870"/>
            </a:avLst>
          </a:prstGeom>
          <a:solidFill>
            <a:srgbClr val="EBD0FB"/>
          </a:solidFill>
          <a:ln w="7620">
            <a:solidFill>
              <a:srgbClr val="D1B6E1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2933581" y="3826073"/>
            <a:ext cx="9118521" cy="3554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342900" indent="-342900" algn="l">
              <a:lnSpc>
                <a:spcPts val="2799"/>
              </a:lnSpc>
              <a:buSzPct val="100000"/>
              <a:buChar char="•"/>
            </a:pPr>
            <a:r>
              <a:rPr lang="en-US" sz="2000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Tubes: 10 tubes x 1,814.37 kg/tube = 18,143.7 kg</a:t>
            </a:r>
            <a:endParaRPr lang="en-US" sz="2000" dirty="0"/>
          </a:p>
        </p:txBody>
      </p:sp>
      <p:sp>
        <p:nvSpPr>
          <p:cNvPr id="7" name="Text 4"/>
          <p:cNvSpPr/>
          <p:nvPr/>
        </p:nvSpPr>
        <p:spPr>
          <a:xfrm>
            <a:off x="2933581" y="4270296"/>
            <a:ext cx="9118521" cy="3554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342900" indent="-342900" algn="l">
              <a:lnSpc>
                <a:spcPts val="2799"/>
              </a:lnSpc>
              <a:buSzPct val="100000"/>
              <a:buChar char="•"/>
            </a:pPr>
            <a:r>
              <a:rPr lang="en-US" sz="2000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Couplers: 20 couplers x 907.18 kg/coupler = 18,143.6 kg</a:t>
            </a:r>
            <a:endParaRPr lang="en-US" sz="2000" dirty="0"/>
          </a:p>
        </p:txBody>
      </p:sp>
      <p:sp>
        <p:nvSpPr>
          <p:cNvPr id="8" name="Text 5"/>
          <p:cNvSpPr/>
          <p:nvPr/>
        </p:nvSpPr>
        <p:spPr>
          <a:xfrm>
            <a:off x="2933581" y="4714518"/>
            <a:ext cx="9118521" cy="3554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342900" indent="-342900" algn="l">
              <a:lnSpc>
                <a:spcPts val="2799"/>
              </a:lnSpc>
              <a:buSzPct val="100000"/>
              <a:buChar char="•"/>
            </a:pPr>
            <a:r>
              <a:rPr lang="en-US" sz="2000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Wooden boards: 200 square feet x 22.68 kg/square foot = 4,536 kg</a:t>
            </a:r>
            <a:endParaRPr lang="en-US" sz="2000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IN" smtClean="0"/>
              <a:t>www.hsestudyguide.com</a:t>
            </a:r>
            <a:endParaRPr lang="en-IN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75000"/>
            </a:srgbClr>
          </a:solidFill>
          <a:ln/>
        </p:spPr>
      </p:sp>
      <p:sp>
        <p:nvSpPr>
          <p:cNvPr id="4" name="Text 1"/>
          <p:cNvSpPr/>
          <p:nvPr/>
        </p:nvSpPr>
        <p:spPr>
          <a:xfrm>
            <a:off x="2348389" y="3151942"/>
            <a:ext cx="3332917" cy="416481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l">
              <a:lnSpc>
                <a:spcPts val="3281"/>
              </a:lnSpc>
              <a:buNone/>
            </a:pPr>
            <a:r>
              <a:rPr lang="en-US" sz="3600" b="1" kern="0" spc="-52" dirty="0">
                <a:solidFill>
                  <a:srgbClr val="FF75D3"/>
                </a:solidFill>
                <a:latin typeface="adonis-web" pitchFamily="34" charset="0"/>
                <a:ea typeface="adonis-web" pitchFamily="34" charset="-122"/>
                <a:cs typeface="adonis-web" pitchFamily="34" charset="-120"/>
              </a:rPr>
              <a:t>Total Load:</a:t>
            </a:r>
            <a:endParaRPr lang="en-US" sz="3600" dirty="0"/>
          </a:p>
        </p:txBody>
      </p:sp>
      <p:sp>
        <p:nvSpPr>
          <p:cNvPr id="5" name="Shape 2"/>
          <p:cNvSpPr/>
          <p:nvPr/>
        </p:nvSpPr>
        <p:spPr>
          <a:xfrm>
            <a:off x="2348389" y="3818334"/>
            <a:ext cx="9933503" cy="1259205"/>
          </a:xfrm>
          <a:prstGeom prst="roundRect">
            <a:avLst>
              <a:gd name="adj" fmla="val 7941"/>
            </a:avLst>
          </a:prstGeom>
          <a:solidFill>
            <a:srgbClr val="EBD0FB"/>
          </a:solidFill>
          <a:ln w="7620">
            <a:solidFill>
              <a:srgbClr val="D1B6E1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2933581" y="4048125"/>
            <a:ext cx="9118521" cy="3554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342900" indent="-342900" algn="l">
              <a:lnSpc>
                <a:spcPts val="2799"/>
              </a:lnSpc>
              <a:buSzPct val="100000"/>
              <a:buChar char="•"/>
            </a:pPr>
            <a:r>
              <a:rPr lang="en-US" sz="2000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Total Load = Tubes Load + Couplers Load + Boards Load</a:t>
            </a:r>
            <a:endParaRPr lang="en-US" sz="2000" dirty="0"/>
          </a:p>
        </p:txBody>
      </p:sp>
      <p:sp>
        <p:nvSpPr>
          <p:cNvPr id="7" name="Text 4"/>
          <p:cNvSpPr/>
          <p:nvPr/>
        </p:nvSpPr>
        <p:spPr>
          <a:xfrm>
            <a:off x="2933581" y="4492347"/>
            <a:ext cx="9118521" cy="3554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342900" indent="-342900" algn="l">
              <a:lnSpc>
                <a:spcPts val="2799"/>
              </a:lnSpc>
              <a:buSzPct val="100000"/>
              <a:buChar char="•"/>
            </a:pPr>
            <a:r>
              <a:rPr lang="en-US" sz="2000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Total Load = 18,143.7 kg + 18,143.6 kg + 4,536 kg = 40,823.3 kg</a:t>
            </a:r>
            <a:endParaRPr lang="en-US" sz="2000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IN" smtClean="0"/>
              <a:t>www.hsestudyguide.com</a:t>
            </a:r>
            <a:endParaRPr lang="en-IN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75000"/>
            </a:srgbClr>
          </a:solidFill>
          <a:ln/>
        </p:spPr>
      </p:sp>
      <p:sp>
        <p:nvSpPr>
          <p:cNvPr id="4" name="Text 1"/>
          <p:cNvSpPr/>
          <p:nvPr/>
        </p:nvSpPr>
        <p:spPr>
          <a:xfrm>
            <a:off x="2348389" y="945932"/>
            <a:ext cx="4414004" cy="50449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l">
              <a:lnSpc>
                <a:spcPts val="3281"/>
              </a:lnSpc>
              <a:buNone/>
            </a:pPr>
            <a:r>
              <a:rPr lang="en-US" sz="3600" b="1" kern="0" spc="-52" dirty="0">
                <a:solidFill>
                  <a:srgbClr val="FF75D3"/>
                </a:solidFill>
                <a:latin typeface="adonis-web" pitchFamily="34" charset="0"/>
                <a:ea typeface="adonis-web" pitchFamily="34" charset="-122"/>
                <a:cs typeface="adonis-web" pitchFamily="34" charset="-120"/>
              </a:rPr>
              <a:t>Factor of Safety (Assuming 5:1):</a:t>
            </a:r>
            <a:endParaRPr lang="en-US" sz="3600" dirty="0"/>
          </a:p>
        </p:txBody>
      </p:sp>
      <p:sp>
        <p:nvSpPr>
          <p:cNvPr id="5" name="Shape 2"/>
          <p:cNvSpPr/>
          <p:nvPr/>
        </p:nvSpPr>
        <p:spPr>
          <a:xfrm>
            <a:off x="2348389" y="1686910"/>
            <a:ext cx="9933503" cy="5943599"/>
          </a:xfrm>
          <a:prstGeom prst="roundRect">
            <a:avLst>
              <a:gd name="adj" fmla="val 1968"/>
            </a:avLst>
          </a:prstGeom>
          <a:solidFill>
            <a:srgbClr val="EBD0FB"/>
          </a:solidFill>
          <a:ln w="7620">
            <a:solidFill>
              <a:srgbClr val="D1B6E1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2933581" y="2138005"/>
            <a:ext cx="9118521" cy="10662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 algn="l">
              <a:lnSpc>
                <a:spcPts val="2799"/>
              </a:lnSpc>
              <a:buSzPct val="100000"/>
              <a:buChar char="•"/>
            </a:pPr>
            <a:r>
              <a:rPr lang="en-US" sz="2000" b="1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Factor of Safety (Assuming 5:1):</a:t>
            </a:r>
            <a:r>
              <a:rPr lang="en-US" sz="2000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This means that the calculated load-carrying capacity (Total Load) is divided by a factor of 5. The resulting value is considered the Safe Working Load (SWL), which represents the maximum load the scaffold system can safely support.</a:t>
            </a:r>
            <a:endParaRPr lang="en-US" sz="2000" dirty="0"/>
          </a:p>
        </p:txBody>
      </p:sp>
      <p:sp>
        <p:nvSpPr>
          <p:cNvPr id="7" name="Text 4"/>
          <p:cNvSpPr/>
          <p:nvPr/>
        </p:nvSpPr>
        <p:spPr>
          <a:xfrm>
            <a:off x="2578179" y="3337441"/>
            <a:ext cx="9473922" cy="3554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799"/>
              </a:lnSpc>
              <a:buNone/>
            </a:pPr>
            <a:endParaRPr lang="en-US" sz="1750" dirty="0"/>
          </a:p>
        </p:txBody>
      </p:sp>
      <p:sp>
        <p:nvSpPr>
          <p:cNvPr id="8" name="Text 5"/>
          <p:cNvSpPr/>
          <p:nvPr/>
        </p:nvSpPr>
        <p:spPr>
          <a:xfrm>
            <a:off x="2933581" y="3826073"/>
            <a:ext cx="9118521" cy="3554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342900" indent="-342900" algn="l">
              <a:lnSpc>
                <a:spcPts val="2799"/>
              </a:lnSpc>
              <a:buSzPct val="100000"/>
              <a:buChar char="•"/>
            </a:pPr>
            <a:r>
              <a:rPr lang="en-US" sz="2000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Apply a factor of safety, let's say 5:1.</a:t>
            </a:r>
            <a:endParaRPr lang="en-US" sz="2000" dirty="0"/>
          </a:p>
        </p:txBody>
      </p:sp>
      <p:sp>
        <p:nvSpPr>
          <p:cNvPr id="9" name="Text 6"/>
          <p:cNvSpPr/>
          <p:nvPr/>
        </p:nvSpPr>
        <p:spPr>
          <a:xfrm>
            <a:off x="2933581" y="4270296"/>
            <a:ext cx="9118521" cy="3554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342900" indent="-342900" algn="l">
              <a:lnSpc>
                <a:spcPts val="2799"/>
              </a:lnSpc>
              <a:buSzPct val="100000"/>
              <a:buChar char="•"/>
            </a:pPr>
            <a:r>
              <a:rPr lang="en-US" sz="2000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SWL = Total Load / Factor of Safety</a:t>
            </a:r>
            <a:endParaRPr lang="en-US" sz="2000" dirty="0"/>
          </a:p>
        </p:txBody>
      </p:sp>
      <p:sp>
        <p:nvSpPr>
          <p:cNvPr id="10" name="Text 7"/>
          <p:cNvSpPr/>
          <p:nvPr/>
        </p:nvSpPr>
        <p:spPr>
          <a:xfrm>
            <a:off x="2933581" y="4714518"/>
            <a:ext cx="9118521" cy="3554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342900" indent="-342900" algn="l">
              <a:lnSpc>
                <a:spcPts val="2799"/>
              </a:lnSpc>
              <a:buSzPct val="100000"/>
              <a:buChar char="•"/>
            </a:pPr>
            <a:r>
              <a:rPr lang="en-US" sz="2000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SWL = 40,823.3 kg / 5 = 8,164.66 kg</a:t>
            </a:r>
            <a:endParaRPr lang="en-US" sz="2000" dirty="0"/>
          </a:p>
        </p:txBody>
      </p:sp>
      <p:sp>
        <p:nvSpPr>
          <p:cNvPr id="11" name="Text 8"/>
          <p:cNvSpPr/>
          <p:nvPr/>
        </p:nvSpPr>
        <p:spPr>
          <a:xfrm>
            <a:off x="2578179" y="5203150"/>
            <a:ext cx="9473922" cy="3554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799"/>
              </a:lnSpc>
              <a:buNone/>
            </a:pPr>
            <a:endParaRPr lang="en-US" sz="1750" dirty="0"/>
          </a:p>
        </p:txBody>
      </p:sp>
      <p:sp>
        <p:nvSpPr>
          <p:cNvPr id="12" name="Text 9"/>
          <p:cNvSpPr/>
          <p:nvPr/>
        </p:nvSpPr>
        <p:spPr>
          <a:xfrm>
            <a:off x="2578179" y="5691783"/>
            <a:ext cx="9473922" cy="10662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2000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The factor of safety provides a buffer against uncertainties, variations in loads, and potential dynamic forces, ensuring that the structure remains within a safe operating range. The higher the factor of safety, the greater the margin of safety built into the design.</a:t>
            </a:r>
            <a:endParaRPr lang="en-US" sz="2000" dirty="0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IN" smtClean="0"/>
              <a:t>www.hsestudyguide.com</a:t>
            </a:r>
            <a:endParaRPr lang="en-IN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36</TotalTime>
  <Words>355</Words>
  <Application>Microsoft Office PowerPoint</Application>
  <PresentationFormat>Custom</PresentationFormat>
  <Paragraphs>40</Paragraphs>
  <Slides>7</Slides>
  <Notes>7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dell</cp:lastModifiedBy>
  <cp:revision>3</cp:revision>
  <dcterms:created xsi:type="dcterms:W3CDTF">2024-02-27T11:39:49Z</dcterms:created>
  <dcterms:modified xsi:type="dcterms:W3CDTF">2024-02-27T12:25:39Z</dcterms:modified>
</cp:coreProperties>
</file>