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8"/>
  </p:notesMasterIdLst>
  <p:sldIdLst>
    <p:sldId id="256" r:id="rId2"/>
    <p:sldId id="257" r:id="rId3"/>
    <p:sldId id="258" r:id="rId4"/>
    <p:sldId id="259" r:id="rId5"/>
    <p:sldId id="260" r:id="rId6"/>
    <p:sldId id="261" r:id="rId7"/>
  </p:sldIdLst>
  <p:sldSz cx="14630400" cy="8229600"/>
  <p:notesSz cx="8229600" cy="146304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>
        <p:scale>
          <a:sx n="60" d="100"/>
          <a:sy n="60" d="100"/>
        </p:scale>
        <p:origin x="-612" y="-120"/>
      </p:cViewPr>
      <p:guideLst>
        <p:guide orient="horz" pos="2592"/>
        <p:guide pos="460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565525" cy="7318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660900" y="0"/>
            <a:ext cx="3567113" cy="7318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EE37D1F-B865-4B18-B68E-E4D124AC7061}" type="datetimeFigureOut">
              <a:rPr lang="en-IN" smtClean="0"/>
              <a:t>06-03-2024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-762000" y="1096963"/>
            <a:ext cx="9753600" cy="5486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822325" y="6950075"/>
            <a:ext cx="6584950" cy="6583363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13896975"/>
            <a:ext cx="3565525" cy="7302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660900" y="13896975"/>
            <a:ext cx="3567113" cy="7302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01BE0F8-B7D0-4993-98F2-E8B937C0FCF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170493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IN" smtClean="0"/>
              <a:t>www.hsestudyguide.com</a:t>
            </a:r>
            <a:endParaRPr lang="en-IN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3"/>
          </p:nvPr>
        </p:nvSpPr>
        <p:spPr>
          <a:xfrm>
            <a:off x="4999038" y="7627938"/>
            <a:ext cx="4632325" cy="4381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IN" smtClean="0"/>
              <a:t>www.hsestudyguide.com</a:t>
            </a:r>
            <a:endParaRPr lang="en-I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75000"/>
            </a:srgbClr>
          </a:solidFill>
          <a:ln/>
        </p:spPr>
      </p:sp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6319599" y="2698313"/>
            <a:ext cx="7477601" cy="166639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lnSpc>
                <a:spcPts val="6561"/>
              </a:lnSpc>
              <a:buNone/>
            </a:pPr>
            <a:r>
              <a:rPr lang="en-US" sz="6600" b="1" kern="0" spc="-105" dirty="0">
                <a:solidFill>
                  <a:srgbClr val="FF75D3"/>
                </a:solidFill>
                <a:latin typeface="adonis-web" pitchFamily="34" charset="0"/>
                <a:ea typeface="adonis-web" pitchFamily="34" charset="-122"/>
                <a:cs typeface="adonis-web" pitchFamily="34" charset="-120"/>
              </a:rPr>
              <a:t>PRE-START TASK ANALYSIS </a:t>
            </a:r>
            <a:endParaRPr lang="en-US" sz="6600" dirty="0"/>
          </a:p>
        </p:txBody>
      </p:sp>
      <p:sp>
        <p:nvSpPr>
          <p:cNvPr id="6" name="Text 2"/>
          <p:cNvSpPr/>
          <p:nvPr/>
        </p:nvSpPr>
        <p:spPr>
          <a:xfrm>
            <a:off x="6725364" y="4697968"/>
            <a:ext cx="6665952" cy="833199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6561"/>
              </a:lnSpc>
              <a:buNone/>
            </a:pPr>
            <a:r>
              <a:rPr lang="en-US" sz="6600" b="1" kern="0" spc="-105" dirty="0">
                <a:solidFill>
                  <a:srgbClr val="FF75D3"/>
                </a:solidFill>
                <a:latin typeface="adonis-web" pitchFamily="34" charset="0"/>
                <a:ea typeface="adonis-web" pitchFamily="34" charset="-122"/>
                <a:cs typeface="adonis-web" pitchFamily="34" charset="-120"/>
              </a:rPr>
              <a:t>(PSTA)</a:t>
            </a:r>
            <a:endParaRPr lang="en-US" sz="6600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IN" smtClean="0"/>
              <a:t>www.hsestudyguide.com</a:t>
            </a:r>
            <a:endParaRPr lang="en-IN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75000"/>
            </a:srgbClr>
          </a:solidFill>
          <a:ln/>
        </p:spPr>
      </p:sp>
      <p:sp>
        <p:nvSpPr>
          <p:cNvPr id="4" name="Text 1"/>
          <p:cNvSpPr/>
          <p:nvPr/>
        </p:nvSpPr>
        <p:spPr>
          <a:xfrm>
            <a:off x="2348388" y="2352318"/>
            <a:ext cx="9933503" cy="416481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3281"/>
              </a:lnSpc>
              <a:buNone/>
            </a:pPr>
            <a:r>
              <a:rPr lang="en-US" sz="3200" b="1" kern="0" spc="-52" dirty="0">
                <a:solidFill>
                  <a:srgbClr val="FF75D3"/>
                </a:solidFill>
                <a:latin typeface="adonis-web" pitchFamily="34" charset="0"/>
                <a:ea typeface="adonis-web" pitchFamily="34" charset="-122"/>
                <a:cs typeface="adonis-web" pitchFamily="34" charset="-120"/>
              </a:rPr>
              <a:t>Pre-Start Task Analysis (PSTA)</a:t>
            </a:r>
            <a:endParaRPr lang="en-US" sz="3200" dirty="0"/>
          </a:p>
        </p:txBody>
      </p:sp>
      <p:sp>
        <p:nvSpPr>
          <p:cNvPr id="5" name="Shape 2"/>
          <p:cNvSpPr/>
          <p:nvPr/>
        </p:nvSpPr>
        <p:spPr>
          <a:xfrm>
            <a:off x="2348389" y="3018711"/>
            <a:ext cx="9933503" cy="3397855"/>
          </a:xfrm>
          <a:prstGeom prst="roundRect">
            <a:avLst>
              <a:gd name="adj" fmla="val 3498"/>
            </a:avLst>
          </a:prstGeom>
          <a:solidFill>
            <a:srgbClr val="EBD0FB"/>
          </a:solidFill>
          <a:ln w="7620">
            <a:solidFill>
              <a:srgbClr val="D1B6E1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2578179" y="3248501"/>
            <a:ext cx="9473922" cy="71080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799"/>
              </a:lnSpc>
              <a:buNone/>
            </a:pPr>
            <a:r>
              <a:rPr lang="en-US" sz="2000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Pre-Start Task Analysis (PSTA) is a systematic process used to identify and assess potential hazards associated with a task before it is initiated. </a:t>
            </a:r>
            <a:endParaRPr lang="en-US" sz="2000" dirty="0"/>
          </a:p>
        </p:txBody>
      </p:sp>
      <p:sp>
        <p:nvSpPr>
          <p:cNvPr id="7" name="Text 4"/>
          <p:cNvSpPr/>
          <p:nvPr/>
        </p:nvSpPr>
        <p:spPr>
          <a:xfrm>
            <a:off x="2578179" y="4092535"/>
            <a:ext cx="9473922" cy="71080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799"/>
              </a:lnSpc>
              <a:buNone/>
            </a:pPr>
            <a:r>
              <a:rPr lang="en-US" sz="2000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The primary goal of PSTA is to proactively analyze the steps involved in a task, identify potential risks or dangers, and implement measures to mitigate or eliminate those risks. </a:t>
            </a:r>
            <a:endParaRPr lang="en-US" sz="2000" dirty="0"/>
          </a:p>
        </p:txBody>
      </p:sp>
      <p:sp>
        <p:nvSpPr>
          <p:cNvPr id="8" name="Text 5"/>
          <p:cNvSpPr/>
          <p:nvPr/>
        </p:nvSpPr>
        <p:spPr>
          <a:xfrm>
            <a:off x="2578179" y="5265683"/>
            <a:ext cx="9473922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799"/>
              </a:lnSpc>
              <a:buNone/>
            </a:pPr>
            <a:r>
              <a:rPr lang="en-US" sz="2000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This approach enhances overall safety by preventing accidents and ensuring that workers are well-informed about the potential hazards they may encounter.</a:t>
            </a:r>
            <a:endParaRPr lang="en-US" sz="2000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IN" smtClean="0"/>
              <a:t>www.hsestudyguide.com</a:t>
            </a:r>
            <a:endParaRPr lang="en-IN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34243"/>
          </a:xfrm>
          <a:prstGeom prst="rect">
            <a:avLst/>
          </a:prstGeom>
          <a:solidFill>
            <a:srgbClr val="FFFFFF">
              <a:alpha val="75000"/>
            </a:srgbClr>
          </a:solidFill>
          <a:ln/>
        </p:spPr>
      </p:sp>
      <p:sp>
        <p:nvSpPr>
          <p:cNvPr id="4" name="Text 1"/>
          <p:cNvSpPr/>
          <p:nvPr/>
        </p:nvSpPr>
        <p:spPr>
          <a:xfrm>
            <a:off x="2407444" y="603766"/>
            <a:ext cx="9815393" cy="411599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3241"/>
              </a:lnSpc>
              <a:buNone/>
            </a:pPr>
            <a:r>
              <a:rPr lang="en-US" sz="3200" b="1" kern="0" spc="-52" dirty="0">
                <a:solidFill>
                  <a:srgbClr val="FF75D3"/>
                </a:solidFill>
                <a:latin typeface="adonis-web" pitchFamily="34" charset="0"/>
                <a:ea typeface="adonis-web" pitchFamily="34" charset="-122"/>
                <a:cs typeface="adonis-web" pitchFamily="34" charset="-120"/>
              </a:rPr>
              <a:t>Steps in Pre-Start Task Analysis:</a:t>
            </a:r>
            <a:endParaRPr lang="en-US" sz="3200" dirty="0"/>
          </a:p>
        </p:txBody>
      </p:sp>
      <p:sp>
        <p:nvSpPr>
          <p:cNvPr id="5" name="Shape 2"/>
          <p:cNvSpPr/>
          <p:nvPr/>
        </p:nvSpPr>
        <p:spPr>
          <a:xfrm>
            <a:off x="2407444" y="1262301"/>
            <a:ext cx="4797981" cy="1859280"/>
          </a:xfrm>
          <a:prstGeom prst="roundRect">
            <a:avLst>
              <a:gd name="adj" fmla="val 5314"/>
            </a:avLst>
          </a:prstGeom>
          <a:solidFill>
            <a:srgbClr val="EBD0FB"/>
          </a:solidFill>
          <a:ln w="7620">
            <a:solidFill>
              <a:srgbClr val="D1B6E1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2634615" y="1489472"/>
            <a:ext cx="4343638" cy="105370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766"/>
              </a:lnSpc>
              <a:buNone/>
            </a:pPr>
            <a:r>
              <a:rPr lang="en-US" sz="2000" b="1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Task Identification:</a:t>
            </a:r>
            <a:r>
              <a:rPr lang="en-US" sz="2000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Clearly define the task to be performed. This involves breaking down the task into its individual steps or components.</a:t>
            </a:r>
            <a:endParaRPr lang="en-US" sz="2000" dirty="0"/>
          </a:p>
        </p:txBody>
      </p:sp>
      <p:sp>
        <p:nvSpPr>
          <p:cNvPr id="7" name="Shape 4"/>
          <p:cNvSpPr/>
          <p:nvPr/>
        </p:nvSpPr>
        <p:spPr>
          <a:xfrm>
            <a:off x="7424976" y="1262301"/>
            <a:ext cx="6133369" cy="1859280"/>
          </a:xfrm>
          <a:prstGeom prst="roundRect">
            <a:avLst>
              <a:gd name="adj" fmla="val 5314"/>
            </a:avLst>
          </a:prstGeom>
          <a:solidFill>
            <a:srgbClr val="EBD0FB"/>
          </a:solidFill>
          <a:ln w="7620">
            <a:solidFill>
              <a:srgbClr val="D1B6E1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7652146" y="1489472"/>
            <a:ext cx="5590887" cy="140493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766"/>
              </a:lnSpc>
              <a:buNone/>
            </a:pPr>
            <a:r>
              <a:rPr lang="en-US" sz="2000" b="1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Hazard Identification:</a:t>
            </a:r>
            <a:r>
              <a:rPr lang="en-US" sz="2000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Identify potential hazards associated with each step of the task. Hazards can include physical dangers, environmental factors, equipment issues, or human factors.</a:t>
            </a:r>
            <a:endParaRPr lang="en-US" sz="2000" dirty="0"/>
          </a:p>
        </p:txBody>
      </p:sp>
      <p:sp>
        <p:nvSpPr>
          <p:cNvPr id="9" name="Shape 6"/>
          <p:cNvSpPr/>
          <p:nvPr/>
        </p:nvSpPr>
        <p:spPr>
          <a:xfrm>
            <a:off x="2407444" y="3341132"/>
            <a:ext cx="4797981" cy="2561749"/>
          </a:xfrm>
          <a:prstGeom prst="roundRect">
            <a:avLst>
              <a:gd name="adj" fmla="val 3857"/>
            </a:avLst>
          </a:prstGeom>
          <a:solidFill>
            <a:srgbClr val="EBD0FB"/>
          </a:solidFill>
          <a:ln w="7620">
            <a:solidFill>
              <a:srgbClr val="D1B6E1"/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2634615" y="3568303"/>
            <a:ext cx="4343638" cy="175617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766"/>
              </a:lnSpc>
              <a:buNone/>
            </a:pPr>
            <a:r>
              <a:rPr lang="en-US" sz="2000" b="1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Risk Assessment:</a:t>
            </a:r>
            <a:r>
              <a:rPr lang="en-US" sz="2000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Evaluate the level of risk associated with each identified hazard. This involves considering the likelihood of an incident occurring and the severity of its potential consequences.</a:t>
            </a:r>
            <a:endParaRPr lang="en-US" sz="2000" dirty="0"/>
          </a:p>
        </p:txBody>
      </p:sp>
      <p:sp>
        <p:nvSpPr>
          <p:cNvPr id="11" name="Shape 8"/>
          <p:cNvSpPr/>
          <p:nvPr/>
        </p:nvSpPr>
        <p:spPr>
          <a:xfrm>
            <a:off x="7424976" y="3341132"/>
            <a:ext cx="6133369" cy="2561749"/>
          </a:xfrm>
          <a:prstGeom prst="roundRect">
            <a:avLst>
              <a:gd name="adj" fmla="val 3857"/>
            </a:avLst>
          </a:prstGeom>
          <a:solidFill>
            <a:srgbClr val="EBD0FB"/>
          </a:solidFill>
          <a:ln w="7620">
            <a:solidFill>
              <a:srgbClr val="D1B6E1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7652147" y="3568303"/>
            <a:ext cx="5590886" cy="210740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766"/>
              </a:lnSpc>
              <a:buNone/>
            </a:pPr>
            <a:r>
              <a:rPr lang="en-US" sz="2000" b="1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Control Measures:</a:t>
            </a:r>
            <a:r>
              <a:rPr lang="en-US" sz="2000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Develop and implement control measures to minimize or eliminate the identified hazards. This may involve modifying the task steps, using personal protective equipment (PPE), or implementing engineering controls.</a:t>
            </a:r>
            <a:endParaRPr lang="en-US" sz="2000" dirty="0"/>
          </a:p>
        </p:txBody>
      </p:sp>
      <p:sp>
        <p:nvSpPr>
          <p:cNvPr id="13" name="Shape 10"/>
          <p:cNvSpPr/>
          <p:nvPr/>
        </p:nvSpPr>
        <p:spPr>
          <a:xfrm>
            <a:off x="2407444" y="6122432"/>
            <a:ext cx="11150901" cy="1508046"/>
          </a:xfrm>
          <a:prstGeom prst="roundRect">
            <a:avLst>
              <a:gd name="adj" fmla="val 6552"/>
            </a:avLst>
          </a:prstGeom>
          <a:solidFill>
            <a:srgbClr val="EBD0FB"/>
          </a:solidFill>
          <a:ln w="7620">
            <a:solidFill>
              <a:srgbClr val="D1B6E1"/>
            </a:solidFill>
            <a:prstDash val="solid"/>
          </a:ln>
        </p:spPr>
      </p:sp>
      <p:sp>
        <p:nvSpPr>
          <p:cNvPr id="14" name="Text 11"/>
          <p:cNvSpPr/>
          <p:nvPr/>
        </p:nvSpPr>
        <p:spPr>
          <a:xfrm>
            <a:off x="2634615" y="6349603"/>
            <a:ext cx="10608418" cy="105370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766"/>
              </a:lnSpc>
              <a:buNone/>
            </a:pPr>
            <a:r>
              <a:rPr lang="en-US" sz="2000" b="1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Communication:</a:t>
            </a:r>
            <a:r>
              <a:rPr lang="en-US" sz="2000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Ensure that all individuals involved in the task are aware of the identified hazards and the corresponding control measures. Effective communication is essential for the successful implementation of safety measures.</a:t>
            </a:r>
            <a:endParaRPr lang="en-US" sz="2000" dirty="0"/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IN" smtClean="0"/>
              <a:t>www.hsestudyguide.com</a:t>
            </a:r>
            <a:endParaRPr lang="en-IN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75000"/>
            </a:srgbClr>
          </a:solidFill>
          <a:ln/>
        </p:spPr>
      </p:sp>
      <p:sp>
        <p:nvSpPr>
          <p:cNvPr id="4" name="Text 1"/>
          <p:cNvSpPr/>
          <p:nvPr/>
        </p:nvSpPr>
        <p:spPr>
          <a:xfrm>
            <a:off x="2348389" y="1145858"/>
            <a:ext cx="3557588" cy="416481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l">
              <a:lnSpc>
                <a:spcPts val="3281"/>
              </a:lnSpc>
              <a:buNone/>
            </a:pPr>
            <a:r>
              <a:rPr lang="en-US" sz="3200" b="1" kern="0" spc="-52" dirty="0">
                <a:solidFill>
                  <a:srgbClr val="FF75D3"/>
                </a:solidFill>
                <a:latin typeface="adonis-web" pitchFamily="34" charset="0"/>
                <a:ea typeface="adonis-web" pitchFamily="34" charset="-122"/>
                <a:cs typeface="adonis-web" pitchFamily="34" charset="-120"/>
              </a:rPr>
              <a:t>Sample Example of PSTA:</a:t>
            </a:r>
            <a:endParaRPr lang="en-US" sz="3200" dirty="0"/>
          </a:p>
        </p:txBody>
      </p:sp>
      <p:sp>
        <p:nvSpPr>
          <p:cNvPr id="5" name="Text 2"/>
          <p:cNvSpPr/>
          <p:nvPr/>
        </p:nvSpPr>
        <p:spPr>
          <a:xfrm>
            <a:off x="2348389" y="1784509"/>
            <a:ext cx="4566285" cy="34718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l">
              <a:lnSpc>
                <a:spcPts val="2734"/>
              </a:lnSpc>
              <a:buNone/>
            </a:pPr>
            <a:r>
              <a:rPr lang="en-US" sz="2400" b="1" i="1" kern="0" spc="-44" dirty="0">
                <a:solidFill>
                  <a:srgbClr val="FF75D3"/>
                </a:solidFill>
                <a:latin typeface="adonis-web" pitchFamily="34" charset="0"/>
                <a:ea typeface="adonis-web" pitchFamily="34" charset="-122"/>
                <a:cs typeface="adonis-web" pitchFamily="34" charset="-120"/>
              </a:rPr>
              <a:t>Task: Using a Circular Saw to Cut Wood</a:t>
            </a:r>
            <a:endParaRPr lang="en-US" sz="2400" dirty="0"/>
          </a:p>
        </p:txBody>
      </p:sp>
      <p:sp>
        <p:nvSpPr>
          <p:cNvPr id="6" name="Shape 3"/>
          <p:cNvSpPr/>
          <p:nvPr/>
        </p:nvSpPr>
        <p:spPr>
          <a:xfrm>
            <a:off x="2348389" y="2464951"/>
            <a:ext cx="4855726" cy="4618792"/>
          </a:xfrm>
          <a:prstGeom prst="roundRect">
            <a:avLst>
              <a:gd name="adj" fmla="val 2165"/>
            </a:avLst>
          </a:prstGeom>
          <a:solidFill>
            <a:srgbClr val="EBD0FB"/>
          </a:solidFill>
          <a:ln w="7620">
            <a:solidFill>
              <a:srgbClr val="D1B6E1"/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2578179" y="2694742"/>
            <a:ext cx="4396145" cy="35540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799"/>
              </a:lnSpc>
              <a:buNone/>
            </a:pPr>
            <a:r>
              <a:rPr lang="en-US" sz="2000" b="1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Task Identification:</a:t>
            </a:r>
            <a:endParaRPr lang="en-US" sz="2000" dirty="0"/>
          </a:p>
        </p:txBody>
      </p:sp>
      <p:sp>
        <p:nvSpPr>
          <p:cNvPr id="8" name="Text 5"/>
          <p:cNvSpPr/>
          <p:nvPr/>
        </p:nvSpPr>
        <p:spPr>
          <a:xfrm>
            <a:off x="2933581" y="3300055"/>
            <a:ext cx="4040743" cy="35540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342900" indent="-342900" algn="l">
              <a:lnSpc>
                <a:spcPts val="2799"/>
              </a:lnSpc>
              <a:buSzPct val="100000"/>
              <a:buChar char="•"/>
            </a:pPr>
            <a:r>
              <a:rPr lang="en-US" sz="2000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Step 1: Set up the work area.</a:t>
            </a:r>
            <a:endParaRPr lang="en-US" sz="2000" dirty="0"/>
          </a:p>
        </p:txBody>
      </p:sp>
      <p:sp>
        <p:nvSpPr>
          <p:cNvPr id="9" name="Text 6"/>
          <p:cNvSpPr/>
          <p:nvPr/>
        </p:nvSpPr>
        <p:spPr>
          <a:xfrm>
            <a:off x="2933581" y="3744278"/>
            <a:ext cx="4040743" cy="71080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 algn="l">
              <a:lnSpc>
                <a:spcPts val="2799"/>
              </a:lnSpc>
              <a:buSzPct val="100000"/>
              <a:buChar char="•"/>
            </a:pPr>
            <a:r>
              <a:rPr lang="en-US" sz="2000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Step 2: Ensure the circular saw is in proper working condition.</a:t>
            </a:r>
            <a:endParaRPr lang="en-US" sz="2000" dirty="0"/>
          </a:p>
        </p:txBody>
      </p:sp>
      <p:sp>
        <p:nvSpPr>
          <p:cNvPr id="10" name="Text 7"/>
          <p:cNvSpPr/>
          <p:nvPr/>
        </p:nvSpPr>
        <p:spPr>
          <a:xfrm>
            <a:off x="2933581" y="4543901"/>
            <a:ext cx="4040743" cy="71080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 algn="l">
              <a:lnSpc>
                <a:spcPts val="2799"/>
              </a:lnSpc>
              <a:buSzPct val="100000"/>
              <a:buChar char="•"/>
            </a:pPr>
            <a:r>
              <a:rPr lang="en-US" sz="2000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Step 3: Measure and mark the wood for cutting.</a:t>
            </a:r>
            <a:endParaRPr lang="en-US" sz="2000" dirty="0"/>
          </a:p>
        </p:txBody>
      </p:sp>
      <p:sp>
        <p:nvSpPr>
          <p:cNvPr id="11" name="Text 8"/>
          <p:cNvSpPr/>
          <p:nvPr/>
        </p:nvSpPr>
        <p:spPr>
          <a:xfrm>
            <a:off x="2933581" y="5343525"/>
            <a:ext cx="4040743" cy="71080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 algn="l">
              <a:lnSpc>
                <a:spcPts val="2799"/>
              </a:lnSpc>
              <a:buSzPct val="100000"/>
              <a:buChar char="•"/>
            </a:pPr>
            <a:r>
              <a:rPr lang="en-US" sz="2000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Step 4: Position the wood securely on the work surface.</a:t>
            </a:r>
            <a:endParaRPr lang="en-US" sz="2000" dirty="0"/>
          </a:p>
        </p:txBody>
      </p:sp>
      <p:sp>
        <p:nvSpPr>
          <p:cNvPr id="12" name="Text 9"/>
          <p:cNvSpPr/>
          <p:nvPr/>
        </p:nvSpPr>
        <p:spPr>
          <a:xfrm>
            <a:off x="2933581" y="6143149"/>
            <a:ext cx="4040743" cy="71080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 algn="l">
              <a:lnSpc>
                <a:spcPts val="2799"/>
              </a:lnSpc>
              <a:buSzPct val="100000"/>
              <a:buChar char="•"/>
            </a:pPr>
            <a:r>
              <a:rPr lang="en-US" sz="2000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Step 5: Turn on the circular saw and make the cut.</a:t>
            </a:r>
            <a:endParaRPr lang="en-US" sz="2000" dirty="0"/>
          </a:p>
        </p:txBody>
      </p:sp>
      <p:sp>
        <p:nvSpPr>
          <p:cNvPr id="13" name="Shape 10"/>
          <p:cNvSpPr/>
          <p:nvPr/>
        </p:nvSpPr>
        <p:spPr>
          <a:xfrm>
            <a:off x="7426285" y="2464951"/>
            <a:ext cx="6179356" cy="4618792"/>
          </a:xfrm>
          <a:prstGeom prst="roundRect">
            <a:avLst>
              <a:gd name="adj" fmla="val 2165"/>
            </a:avLst>
          </a:prstGeom>
          <a:solidFill>
            <a:srgbClr val="EBD0FB"/>
          </a:solidFill>
          <a:ln w="7620">
            <a:solidFill>
              <a:srgbClr val="D1B6E1"/>
            </a:solidFill>
            <a:prstDash val="solid"/>
          </a:ln>
        </p:spPr>
      </p:sp>
      <p:sp>
        <p:nvSpPr>
          <p:cNvPr id="14" name="Text 11"/>
          <p:cNvSpPr/>
          <p:nvPr/>
        </p:nvSpPr>
        <p:spPr>
          <a:xfrm>
            <a:off x="7656076" y="2694742"/>
            <a:ext cx="4396145" cy="35540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799"/>
              </a:lnSpc>
              <a:buNone/>
            </a:pPr>
            <a:r>
              <a:rPr lang="en-US" sz="2000" b="1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Hazard Identification:</a:t>
            </a:r>
            <a:endParaRPr lang="en-US" sz="2000" dirty="0"/>
          </a:p>
        </p:txBody>
      </p:sp>
      <p:sp>
        <p:nvSpPr>
          <p:cNvPr id="15" name="Text 12"/>
          <p:cNvSpPr/>
          <p:nvPr/>
        </p:nvSpPr>
        <p:spPr>
          <a:xfrm>
            <a:off x="8011478" y="3300055"/>
            <a:ext cx="4040743" cy="35540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342900" indent="-342900" algn="l">
              <a:lnSpc>
                <a:spcPts val="2799"/>
              </a:lnSpc>
              <a:buSzPct val="100000"/>
              <a:buChar char="•"/>
            </a:pPr>
            <a:r>
              <a:rPr lang="en-US" sz="2000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Step 1: Work area may have tripping hazards.</a:t>
            </a:r>
            <a:endParaRPr lang="en-US" sz="2000" dirty="0"/>
          </a:p>
        </p:txBody>
      </p:sp>
      <p:sp>
        <p:nvSpPr>
          <p:cNvPr id="16" name="Text 13"/>
          <p:cNvSpPr/>
          <p:nvPr/>
        </p:nvSpPr>
        <p:spPr>
          <a:xfrm>
            <a:off x="8011478" y="3744278"/>
            <a:ext cx="4040743" cy="71080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 algn="l">
              <a:lnSpc>
                <a:spcPts val="2799"/>
              </a:lnSpc>
              <a:buSzPct val="100000"/>
              <a:buChar char="•"/>
            </a:pPr>
            <a:r>
              <a:rPr lang="en-US" sz="2000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Step 2: Circular saw blade could cause cuts or injuries.</a:t>
            </a:r>
            <a:endParaRPr lang="en-US" sz="2000" dirty="0"/>
          </a:p>
        </p:txBody>
      </p:sp>
      <p:sp>
        <p:nvSpPr>
          <p:cNvPr id="17" name="Text 14"/>
          <p:cNvSpPr/>
          <p:nvPr/>
        </p:nvSpPr>
        <p:spPr>
          <a:xfrm>
            <a:off x="8011478" y="4543901"/>
            <a:ext cx="4040743" cy="71080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 algn="l">
              <a:lnSpc>
                <a:spcPts val="2799"/>
              </a:lnSpc>
              <a:buSzPct val="100000"/>
              <a:buChar char="•"/>
            </a:pPr>
            <a:r>
              <a:rPr lang="en-US" sz="2000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Step 3: Improper measurement may lead to inaccurate cuts.</a:t>
            </a:r>
            <a:endParaRPr lang="en-US" sz="2000" dirty="0"/>
          </a:p>
        </p:txBody>
      </p:sp>
      <p:sp>
        <p:nvSpPr>
          <p:cNvPr id="18" name="Text 15"/>
          <p:cNvSpPr/>
          <p:nvPr/>
        </p:nvSpPr>
        <p:spPr>
          <a:xfrm>
            <a:off x="8011478" y="5343525"/>
            <a:ext cx="4040743" cy="71080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 algn="l">
              <a:lnSpc>
                <a:spcPts val="2799"/>
              </a:lnSpc>
              <a:buSzPct val="100000"/>
              <a:buChar char="•"/>
            </a:pPr>
            <a:r>
              <a:rPr lang="en-US" sz="2000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Step 4: Unsecured wood may lead to kickbacks or accidents.</a:t>
            </a:r>
            <a:endParaRPr lang="en-US" sz="2000" dirty="0"/>
          </a:p>
        </p:txBody>
      </p:sp>
      <p:sp>
        <p:nvSpPr>
          <p:cNvPr id="19" name="Text 16"/>
          <p:cNvSpPr/>
          <p:nvPr/>
        </p:nvSpPr>
        <p:spPr>
          <a:xfrm>
            <a:off x="8011478" y="6143149"/>
            <a:ext cx="5594163" cy="71080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 algn="l">
              <a:lnSpc>
                <a:spcPts val="2799"/>
              </a:lnSpc>
              <a:buSzPct val="100000"/>
              <a:buChar char="•"/>
            </a:pPr>
            <a:r>
              <a:rPr lang="en-US" sz="2000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Step 5: Risk of injuries due to contact with the running saw blade.</a:t>
            </a:r>
            <a:endParaRPr lang="en-US" sz="2000" dirty="0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IN" smtClean="0"/>
              <a:t>www.hsestudyguide.com</a:t>
            </a:r>
            <a:endParaRPr lang="en-IN"/>
          </a:p>
        </p:txBody>
      </p:sp>
      <p:pic>
        <p:nvPicPr>
          <p:cNvPr id="22" name="Picture 2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42420" y="5530"/>
            <a:ext cx="3687980" cy="2459421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75000"/>
            </a:srgbClr>
          </a:solidFill>
          <a:ln/>
        </p:spPr>
      </p:sp>
      <p:sp>
        <p:nvSpPr>
          <p:cNvPr id="4" name="Shape 1"/>
          <p:cNvSpPr/>
          <p:nvPr/>
        </p:nvSpPr>
        <p:spPr>
          <a:xfrm>
            <a:off x="945932" y="582573"/>
            <a:ext cx="6263542" cy="4737973"/>
          </a:xfrm>
          <a:prstGeom prst="roundRect">
            <a:avLst>
              <a:gd name="adj" fmla="val 2059"/>
            </a:avLst>
          </a:prstGeom>
          <a:solidFill>
            <a:srgbClr val="EBD0FB"/>
          </a:solidFill>
          <a:ln w="7620">
            <a:solidFill>
              <a:srgbClr val="D1B6E1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1277007" y="801767"/>
            <a:ext cx="5713271" cy="338495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666"/>
              </a:lnSpc>
              <a:buNone/>
            </a:pPr>
            <a:r>
              <a:rPr lang="en-US" sz="2000" b="1" kern="0" spc="-33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Risk Assessment:</a:t>
            </a:r>
            <a:endParaRPr lang="en-US" sz="2000" dirty="0"/>
          </a:p>
        </p:txBody>
      </p:sp>
      <p:sp>
        <p:nvSpPr>
          <p:cNvPr id="6" name="Text 3"/>
          <p:cNvSpPr/>
          <p:nvPr/>
        </p:nvSpPr>
        <p:spPr>
          <a:xfrm>
            <a:off x="1623848" y="1378268"/>
            <a:ext cx="5366432" cy="338495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342900" indent="-342900" algn="l">
              <a:lnSpc>
                <a:spcPts val="2666"/>
              </a:lnSpc>
              <a:buSzPct val="100000"/>
              <a:buChar char="•"/>
            </a:pPr>
            <a:r>
              <a:rPr lang="en-US" sz="2000" kern="0" spc="-33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Step 1: Low risk, with proper housekeeping.</a:t>
            </a:r>
            <a:endParaRPr lang="en-US" sz="2000" dirty="0"/>
          </a:p>
        </p:txBody>
      </p:sp>
      <p:sp>
        <p:nvSpPr>
          <p:cNvPr id="7" name="Text 4"/>
          <p:cNvSpPr/>
          <p:nvPr/>
        </p:nvSpPr>
        <p:spPr>
          <a:xfrm>
            <a:off x="1623848" y="1801297"/>
            <a:ext cx="5366431" cy="67698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 algn="l">
              <a:lnSpc>
                <a:spcPts val="2666"/>
              </a:lnSpc>
              <a:buSzPct val="100000"/>
              <a:buChar char="•"/>
            </a:pPr>
            <a:r>
              <a:rPr lang="en-US" sz="2000" kern="0" spc="-33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Step 2: Moderate risk, especially if not handled carefully.</a:t>
            </a:r>
            <a:endParaRPr lang="en-US" sz="2000" dirty="0"/>
          </a:p>
        </p:txBody>
      </p:sp>
      <p:sp>
        <p:nvSpPr>
          <p:cNvPr id="8" name="Text 5"/>
          <p:cNvSpPr/>
          <p:nvPr/>
        </p:nvSpPr>
        <p:spPr>
          <a:xfrm>
            <a:off x="1623848" y="2562820"/>
            <a:ext cx="5366431" cy="67698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 algn="l">
              <a:lnSpc>
                <a:spcPts val="2666"/>
              </a:lnSpc>
              <a:buSzPct val="100000"/>
              <a:buChar char="•"/>
            </a:pPr>
            <a:r>
              <a:rPr lang="en-US" sz="2000" kern="0" spc="-33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Step 3: Low to moderate risk, depending on accuracy.</a:t>
            </a:r>
            <a:endParaRPr lang="en-US" sz="2000" dirty="0"/>
          </a:p>
        </p:txBody>
      </p:sp>
      <p:sp>
        <p:nvSpPr>
          <p:cNvPr id="9" name="Text 6"/>
          <p:cNvSpPr/>
          <p:nvPr/>
        </p:nvSpPr>
        <p:spPr>
          <a:xfrm>
            <a:off x="1623848" y="3324344"/>
            <a:ext cx="5366431" cy="338495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342900" indent="-342900" algn="l">
              <a:lnSpc>
                <a:spcPts val="2666"/>
              </a:lnSpc>
              <a:buSzPct val="100000"/>
              <a:buChar char="•"/>
            </a:pPr>
            <a:r>
              <a:rPr lang="en-US" sz="2000" kern="0" spc="-33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Step 4: Moderate risk if wood is not secured.</a:t>
            </a:r>
            <a:endParaRPr lang="en-US" sz="2000" dirty="0"/>
          </a:p>
        </p:txBody>
      </p:sp>
      <p:sp>
        <p:nvSpPr>
          <p:cNvPr id="10" name="Text 7"/>
          <p:cNvSpPr/>
          <p:nvPr/>
        </p:nvSpPr>
        <p:spPr>
          <a:xfrm>
            <a:off x="1623848" y="3747373"/>
            <a:ext cx="5366431" cy="67698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 algn="l">
              <a:lnSpc>
                <a:spcPts val="2666"/>
              </a:lnSpc>
              <a:buSzPct val="100000"/>
              <a:buChar char="•"/>
            </a:pPr>
            <a:r>
              <a:rPr lang="en-US" sz="2000" kern="0" spc="-33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Step 5: High risk due to the potential for severe injuries.</a:t>
            </a:r>
            <a:endParaRPr lang="en-US" sz="2000" dirty="0"/>
          </a:p>
        </p:txBody>
      </p:sp>
      <p:sp>
        <p:nvSpPr>
          <p:cNvPr id="11" name="Shape 8"/>
          <p:cNvSpPr/>
          <p:nvPr/>
        </p:nvSpPr>
        <p:spPr>
          <a:xfrm>
            <a:off x="7421047" y="582573"/>
            <a:ext cx="6358015" cy="4737973"/>
          </a:xfrm>
          <a:prstGeom prst="roundRect">
            <a:avLst>
              <a:gd name="adj" fmla="val 2059"/>
            </a:avLst>
          </a:prstGeom>
          <a:solidFill>
            <a:srgbClr val="EBD0FB"/>
          </a:solidFill>
          <a:ln w="7620">
            <a:solidFill>
              <a:srgbClr val="D1B6E1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7640241" y="801767"/>
            <a:ext cx="4186118" cy="338495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666"/>
              </a:lnSpc>
              <a:buNone/>
            </a:pPr>
            <a:r>
              <a:rPr lang="en-US" sz="2000" b="1" kern="0" spc="-33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Control Measures:</a:t>
            </a:r>
            <a:endParaRPr lang="en-US" sz="2000" dirty="0"/>
          </a:p>
        </p:txBody>
      </p:sp>
      <p:sp>
        <p:nvSpPr>
          <p:cNvPr id="13" name="Text 10"/>
          <p:cNvSpPr/>
          <p:nvPr/>
        </p:nvSpPr>
        <p:spPr>
          <a:xfrm>
            <a:off x="7978616" y="1378268"/>
            <a:ext cx="5411940" cy="67698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 algn="l">
              <a:lnSpc>
                <a:spcPts val="2666"/>
              </a:lnSpc>
              <a:buSzPct val="100000"/>
              <a:buChar char="•"/>
            </a:pPr>
            <a:r>
              <a:rPr lang="en-US" sz="2000" kern="0" spc="-33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Step 1: Clear work area of hazards before starting.</a:t>
            </a:r>
            <a:endParaRPr lang="en-US" sz="2000" dirty="0"/>
          </a:p>
        </p:txBody>
      </p:sp>
      <p:sp>
        <p:nvSpPr>
          <p:cNvPr id="14" name="Text 11"/>
          <p:cNvSpPr/>
          <p:nvPr/>
        </p:nvSpPr>
        <p:spPr>
          <a:xfrm>
            <a:off x="7978616" y="2139791"/>
            <a:ext cx="5411940" cy="67698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 algn="l">
              <a:lnSpc>
                <a:spcPts val="2666"/>
              </a:lnSpc>
              <a:buSzPct val="100000"/>
              <a:buChar char="•"/>
            </a:pPr>
            <a:r>
              <a:rPr lang="en-US" sz="2000" kern="0" spc="-33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Step 2: Wear appropriate PPE, use safety guards, and follow safe handling procedures.</a:t>
            </a:r>
            <a:endParaRPr lang="en-US" sz="2000" dirty="0"/>
          </a:p>
        </p:txBody>
      </p:sp>
      <p:sp>
        <p:nvSpPr>
          <p:cNvPr id="15" name="Text 12"/>
          <p:cNvSpPr/>
          <p:nvPr/>
        </p:nvSpPr>
        <p:spPr>
          <a:xfrm>
            <a:off x="7978616" y="2901315"/>
            <a:ext cx="5411940" cy="67698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 algn="l">
              <a:lnSpc>
                <a:spcPts val="2666"/>
              </a:lnSpc>
              <a:buSzPct val="100000"/>
              <a:buChar char="•"/>
            </a:pPr>
            <a:r>
              <a:rPr lang="en-US" sz="2000" kern="0" spc="-33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Step 3: Double-check measurements and use guides for accuracy.</a:t>
            </a:r>
            <a:endParaRPr lang="en-US" sz="2000" dirty="0"/>
          </a:p>
        </p:txBody>
      </p:sp>
      <p:sp>
        <p:nvSpPr>
          <p:cNvPr id="16" name="Text 13"/>
          <p:cNvSpPr/>
          <p:nvPr/>
        </p:nvSpPr>
        <p:spPr>
          <a:xfrm>
            <a:off x="7978616" y="3662839"/>
            <a:ext cx="5411940" cy="67698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 algn="l">
              <a:lnSpc>
                <a:spcPts val="2666"/>
              </a:lnSpc>
              <a:buSzPct val="100000"/>
              <a:buChar char="•"/>
            </a:pPr>
            <a:r>
              <a:rPr lang="en-US" sz="2000" kern="0" spc="-33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Step 4: Use clamps to secure the wood to prevent movement.</a:t>
            </a:r>
            <a:endParaRPr lang="en-US" sz="2000" dirty="0"/>
          </a:p>
        </p:txBody>
      </p:sp>
      <p:sp>
        <p:nvSpPr>
          <p:cNvPr id="17" name="Text 14"/>
          <p:cNvSpPr/>
          <p:nvPr/>
        </p:nvSpPr>
        <p:spPr>
          <a:xfrm>
            <a:off x="7978615" y="4424363"/>
            <a:ext cx="5910805" cy="67698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 algn="l">
              <a:lnSpc>
                <a:spcPts val="2666"/>
              </a:lnSpc>
              <a:buSzPct val="100000"/>
              <a:buChar char="•"/>
            </a:pPr>
            <a:r>
              <a:rPr lang="en-US" sz="2000" kern="0" spc="-33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Step 5: Ensure proper training, use protective guards, and follow safety guidelines.</a:t>
            </a:r>
            <a:endParaRPr lang="en-US" sz="2000" dirty="0"/>
          </a:p>
        </p:txBody>
      </p:sp>
      <p:sp>
        <p:nvSpPr>
          <p:cNvPr id="18" name="Shape 15"/>
          <p:cNvSpPr/>
          <p:nvPr/>
        </p:nvSpPr>
        <p:spPr>
          <a:xfrm>
            <a:off x="2380593" y="5532120"/>
            <a:ext cx="9837683" cy="2114907"/>
          </a:xfrm>
          <a:prstGeom prst="roundRect">
            <a:avLst>
              <a:gd name="adj" fmla="val 4503"/>
            </a:avLst>
          </a:prstGeom>
          <a:solidFill>
            <a:srgbClr val="EBD0FB"/>
          </a:solidFill>
          <a:ln w="7620">
            <a:solidFill>
              <a:srgbClr val="D1B6E1"/>
            </a:solidFill>
            <a:prstDash val="solid"/>
          </a:ln>
        </p:spPr>
      </p:sp>
      <p:sp>
        <p:nvSpPr>
          <p:cNvPr id="19" name="Text 16"/>
          <p:cNvSpPr/>
          <p:nvPr/>
        </p:nvSpPr>
        <p:spPr>
          <a:xfrm>
            <a:off x="2804160" y="5751314"/>
            <a:ext cx="9022080" cy="338495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666"/>
              </a:lnSpc>
              <a:buNone/>
            </a:pPr>
            <a:r>
              <a:rPr lang="en-US" sz="2000" b="1" kern="0" spc="-33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Communication:</a:t>
            </a:r>
            <a:endParaRPr lang="en-US" sz="2000" dirty="0"/>
          </a:p>
        </p:txBody>
      </p:sp>
      <p:sp>
        <p:nvSpPr>
          <p:cNvPr id="20" name="Text 17"/>
          <p:cNvSpPr/>
          <p:nvPr/>
        </p:nvSpPr>
        <p:spPr>
          <a:xfrm>
            <a:off x="3142536" y="6327815"/>
            <a:ext cx="8683704" cy="67698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 algn="l">
              <a:lnSpc>
                <a:spcPts val="2666"/>
              </a:lnSpc>
              <a:buSzPct val="100000"/>
              <a:buChar char="•"/>
            </a:pPr>
            <a:r>
              <a:rPr lang="en-US" sz="2000" kern="0" spc="-33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All workers involved in the task should be briefed on the identified hazards and the corresponding control measures.</a:t>
            </a:r>
            <a:endParaRPr lang="en-US" sz="2000" dirty="0"/>
          </a:p>
        </p:txBody>
      </p:sp>
      <p:sp>
        <p:nvSpPr>
          <p:cNvPr id="21" name="Text 18"/>
          <p:cNvSpPr/>
          <p:nvPr/>
        </p:nvSpPr>
        <p:spPr>
          <a:xfrm>
            <a:off x="3142536" y="7089338"/>
            <a:ext cx="8683704" cy="338495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342900" indent="-342900" algn="l">
              <a:lnSpc>
                <a:spcPts val="2666"/>
              </a:lnSpc>
              <a:buSzPct val="100000"/>
              <a:buChar char="•"/>
            </a:pPr>
            <a:r>
              <a:rPr lang="en-US" sz="2000" kern="0" spc="-33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Emphasize the importance of following safety procedures to prevent accidents.</a:t>
            </a:r>
            <a:endParaRPr lang="en-US" sz="2000" dirty="0"/>
          </a:p>
        </p:txBody>
      </p:sp>
      <p:sp>
        <p:nvSpPr>
          <p:cNvPr id="23" name="Footer Placeholder 2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IN" smtClean="0"/>
              <a:t>www.hsestudyguide.com</a:t>
            </a:r>
            <a:endParaRPr lang="en-IN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75000"/>
            </a:srgbClr>
          </a:solidFill>
          <a:ln/>
        </p:spPr>
      </p:sp>
      <p:sp>
        <p:nvSpPr>
          <p:cNvPr id="4" name="Text 1"/>
          <p:cNvSpPr/>
          <p:nvPr/>
        </p:nvSpPr>
        <p:spPr>
          <a:xfrm>
            <a:off x="2348389" y="3231932"/>
            <a:ext cx="9933503" cy="123827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lnSpc>
                <a:spcPts val="2799"/>
              </a:lnSpc>
              <a:buNone/>
            </a:pPr>
            <a:r>
              <a:rPr lang="en-US" sz="2000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By systematically analyzing the task and implementing control measures, the Pre-Start Task Analysis helps create a safer working environment and reduces the likelihood of accidents and injuries.</a:t>
            </a:r>
            <a:endParaRPr lang="en-US" sz="2000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IN" smtClean="0"/>
              <a:t>www.hsestudyguide.com</a:t>
            </a:r>
            <a:endParaRPr lang="en-IN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</TotalTime>
  <Words>596</Words>
  <Application>Microsoft Office PowerPoint</Application>
  <PresentationFormat>Custom</PresentationFormat>
  <Paragraphs>54</Paragraphs>
  <Slides>6</Slides>
  <Notes>6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dell</cp:lastModifiedBy>
  <cp:revision>6</cp:revision>
  <dcterms:created xsi:type="dcterms:W3CDTF">2024-03-06T12:15:25Z</dcterms:created>
  <dcterms:modified xsi:type="dcterms:W3CDTF">2024-03-06T12:53:23Z</dcterms:modified>
</cp:coreProperties>
</file>