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56" r:id="rId2"/>
    <p:sldId id="258" r:id="rId3"/>
    <p:sldId id="259" r:id="rId4"/>
    <p:sldId id="260" r:id="rId5"/>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A183B43D-2A94-45BE-98C1-7354AE6E15E5}" type="datetimeFigureOut">
              <a:rPr lang="en-IN" smtClean="0"/>
              <a:t>29-02-2024</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E0BFF679-E3BA-4F19-9458-98A413BE9089}" type="slidenum">
              <a:rPr lang="en-IN" smtClean="0"/>
              <a:t>‹#›</a:t>
            </a:fld>
            <a:endParaRPr lang="en-IN"/>
          </a:p>
        </p:txBody>
      </p:sp>
    </p:spTree>
    <p:extLst>
      <p:ext uri="{BB962C8B-B14F-4D97-AF65-F5344CB8AC3E}">
        <p14:creationId xmlns:p14="http://schemas.microsoft.com/office/powerpoint/2010/main" val="1486142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725364" y="3114913"/>
            <a:ext cx="6665952" cy="833199"/>
          </a:xfrm>
          <a:prstGeom prst="rect">
            <a:avLst/>
          </a:prstGeom>
          <a:noFill/>
          <a:ln/>
        </p:spPr>
        <p:txBody>
          <a:bodyPr wrap="none" rtlCol="0" anchor="t"/>
          <a:lstStyle/>
          <a:p>
            <a:pPr marL="0" indent="0" algn="ctr">
              <a:lnSpc>
                <a:spcPts val="6561"/>
              </a:lnSpc>
              <a:buNone/>
            </a:pPr>
            <a:r>
              <a:rPr lang="en-US" sz="7200" b="1" kern="0" spc="-105" dirty="0">
                <a:solidFill>
                  <a:srgbClr val="FF75D3"/>
                </a:solidFill>
                <a:latin typeface="adonis-web" pitchFamily="34" charset="0"/>
                <a:ea typeface="adonis-web" pitchFamily="34" charset="-122"/>
                <a:cs typeface="adonis-web" pitchFamily="34" charset="-120"/>
              </a:rPr>
              <a:t>Safety Interaction</a:t>
            </a:r>
            <a:endParaRPr lang="en-US" sz="7200" dirty="0"/>
          </a:p>
        </p:txBody>
      </p:sp>
      <p:sp>
        <p:nvSpPr>
          <p:cNvPr id="6" name="Text 2"/>
          <p:cNvSpPr/>
          <p:nvPr/>
        </p:nvSpPr>
        <p:spPr>
          <a:xfrm>
            <a:off x="6725364" y="4281368"/>
            <a:ext cx="6665952" cy="833199"/>
          </a:xfrm>
          <a:prstGeom prst="rect">
            <a:avLst/>
          </a:prstGeom>
          <a:noFill/>
          <a:ln/>
        </p:spPr>
        <p:txBody>
          <a:bodyPr wrap="none" rtlCol="0" anchor="t"/>
          <a:lstStyle/>
          <a:p>
            <a:pPr marL="0" indent="0" algn="ctr">
              <a:lnSpc>
                <a:spcPts val="6561"/>
              </a:lnSpc>
              <a:buNone/>
            </a:pPr>
            <a:r>
              <a:rPr lang="en-US" sz="7200" b="1" kern="0" spc="-105" dirty="0">
                <a:solidFill>
                  <a:srgbClr val="FF75D3"/>
                </a:solidFill>
                <a:latin typeface="adonis-web" pitchFamily="34" charset="0"/>
                <a:ea typeface="adonis-web" pitchFamily="34" charset="-122"/>
                <a:cs typeface="adonis-web" pitchFamily="34" charset="-120"/>
              </a:rPr>
              <a:t>Safety Officer</a:t>
            </a:r>
            <a:endParaRPr lang="en-US" sz="72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709448" y="867104"/>
            <a:ext cx="12975021" cy="488730"/>
          </a:xfrm>
          <a:prstGeom prst="rect">
            <a:avLst/>
          </a:prstGeom>
          <a:noFill/>
          <a:ln/>
        </p:spPr>
        <p:txBody>
          <a:bodyPr wrap="none" rtlCol="0" anchor="t"/>
          <a:lstStyle/>
          <a:p>
            <a:pPr marL="0" indent="0" algn="ctr">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The Importance of Safety Interaction:</a:t>
            </a:r>
            <a:endParaRPr lang="en-US" sz="3200" dirty="0"/>
          </a:p>
        </p:txBody>
      </p:sp>
      <p:sp>
        <p:nvSpPr>
          <p:cNvPr id="5" name="Shape 2"/>
          <p:cNvSpPr/>
          <p:nvPr/>
        </p:nvSpPr>
        <p:spPr>
          <a:xfrm>
            <a:off x="709448" y="1576553"/>
            <a:ext cx="6494667" cy="4115349"/>
          </a:xfrm>
          <a:prstGeom prst="roundRect">
            <a:avLst>
              <a:gd name="adj" fmla="val 2733"/>
            </a:avLst>
          </a:prstGeom>
          <a:solidFill>
            <a:srgbClr val="EBD0FB"/>
          </a:solidFill>
          <a:ln w="7620">
            <a:solidFill>
              <a:srgbClr val="D1B6E1"/>
            </a:solidFill>
            <a:prstDash val="solid"/>
          </a:ln>
        </p:spPr>
      </p:sp>
      <p:sp>
        <p:nvSpPr>
          <p:cNvPr id="6" name="Text 3"/>
          <p:cNvSpPr/>
          <p:nvPr/>
        </p:nvSpPr>
        <p:spPr>
          <a:xfrm>
            <a:off x="1119353" y="1939159"/>
            <a:ext cx="5854972" cy="4108144"/>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Communication:</a:t>
            </a:r>
            <a:r>
              <a:rPr lang="en-US" sz="2000" kern="0" spc="-35" dirty="0">
                <a:solidFill>
                  <a:srgbClr val="272525"/>
                </a:solidFill>
                <a:latin typeface="Source Sans Pro" pitchFamily="34" charset="0"/>
                <a:ea typeface="Source Sans Pro" pitchFamily="34" charset="-122"/>
                <a:cs typeface="Source Sans Pro" pitchFamily="34" charset="-120"/>
              </a:rPr>
              <a:t> Clear and concise communication is essential in conveying safety information. Safety officers must effectively communicate policies, procedures, and potential hazards to employees at all levels. Regular safety meetings, toolbox talks, and open-door policies facilitate an environment where employees feel comfortable discussing safety concerns.</a:t>
            </a:r>
            <a:endParaRPr lang="en-US" sz="2000" dirty="0"/>
          </a:p>
        </p:txBody>
      </p:sp>
      <p:sp>
        <p:nvSpPr>
          <p:cNvPr id="7" name="Shape 4"/>
          <p:cNvSpPr/>
          <p:nvPr/>
        </p:nvSpPr>
        <p:spPr>
          <a:xfrm>
            <a:off x="7426285" y="1576553"/>
            <a:ext cx="6258184" cy="4115349"/>
          </a:xfrm>
          <a:prstGeom prst="roundRect">
            <a:avLst>
              <a:gd name="adj" fmla="val 2733"/>
            </a:avLst>
          </a:prstGeom>
          <a:solidFill>
            <a:srgbClr val="EBD0FB"/>
          </a:solidFill>
          <a:ln w="7620">
            <a:solidFill>
              <a:srgbClr val="D1B6E1"/>
            </a:solidFill>
            <a:prstDash val="solid"/>
          </a:ln>
        </p:spPr>
      </p:sp>
      <p:sp>
        <p:nvSpPr>
          <p:cNvPr id="8" name="Text 5"/>
          <p:cNvSpPr/>
          <p:nvPr/>
        </p:nvSpPr>
        <p:spPr>
          <a:xfrm>
            <a:off x="7656076" y="1939159"/>
            <a:ext cx="5650021" cy="3752743"/>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Engagement:</a:t>
            </a:r>
            <a:r>
              <a:rPr lang="en-US" sz="2000" kern="0" spc="-35" dirty="0">
                <a:solidFill>
                  <a:srgbClr val="272525"/>
                </a:solidFill>
                <a:latin typeface="Source Sans Pro" pitchFamily="34" charset="0"/>
                <a:ea typeface="Source Sans Pro" pitchFamily="34" charset="-122"/>
                <a:cs typeface="Source Sans Pro" pitchFamily="34" charset="-120"/>
              </a:rPr>
              <a:t> Actively engaging with employees enhances their awareness and commitment to safety. Regular safety drills, training sessions, and hands-on demonstrations contribute to a proactive safety culture. Encouraging employees to actively participate in identifying potential hazards and suggesting safety improvements fosters a sense of ownership.</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1602343"/>
            <a:ext cx="5245179" cy="416481"/>
          </a:xfrm>
          <a:prstGeom prst="rect">
            <a:avLst/>
          </a:prstGeom>
          <a:noFill/>
          <a:ln/>
        </p:spPr>
        <p:txBody>
          <a:bodyPr wrap="none" rtlCol="0" anchor="t"/>
          <a:lstStyle/>
          <a:p>
            <a:pPr marL="0" indent="0" algn="l">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Sample Example of Safety Interaction:</a:t>
            </a:r>
            <a:endParaRPr lang="en-US" sz="3200" dirty="0"/>
          </a:p>
        </p:txBody>
      </p:sp>
      <p:sp>
        <p:nvSpPr>
          <p:cNvPr id="5" name="Shape 2"/>
          <p:cNvSpPr/>
          <p:nvPr/>
        </p:nvSpPr>
        <p:spPr>
          <a:xfrm>
            <a:off x="2348389" y="2268736"/>
            <a:ext cx="4855726" cy="4358521"/>
          </a:xfrm>
          <a:prstGeom prst="roundRect">
            <a:avLst>
              <a:gd name="adj" fmla="val 2294"/>
            </a:avLst>
          </a:prstGeom>
          <a:solidFill>
            <a:srgbClr val="EBD0FB"/>
          </a:solidFill>
          <a:ln w="7620">
            <a:solidFill>
              <a:srgbClr val="D1B6E1"/>
            </a:solidFill>
            <a:prstDash val="solid"/>
          </a:ln>
        </p:spPr>
      </p:sp>
      <p:sp>
        <p:nvSpPr>
          <p:cNvPr id="6" name="Text 3"/>
          <p:cNvSpPr/>
          <p:nvPr/>
        </p:nvSpPr>
        <p:spPr>
          <a:xfrm>
            <a:off x="2933581" y="2498527"/>
            <a:ext cx="4040743" cy="1066205"/>
          </a:xfrm>
          <a:prstGeom prst="rect">
            <a:avLst/>
          </a:prstGeom>
          <a:noFill/>
          <a:ln/>
        </p:spPr>
        <p:txBody>
          <a:bodyPr wrap="squar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Consider a manufacturing facility where a safety officer, let's call him John, is committed to promoting a strong safety culture.</a:t>
            </a:r>
            <a:endParaRPr lang="en-US" sz="2000" dirty="0"/>
          </a:p>
        </p:txBody>
      </p:sp>
      <p:sp>
        <p:nvSpPr>
          <p:cNvPr id="7" name="Text 4"/>
          <p:cNvSpPr/>
          <p:nvPr/>
        </p:nvSpPr>
        <p:spPr>
          <a:xfrm>
            <a:off x="2578179" y="3697962"/>
            <a:ext cx="4396145" cy="355402"/>
          </a:xfrm>
          <a:prstGeom prst="rect">
            <a:avLst/>
          </a:prstGeom>
          <a:noFill/>
          <a:ln/>
        </p:spPr>
        <p:txBody>
          <a:bodyPr wrap="none" rtlCol="0" anchor="t"/>
          <a:lstStyle/>
          <a:p>
            <a:pPr marL="0" indent="0">
              <a:lnSpc>
                <a:spcPts val="2799"/>
              </a:lnSpc>
              <a:buNone/>
            </a:pPr>
            <a:endParaRPr lang="en-US" sz="1750" dirty="0"/>
          </a:p>
        </p:txBody>
      </p:sp>
      <p:sp>
        <p:nvSpPr>
          <p:cNvPr id="8" name="Shape 5"/>
          <p:cNvSpPr/>
          <p:nvPr/>
        </p:nvSpPr>
        <p:spPr>
          <a:xfrm>
            <a:off x="7426285" y="2268736"/>
            <a:ext cx="4855726" cy="4358521"/>
          </a:xfrm>
          <a:prstGeom prst="roundRect">
            <a:avLst>
              <a:gd name="adj" fmla="val 2294"/>
            </a:avLst>
          </a:prstGeom>
          <a:solidFill>
            <a:srgbClr val="EBD0FB"/>
          </a:solidFill>
          <a:ln w="7620">
            <a:solidFill>
              <a:srgbClr val="D1B6E1"/>
            </a:solidFill>
            <a:prstDash val="solid"/>
          </a:ln>
        </p:spPr>
      </p:sp>
      <p:pic>
        <p:nvPicPr>
          <p:cNvPr id="9" name="Image 1" descr="preencoded.png"/>
          <p:cNvPicPr>
            <a:picLocks noChangeAspect="1"/>
          </p:cNvPicPr>
          <p:nvPr/>
        </p:nvPicPr>
        <p:blipFill>
          <a:blip r:embed="rId4"/>
          <a:stretch>
            <a:fillRect/>
          </a:stretch>
        </p:blipFill>
        <p:spPr>
          <a:xfrm>
            <a:off x="7656076" y="2498527"/>
            <a:ext cx="4391620" cy="3898940"/>
          </a:xfrm>
          <a:prstGeom prst="rect">
            <a:avLst/>
          </a:prstGeom>
        </p:spPr>
      </p:pic>
      <p:sp>
        <p:nvSpPr>
          <p:cNvPr id="10" name="Text 6"/>
          <p:cNvSpPr/>
          <p:nvPr/>
        </p:nvSpPr>
        <p:spPr>
          <a:xfrm>
            <a:off x="7656076" y="6042065"/>
            <a:ext cx="4396145" cy="355402"/>
          </a:xfrm>
          <a:prstGeom prst="rect">
            <a:avLst/>
          </a:prstGeom>
          <a:noFill/>
          <a:ln/>
        </p:spPr>
        <p:txBody>
          <a:bodyPr wrap="none" rtlCol="0" anchor="t"/>
          <a:lstStyle/>
          <a:p>
            <a:pPr marL="0" indent="0">
              <a:lnSpc>
                <a:spcPts val="2799"/>
              </a:lnSpc>
              <a:buNone/>
            </a:pPr>
            <a:endParaRPr lang="en-US" sz="1750" dirty="0"/>
          </a:p>
        </p:txBody>
      </p:sp>
      <p:sp>
        <p:nvSpPr>
          <p:cNvPr id="12" name="Footer Placeholder 11"/>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1078468"/>
            <a:ext cx="4047411" cy="416481"/>
          </a:xfrm>
          <a:prstGeom prst="rect">
            <a:avLst/>
          </a:prstGeom>
          <a:noFill/>
          <a:ln/>
        </p:spPr>
        <p:txBody>
          <a:bodyPr wrap="none" rtlCol="0" anchor="t"/>
          <a:lstStyle/>
          <a:p>
            <a:pPr marL="0" indent="0" algn="l">
              <a:lnSpc>
                <a:spcPts val="3281"/>
              </a:lnSpc>
              <a:buNone/>
            </a:pPr>
            <a:endParaRPr lang="en-US" sz="2624" dirty="0"/>
          </a:p>
        </p:txBody>
      </p:sp>
      <p:sp>
        <p:nvSpPr>
          <p:cNvPr id="5" name="Shape 2"/>
          <p:cNvSpPr/>
          <p:nvPr/>
        </p:nvSpPr>
        <p:spPr>
          <a:xfrm>
            <a:off x="772510" y="930166"/>
            <a:ext cx="6431605" cy="3532297"/>
          </a:xfrm>
          <a:prstGeom prst="roundRect">
            <a:avLst>
              <a:gd name="adj" fmla="val 3027"/>
            </a:avLst>
          </a:prstGeom>
          <a:solidFill>
            <a:srgbClr val="EBD0FB"/>
          </a:solidFill>
          <a:ln w="7620">
            <a:solidFill>
              <a:srgbClr val="D1B6E1"/>
            </a:solidFill>
            <a:prstDash val="solid"/>
          </a:ln>
        </p:spPr>
      </p:sp>
      <p:sp>
        <p:nvSpPr>
          <p:cNvPr id="6" name="Text 3"/>
          <p:cNvSpPr/>
          <p:nvPr/>
        </p:nvSpPr>
        <p:spPr>
          <a:xfrm>
            <a:off x="1119353" y="1286708"/>
            <a:ext cx="5854972" cy="3531157"/>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Regular Safety Meetings:</a:t>
            </a:r>
            <a:r>
              <a:rPr lang="en-US" sz="2000" kern="0" spc="-35" dirty="0">
                <a:solidFill>
                  <a:srgbClr val="272525"/>
                </a:solidFill>
                <a:latin typeface="Source Sans Pro" pitchFamily="34" charset="0"/>
                <a:ea typeface="Source Sans Pro" pitchFamily="34" charset="-122"/>
                <a:cs typeface="Source Sans Pro" pitchFamily="34" charset="-120"/>
              </a:rPr>
              <a:t> John conducts weekly safety meetings where he discusses the importance of using proper PPE in the manufacturing area. He shares recent incident reports, emphasizing the lessons learned and preventive measures to be taken. This open forum allows employees to ask questions and express concerns.</a:t>
            </a:r>
            <a:endParaRPr lang="en-US" sz="2000" dirty="0"/>
          </a:p>
        </p:txBody>
      </p:sp>
      <p:sp>
        <p:nvSpPr>
          <p:cNvPr id="7" name="Shape 4"/>
          <p:cNvSpPr/>
          <p:nvPr/>
        </p:nvSpPr>
        <p:spPr>
          <a:xfrm>
            <a:off x="7426284" y="930166"/>
            <a:ext cx="6762681" cy="3532297"/>
          </a:xfrm>
          <a:prstGeom prst="roundRect">
            <a:avLst>
              <a:gd name="adj" fmla="val 3027"/>
            </a:avLst>
          </a:prstGeom>
          <a:solidFill>
            <a:srgbClr val="EBD0FB"/>
          </a:solidFill>
          <a:ln w="7620">
            <a:solidFill>
              <a:srgbClr val="D1B6E1"/>
            </a:solidFill>
            <a:prstDash val="solid"/>
          </a:ln>
        </p:spPr>
      </p:sp>
      <p:sp>
        <p:nvSpPr>
          <p:cNvPr id="8" name="Text 5"/>
          <p:cNvSpPr/>
          <p:nvPr/>
        </p:nvSpPr>
        <p:spPr>
          <a:xfrm>
            <a:off x="7656076" y="1286708"/>
            <a:ext cx="6201814" cy="3175755"/>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Hands-On Training:</a:t>
            </a:r>
            <a:r>
              <a:rPr lang="en-US" sz="2000" kern="0" spc="-35" dirty="0">
                <a:solidFill>
                  <a:srgbClr val="272525"/>
                </a:solidFill>
                <a:latin typeface="Source Sans Pro" pitchFamily="34" charset="0"/>
                <a:ea typeface="Source Sans Pro" pitchFamily="34" charset="-122"/>
                <a:cs typeface="Source Sans Pro" pitchFamily="34" charset="-120"/>
              </a:rPr>
              <a:t> Recognizing the importance of practical knowledge, John organizes hands-on training sessions for operating machinery safely. Employees receive personalized guidance on correct procedures, and John ensures that everyone is comfortable using the equipment before regular operations resume.</a:t>
            </a:r>
            <a:endParaRPr lang="en-US" sz="2000" dirty="0"/>
          </a:p>
        </p:txBody>
      </p:sp>
      <p:sp>
        <p:nvSpPr>
          <p:cNvPr id="9" name="Shape 6"/>
          <p:cNvSpPr/>
          <p:nvPr/>
        </p:nvSpPr>
        <p:spPr>
          <a:xfrm>
            <a:off x="772510" y="4817865"/>
            <a:ext cx="13416455" cy="2103357"/>
          </a:xfrm>
          <a:prstGeom prst="roundRect">
            <a:avLst>
              <a:gd name="adj" fmla="val 5315"/>
            </a:avLst>
          </a:prstGeom>
          <a:solidFill>
            <a:srgbClr val="EBD0FB"/>
          </a:solidFill>
          <a:ln w="7620">
            <a:solidFill>
              <a:srgbClr val="D1B6E1"/>
            </a:solidFill>
            <a:prstDash val="solid"/>
          </a:ln>
        </p:spPr>
      </p:sp>
      <p:sp>
        <p:nvSpPr>
          <p:cNvPr id="10" name="Text 7"/>
          <p:cNvSpPr/>
          <p:nvPr/>
        </p:nvSpPr>
        <p:spPr>
          <a:xfrm>
            <a:off x="1119352" y="5123793"/>
            <a:ext cx="12738537" cy="1797429"/>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Safety Walkthroughs:</a:t>
            </a:r>
            <a:r>
              <a:rPr lang="en-US" sz="2000" kern="0" spc="-35" dirty="0">
                <a:solidFill>
                  <a:srgbClr val="272525"/>
                </a:solidFill>
                <a:latin typeface="Source Sans Pro" pitchFamily="34" charset="0"/>
                <a:ea typeface="Source Sans Pro" pitchFamily="34" charset="-122"/>
                <a:cs typeface="Source Sans Pro" pitchFamily="34" charset="-120"/>
              </a:rPr>
              <a:t> John conducts regular safety walkthroughs to identify and address potential hazards. During these walkthroughs, he engages with employees on the floor, encouraging them to report any safety issues they observe. This interactive approach not only identifies risks but also empowers employees to actively contribute to the safety of the workplace.</a:t>
            </a:r>
            <a:endParaRPr lang="en-US" sz="2000" dirty="0"/>
          </a:p>
        </p:txBody>
      </p:sp>
      <p:sp>
        <p:nvSpPr>
          <p:cNvPr id="12" name="Footer Placeholder 11"/>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TotalTime>
  <Words>302</Words>
  <Application>Microsoft Office PowerPoint</Application>
  <PresentationFormat>Custom</PresentationFormat>
  <Paragraphs>18</Paragraphs>
  <Slides>4</Slides>
  <Notes>4</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5</cp:revision>
  <dcterms:created xsi:type="dcterms:W3CDTF">2024-02-29T08:59:24Z</dcterms:created>
  <dcterms:modified xsi:type="dcterms:W3CDTF">2024-02-29T10:24:58Z</dcterms:modified>
</cp:coreProperties>
</file>