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1"/>
  </p:notesMasterIdLst>
  <p:sldIdLst>
    <p:sldId id="256" r:id="rId2"/>
    <p:sldId id="257" r:id="rId3"/>
    <p:sldId id="258" r:id="rId4"/>
    <p:sldId id="259" r:id="rId5"/>
    <p:sldId id="260" r:id="rId6"/>
    <p:sldId id="261" r:id="rId7"/>
    <p:sldId id="262" r:id="rId8"/>
    <p:sldId id="263" r:id="rId9"/>
    <p:sldId id="264" r:id="rId10"/>
  </p:sldIdLst>
  <p:sldSz cx="14630400" cy="8229600"/>
  <p:notesSz cx="8229600" cy="146304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61" d="100"/>
          <a:sy n="61" d="100"/>
        </p:scale>
        <p:origin x="-564" y="-96"/>
      </p:cViewPr>
      <p:guideLst>
        <p:guide orient="horz" pos="2592"/>
        <p:guide pos="460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565525" cy="73183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4660900" y="0"/>
            <a:ext cx="3567113" cy="731838"/>
          </a:xfrm>
          <a:prstGeom prst="rect">
            <a:avLst/>
          </a:prstGeom>
        </p:spPr>
        <p:txBody>
          <a:bodyPr vert="horz" lIns="91440" tIns="45720" rIns="91440" bIns="45720" rtlCol="0"/>
          <a:lstStyle>
            <a:lvl1pPr algn="r">
              <a:defRPr sz="1200"/>
            </a:lvl1pPr>
          </a:lstStyle>
          <a:p>
            <a:fld id="{63869CCB-0578-4978-9146-B73E0CAF09EE}" type="datetimeFigureOut">
              <a:rPr lang="en-IN" smtClean="0"/>
              <a:t>24-03-2024</a:t>
            </a:fld>
            <a:endParaRPr lang="en-IN"/>
          </a:p>
        </p:txBody>
      </p:sp>
      <p:sp>
        <p:nvSpPr>
          <p:cNvPr id="4" name="Slide Image Placeholder 3"/>
          <p:cNvSpPr>
            <a:spLocks noGrp="1" noRot="1" noChangeAspect="1"/>
          </p:cNvSpPr>
          <p:nvPr>
            <p:ph type="sldImg" idx="2"/>
          </p:nvPr>
        </p:nvSpPr>
        <p:spPr>
          <a:xfrm>
            <a:off x="-762000" y="1096963"/>
            <a:ext cx="9753600" cy="54864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822325" y="6950075"/>
            <a:ext cx="6584950" cy="6583363"/>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13896975"/>
            <a:ext cx="3565525" cy="73025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4660900" y="13896975"/>
            <a:ext cx="3567113" cy="730250"/>
          </a:xfrm>
          <a:prstGeom prst="rect">
            <a:avLst/>
          </a:prstGeom>
        </p:spPr>
        <p:txBody>
          <a:bodyPr vert="horz" lIns="91440" tIns="45720" rIns="91440" bIns="45720" rtlCol="0" anchor="b"/>
          <a:lstStyle>
            <a:lvl1pPr algn="r">
              <a:defRPr sz="1200"/>
            </a:lvl1pPr>
          </a:lstStyle>
          <a:p>
            <a:fld id="{F8EF4EFF-9F15-43CB-961D-F4DC550BA3C8}" type="slidenum">
              <a:rPr lang="en-IN" smtClean="0"/>
              <a:t>‹#›</a:t>
            </a:fld>
            <a:endParaRPr lang="en-IN"/>
          </a:p>
        </p:txBody>
      </p:sp>
    </p:spTree>
    <p:extLst>
      <p:ext uri="{BB962C8B-B14F-4D97-AF65-F5344CB8AC3E}">
        <p14:creationId xmlns:p14="http://schemas.microsoft.com/office/powerpoint/2010/main" val="32296292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IN" smtClean="0"/>
              <a:t>www.hsestudyguide.com</a:t>
            </a:r>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Footer Placeholder 1"/>
          <p:cNvSpPr>
            <a:spLocks noGrp="1"/>
          </p:cNvSpPr>
          <p:nvPr>
            <p:ph type="ftr" sz="quarter" idx="3"/>
          </p:nvPr>
        </p:nvSpPr>
        <p:spPr>
          <a:xfrm>
            <a:off x="4999038" y="7627938"/>
            <a:ext cx="4632325" cy="438150"/>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IN" smtClean="0"/>
              <a:t>www.hsestudyguide.com</a:t>
            </a:r>
            <a:endParaRPr lang="en-IN"/>
          </a:p>
        </p:txBody>
      </p:sp>
    </p:spTree>
  </p:cSld>
  <p:clrMap bg1="lt1" tx1="dk1" bg2="lt2" tx2="dk2" accent1="accent1" accent2="accent2" accent3="accent3" accent4="accent4" accent5="accent5" accent6="accent6" hlink="hlink" folHlink="folHlink"/>
  <p:sldLayoutIdLst>
    <p:sldLayoutId id="2147483649" r:id="rId1"/>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pic>
        <p:nvPicPr>
          <p:cNvPr id="4" name="Image 1" descr="preencoded.png"/>
          <p:cNvPicPr>
            <a:picLocks noChangeAspect="1"/>
          </p:cNvPicPr>
          <p:nvPr/>
        </p:nvPicPr>
        <p:blipFill>
          <a:blip r:embed="rId4"/>
          <a:stretch>
            <a:fillRect/>
          </a:stretch>
        </p:blipFill>
        <p:spPr>
          <a:xfrm>
            <a:off x="0" y="0"/>
            <a:ext cx="5486400" cy="8229600"/>
          </a:xfrm>
          <a:prstGeom prst="rect">
            <a:avLst/>
          </a:prstGeom>
        </p:spPr>
      </p:pic>
      <p:sp>
        <p:nvSpPr>
          <p:cNvPr id="5" name="Text 1"/>
          <p:cNvSpPr/>
          <p:nvPr/>
        </p:nvSpPr>
        <p:spPr>
          <a:xfrm>
            <a:off x="6319599" y="2323386"/>
            <a:ext cx="7477601" cy="1666399"/>
          </a:xfrm>
          <a:prstGeom prst="rect">
            <a:avLst/>
          </a:prstGeom>
          <a:noFill/>
          <a:ln/>
        </p:spPr>
        <p:txBody>
          <a:bodyPr wrap="square" rtlCol="0" anchor="t"/>
          <a:lstStyle/>
          <a:p>
            <a:pPr marL="0" indent="0" algn="ctr">
              <a:lnSpc>
                <a:spcPts val="6561"/>
              </a:lnSpc>
              <a:buNone/>
            </a:pPr>
            <a:r>
              <a:rPr lang="en-US" sz="5249" b="1" kern="0" spc="-105" dirty="0">
                <a:solidFill>
                  <a:srgbClr val="FF75D3"/>
                </a:solidFill>
                <a:latin typeface="adonis-web" pitchFamily="34" charset="0"/>
                <a:ea typeface="adonis-web" pitchFamily="34" charset="-122"/>
                <a:cs typeface="adonis-web" pitchFamily="34" charset="-120"/>
              </a:rPr>
              <a:t>THE FACTORIES ACT, 1948 </a:t>
            </a:r>
            <a:endParaRPr lang="en-US" sz="5249" dirty="0"/>
          </a:p>
        </p:txBody>
      </p:sp>
      <p:sp>
        <p:nvSpPr>
          <p:cNvPr id="6" name="Text 2"/>
          <p:cNvSpPr/>
          <p:nvPr/>
        </p:nvSpPr>
        <p:spPr>
          <a:xfrm>
            <a:off x="7280910" y="4323040"/>
            <a:ext cx="5554980" cy="694373"/>
          </a:xfrm>
          <a:prstGeom prst="rect">
            <a:avLst/>
          </a:prstGeom>
          <a:noFill/>
          <a:ln/>
        </p:spPr>
        <p:txBody>
          <a:bodyPr wrap="none" rtlCol="0" anchor="t"/>
          <a:lstStyle/>
          <a:p>
            <a:pPr marL="0" indent="0" algn="ctr">
              <a:lnSpc>
                <a:spcPts val="5468"/>
              </a:lnSpc>
              <a:buNone/>
            </a:pPr>
            <a:r>
              <a:rPr lang="en-US" sz="4374" b="1" kern="0" spc="-87" dirty="0">
                <a:solidFill>
                  <a:srgbClr val="FF75D3"/>
                </a:solidFill>
                <a:latin typeface="adonis-web" pitchFamily="34" charset="0"/>
                <a:ea typeface="adonis-web" pitchFamily="34" charset="-122"/>
                <a:cs typeface="adonis-web" pitchFamily="34" charset="-120"/>
              </a:rPr>
              <a:t>Chapter IV : Safety </a:t>
            </a:r>
            <a:endParaRPr lang="en-US" sz="4374" dirty="0"/>
          </a:p>
        </p:txBody>
      </p:sp>
      <p:sp>
        <p:nvSpPr>
          <p:cNvPr id="7" name="Text 3"/>
          <p:cNvSpPr/>
          <p:nvPr/>
        </p:nvSpPr>
        <p:spPr>
          <a:xfrm>
            <a:off x="7254121" y="5350669"/>
            <a:ext cx="5608439" cy="555427"/>
          </a:xfrm>
          <a:prstGeom prst="rect">
            <a:avLst/>
          </a:prstGeom>
          <a:noFill/>
          <a:ln/>
        </p:spPr>
        <p:txBody>
          <a:bodyPr wrap="none" rtlCol="0" anchor="t"/>
          <a:lstStyle/>
          <a:p>
            <a:pPr marL="0" indent="0" algn="ctr">
              <a:lnSpc>
                <a:spcPts val="4374"/>
              </a:lnSpc>
              <a:buNone/>
            </a:pPr>
            <a:r>
              <a:rPr lang="en-US" sz="3499" b="1" kern="0" spc="-70" dirty="0">
                <a:solidFill>
                  <a:srgbClr val="FF75D3"/>
                </a:solidFill>
                <a:latin typeface="adonis-web" pitchFamily="34" charset="0"/>
                <a:ea typeface="adonis-web" pitchFamily="34" charset="-122"/>
                <a:cs typeface="adonis-web" pitchFamily="34" charset="-120"/>
              </a:rPr>
              <a:t>Section 40 (B) Safety Officers </a:t>
            </a:r>
            <a:endParaRPr lang="en-US" sz="3499" dirty="0"/>
          </a:p>
        </p:txBody>
      </p:sp>
      <p:sp>
        <p:nvSpPr>
          <p:cNvPr id="9" name="Footer Placeholder 8"/>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sp>
        <p:nvSpPr>
          <p:cNvPr id="4" name="Text 1"/>
          <p:cNvSpPr/>
          <p:nvPr/>
        </p:nvSpPr>
        <p:spPr>
          <a:xfrm>
            <a:off x="2348388" y="2354223"/>
            <a:ext cx="9933503" cy="694373"/>
          </a:xfrm>
          <a:prstGeom prst="rect">
            <a:avLst/>
          </a:prstGeom>
          <a:noFill/>
          <a:ln/>
        </p:spPr>
        <p:txBody>
          <a:bodyPr wrap="none" rtlCol="0" anchor="t"/>
          <a:lstStyle/>
          <a:p>
            <a:pPr marL="0" indent="0" algn="ctr">
              <a:lnSpc>
                <a:spcPts val="5468"/>
              </a:lnSpc>
              <a:buNone/>
            </a:pPr>
            <a:r>
              <a:rPr lang="en-US" sz="4374" b="1" kern="0" spc="-87" dirty="0">
                <a:solidFill>
                  <a:srgbClr val="FF75D3"/>
                </a:solidFill>
                <a:latin typeface="adonis-web" pitchFamily="34" charset="0"/>
                <a:ea typeface="adonis-web" pitchFamily="34" charset="-122"/>
                <a:cs typeface="adonis-web" pitchFamily="34" charset="-120"/>
              </a:rPr>
              <a:t>The Factories Act of 1948</a:t>
            </a:r>
            <a:endParaRPr lang="en-US" sz="4374" dirty="0"/>
          </a:p>
        </p:txBody>
      </p:sp>
      <p:sp>
        <p:nvSpPr>
          <p:cNvPr id="5" name="Text 2"/>
          <p:cNvSpPr/>
          <p:nvPr/>
        </p:nvSpPr>
        <p:spPr>
          <a:xfrm>
            <a:off x="2348389" y="3492937"/>
            <a:ext cx="10391218" cy="1066205"/>
          </a:xfrm>
          <a:prstGeom prst="rect">
            <a:avLst/>
          </a:prstGeom>
          <a:noFill/>
          <a:ln/>
        </p:spPr>
        <p:txBody>
          <a:bodyPr wrap="square" rtlCol="0" anchor="t"/>
          <a:lstStyle/>
          <a:p>
            <a:pPr marL="0" indent="0">
              <a:lnSpc>
                <a:spcPts val="2799"/>
              </a:lnSpc>
              <a:buNone/>
            </a:pPr>
            <a:r>
              <a:rPr lang="en-US" sz="2000" kern="0" spc="-35" dirty="0">
                <a:solidFill>
                  <a:srgbClr val="272525"/>
                </a:solidFill>
                <a:latin typeface="Source Sans Pro" pitchFamily="34" charset="0"/>
                <a:ea typeface="Source Sans Pro" pitchFamily="34" charset="-122"/>
                <a:cs typeface="Source Sans Pro" pitchFamily="34" charset="-120"/>
              </a:rPr>
              <a:t>The Factories Act of 1948, a landmark legislation in India, aims to ensure the welfare, health, and safety of workers employed in factories. Within this Act, Chapter IV specifically addresses safety measures, and Section 40(B) pertains to the appointment of safety officers.</a:t>
            </a:r>
            <a:endParaRPr lang="en-US" sz="2000" dirty="0"/>
          </a:p>
        </p:txBody>
      </p:sp>
      <p:sp>
        <p:nvSpPr>
          <p:cNvPr id="6" name="Text 3"/>
          <p:cNvSpPr/>
          <p:nvPr/>
        </p:nvSpPr>
        <p:spPr>
          <a:xfrm>
            <a:off x="2348389" y="4809053"/>
            <a:ext cx="9933503" cy="1066205"/>
          </a:xfrm>
          <a:prstGeom prst="rect">
            <a:avLst/>
          </a:prstGeom>
          <a:noFill/>
          <a:ln/>
        </p:spPr>
        <p:txBody>
          <a:bodyPr wrap="square" rtlCol="0" anchor="t"/>
          <a:lstStyle/>
          <a:p>
            <a:pPr marL="0" indent="0">
              <a:lnSpc>
                <a:spcPts val="2799"/>
              </a:lnSpc>
              <a:buNone/>
            </a:pPr>
            <a:r>
              <a:rPr lang="en-US" sz="2000" kern="0" spc="-35" dirty="0">
                <a:solidFill>
                  <a:srgbClr val="272525"/>
                </a:solidFill>
                <a:latin typeface="Source Sans Pro" pitchFamily="34" charset="0"/>
                <a:ea typeface="Source Sans Pro" pitchFamily="34" charset="-122"/>
                <a:cs typeface="Source Sans Pro" pitchFamily="34" charset="-120"/>
              </a:rPr>
              <a:t>Section 40(B) mandates that in factories employing a specified number of workers or carrying out certain hazardous processes, the factory management must appoint qualified safety officers. These safety officers play a crucial role in implementing and maintaining safety standards within the factory premises.</a:t>
            </a:r>
            <a:endParaRPr lang="en-US" sz="2000" dirty="0"/>
          </a:p>
        </p:txBody>
      </p:sp>
      <p:sp>
        <p:nvSpPr>
          <p:cNvPr id="8" name="Footer Placeholder 7"/>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sp>
        <p:nvSpPr>
          <p:cNvPr id="4" name="Text 1"/>
          <p:cNvSpPr/>
          <p:nvPr/>
        </p:nvSpPr>
        <p:spPr>
          <a:xfrm>
            <a:off x="1580827" y="3053358"/>
            <a:ext cx="9668198" cy="347186"/>
          </a:xfrm>
          <a:prstGeom prst="rect">
            <a:avLst/>
          </a:prstGeom>
          <a:noFill/>
          <a:ln/>
        </p:spPr>
        <p:txBody>
          <a:bodyPr wrap="none" rtlCol="0" anchor="t"/>
          <a:lstStyle/>
          <a:p>
            <a:pPr marL="0" indent="0" algn="l">
              <a:lnSpc>
                <a:spcPts val="2734"/>
              </a:lnSpc>
              <a:buNone/>
            </a:pPr>
            <a:r>
              <a:rPr lang="en-US" sz="2400" b="1" kern="0" spc="-44" dirty="0">
                <a:solidFill>
                  <a:srgbClr val="FF75D3"/>
                </a:solidFill>
                <a:latin typeface="adonis-web" pitchFamily="34" charset="0"/>
                <a:ea typeface="adonis-web" pitchFamily="34" charset="-122"/>
                <a:cs typeface="adonis-web" pitchFamily="34" charset="-120"/>
              </a:rPr>
              <a:t>The key responsibilities of safety officers as outlined in Section 40(B) include:</a:t>
            </a:r>
            <a:endParaRPr lang="en-US" sz="2400" dirty="0"/>
          </a:p>
        </p:txBody>
      </p:sp>
      <p:sp>
        <p:nvSpPr>
          <p:cNvPr id="5" name="Shape 2"/>
          <p:cNvSpPr/>
          <p:nvPr/>
        </p:nvSpPr>
        <p:spPr>
          <a:xfrm>
            <a:off x="2348389" y="3650456"/>
            <a:ext cx="9933503" cy="2037422"/>
          </a:xfrm>
          <a:prstGeom prst="roundRect">
            <a:avLst>
              <a:gd name="adj" fmla="val 6553"/>
            </a:avLst>
          </a:prstGeom>
          <a:noFill/>
          <a:ln w="7620">
            <a:solidFill>
              <a:srgbClr val="D1B6E1"/>
            </a:solidFill>
            <a:prstDash val="solid"/>
          </a:ln>
        </p:spPr>
      </p:sp>
      <p:sp>
        <p:nvSpPr>
          <p:cNvPr id="6" name="Text 3"/>
          <p:cNvSpPr/>
          <p:nvPr/>
        </p:nvSpPr>
        <p:spPr>
          <a:xfrm>
            <a:off x="2578179" y="3880247"/>
            <a:ext cx="9473922" cy="1807631"/>
          </a:xfrm>
          <a:prstGeom prst="rect">
            <a:avLst/>
          </a:prstGeom>
          <a:noFill/>
          <a:ln/>
        </p:spPr>
        <p:txBody>
          <a:bodyPr wrap="square" rtlCol="0" anchor="t"/>
          <a:lstStyle/>
          <a:p>
            <a:pPr marL="0" indent="0">
              <a:lnSpc>
                <a:spcPts val="2799"/>
              </a:lnSpc>
              <a:buNone/>
            </a:pPr>
            <a:r>
              <a:rPr lang="en-US" sz="2000" b="1" kern="0" spc="-35" dirty="0">
                <a:solidFill>
                  <a:srgbClr val="272525"/>
                </a:solidFill>
                <a:latin typeface="Source Sans Pro" pitchFamily="34" charset="0"/>
                <a:ea typeface="Source Sans Pro" pitchFamily="34" charset="-122"/>
                <a:cs typeface="Source Sans Pro" pitchFamily="34" charset="-120"/>
              </a:rPr>
              <a:t>Implementation of Safety Measures:</a:t>
            </a:r>
            <a:r>
              <a:rPr lang="en-US" sz="2000" kern="0" spc="-35" dirty="0">
                <a:solidFill>
                  <a:srgbClr val="272525"/>
                </a:solidFill>
                <a:latin typeface="Source Sans Pro" pitchFamily="34" charset="0"/>
                <a:ea typeface="Source Sans Pro" pitchFamily="34" charset="-122"/>
                <a:cs typeface="Source Sans Pro" pitchFamily="34" charset="-120"/>
              </a:rPr>
              <a:t> Safety officers are tasked with implementing safety measures as prescribed by the Factory Act and other relevant regulations. This includes ensuring compliance with safety protocols, conducting regular safety inspections, and identifying potential hazards in the workplace.</a:t>
            </a:r>
            <a:endParaRPr lang="en-US" sz="2000" dirty="0"/>
          </a:p>
        </p:txBody>
      </p:sp>
      <p:sp>
        <p:nvSpPr>
          <p:cNvPr id="8" name="Footer Placeholder 7"/>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sp>
        <p:nvSpPr>
          <p:cNvPr id="4" name="Shape 1"/>
          <p:cNvSpPr/>
          <p:nvPr/>
        </p:nvSpPr>
        <p:spPr>
          <a:xfrm>
            <a:off x="2348389" y="3351847"/>
            <a:ext cx="9933503" cy="1979569"/>
          </a:xfrm>
          <a:prstGeom prst="roundRect">
            <a:avLst>
              <a:gd name="adj" fmla="val 6553"/>
            </a:avLst>
          </a:prstGeom>
          <a:noFill/>
          <a:ln w="7620">
            <a:solidFill>
              <a:srgbClr val="D1B6E1"/>
            </a:solidFill>
            <a:prstDash val="solid"/>
          </a:ln>
        </p:spPr>
      </p:sp>
      <p:sp>
        <p:nvSpPr>
          <p:cNvPr id="5" name="Text 2"/>
          <p:cNvSpPr/>
          <p:nvPr/>
        </p:nvSpPr>
        <p:spPr>
          <a:xfrm>
            <a:off x="2578179" y="3581638"/>
            <a:ext cx="9473922" cy="1066205"/>
          </a:xfrm>
          <a:prstGeom prst="rect">
            <a:avLst/>
          </a:prstGeom>
          <a:noFill/>
          <a:ln/>
        </p:spPr>
        <p:txBody>
          <a:bodyPr wrap="square" rtlCol="0" anchor="t"/>
          <a:lstStyle/>
          <a:p>
            <a:pPr marL="0" indent="0">
              <a:lnSpc>
                <a:spcPts val="2799"/>
              </a:lnSpc>
              <a:buNone/>
            </a:pPr>
            <a:r>
              <a:rPr lang="en-US" sz="2000" b="1" kern="0" spc="-35" dirty="0">
                <a:solidFill>
                  <a:srgbClr val="272525"/>
                </a:solidFill>
                <a:latin typeface="Source Sans Pro" pitchFamily="34" charset="0"/>
                <a:ea typeface="Source Sans Pro" pitchFamily="34" charset="-122"/>
                <a:cs typeface="Source Sans Pro" pitchFamily="34" charset="-120"/>
              </a:rPr>
              <a:t>Training and Education:</a:t>
            </a:r>
            <a:r>
              <a:rPr lang="en-US" sz="2000" kern="0" spc="-35" dirty="0">
                <a:solidFill>
                  <a:srgbClr val="272525"/>
                </a:solidFill>
                <a:latin typeface="Source Sans Pro" pitchFamily="34" charset="0"/>
                <a:ea typeface="Source Sans Pro" pitchFamily="34" charset="-122"/>
                <a:cs typeface="Source Sans Pro" pitchFamily="34" charset="-120"/>
              </a:rPr>
              <a:t> Safety officers are responsible for organizing training programs and workshops to educate workers about safety procedures, emergency protocols, and the proper use of safety equipment. They also train workers to handle hazardous materials safely.</a:t>
            </a:r>
            <a:endParaRPr lang="en-US" sz="2000" dirty="0"/>
          </a:p>
        </p:txBody>
      </p:sp>
      <p:sp>
        <p:nvSpPr>
          <p:cNvPr id="7" name="Footer Placeholder 6"/>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sp>
        <p:nvSpPr>
          <p:cNvPr id="4" name="Shape 1"/>
          <p:cNvSpPr/>
          <p:nvPr/>
        </p:nvSpPr>
        <p:spPr>
          <a:xfrm>
            <a:off x="2348389" y="3351848"/>
            <a:ext cx="9933503" cy="2010566"/>
          </a:xfrm>
          <a:prstGeom prst="roundRect">
            <a:avLst>
              <a:gd name="adj" fmla="val 6553"/>
            </a:avLst>
          </a:prstGeom>
          <a:noFill/>
          <a:ln w="7620">
            <a:solidFill>
              <a:srgbClr val="D1B6E1"/>
            </a:solidFill>
            <a:prstDash val="solid"/>
          </a:ln>
        </p:spPr>
      </p:sp>
      <p:sp>
        <p:nvSpPr>
          <p:cNvPr id="5" name="Text 2"/>
          <p:cNvSpPr/>
          <p:nvPr/>
        </p:nvSpPr>
        <p:spPr>
          <a:xfrm>
            <a:off x="2578179" y="3581638"/>
            <a:ext cx="9473922" cy="1066205"/>
          </a:xfrm>
          <a:prstGeom prst="rect">
            <a:avLst/>
          </a:prstGeom>
          <a:noFill/>
          <a:ln/>
        </p:spPr>
        <p:txBody>
          <a:bodyPr wrap="square" rtlCol="0" anchor="t"/>
          <a:lstStyle/>
          <a:p>
            <a:pPr marL="0" indent="0">
              <a:lnSpc>
                <a:spcPts val="2799"/>
              </a:lnSpc>
              <a:buNone/>
            </a:pPr>
            <a:r>
              <a:rPr lang="en-US" sz="2000" b="1" kern="0" spc="-35" dirty="0">
                <a:solidFill>
                  <a:srgbClr val="272525"/>
                </a:solidFill>
                <a:latin typeface="Source Sans Pro" pitchFamily="34" charset="0"/>
                <a:ea typeface="Source Sans Pro" pitchFamily="34" charset="-122"/>
                <a:cs typeface="Source Sans Pro" pitchFamily="34" charset="-120"/>
              </a:rPr>
              <a:t>Investigation of Accidents:</a:t>
            </a:r>
            <a:r>
              <a:rPr lang="en-US" sz="2000" kern="0" spc="-35" dirty="0">
                <a:solidFill>
                  <a:srgbClr val="272525"/>
                </a:solidFill>
                <a:latin typeface="Source Sans Pro" pitchFamily="34" charset="0"/>
                <a:ea typeface="Source Sans Pro" pitchFamily="34" charset="-122"/>
                <a:cs typeface="Source Sans Pro" pitchFamily="34" charset="-120"/>
              </a:rPr>
              <a:t> In the event of an accident or incident in the factory, safety officers are required to conduct thorough investigations to determine the causes and prevent recurrence. They must document accidents, analyze root causes, and recommend corrective actions to prevent similar incidents in the future.</a:t>
            </a:r>
            <a:endParaRPr lang="en-US" sz="2000" dirty="0"/>
          </a:p>
        </p:txBody>
      </p:sp>
      <p:sp>
        <p:nvSpPr>
          <p:cNvPr id="7" name="Footer Placeholder 6"/>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sp>
        <p:nvSpPr>
          <p:cNvPr id="4" name="Shape 1"/>
          <p:cNvSpPr/>
          <p:nvPr/>
        </p:nvSpPr>
        <p:spPr>
          <a:xfrm>
            <a:off x="2348389" y="3351847"/>
            <a:ext cx="9933503" cy="1964071"/>
          </a:xfrm>
          <a:prstGeom prst="roundRect">
            <a:avLst>
              <a:gd name="adj" fmla="val 6553"/>
            </a:avLst>
          </a:prstGeom>
          <a:noFill/>
          <a:ln w="7620">
            <a:solidFill>
              <a:srgbClr val="D1B6E1"/>
            </a:solidFill>
            <a:prstDash val="solid"/>
          </a:ln>
        </p:spPr>
      </p:sp>
      <p:sp>
        <p:nvSpPr>
          <p:cNvPr id="5" name="Text 2"/>
          <p:cNvSpPr/>
          <p:nvPr/>
        </p:nvSpPr>
        <p:spPr>
          <a:xfrm>
            <a:off x="2578179" y="3581638"/>
            <a:ext cx="9473922" cy="1066205"/>
          </a:xfrm>
          <a:prstGeom prst="rect">
            <a:avLst/>
          </a:prstGeom>
          <a:noFill/>
          <a:ln/>
        </p:spPr>
        <p:txBody>
          <a:bodyPr wrap="square" rtlCol="0" anchor="t"/>
          <a:lstStyle/>
          <a:p>
            <a:pPr marL="0" indent="0">
              <a:lnSpc>
                <a:spcPts val="2799"/>
              </a:lnSpc>
              <a:buNone/>
            </a:pPr>
            <a:r>
              <a:rPr lang="en-US" sz="2000" b="1" kern="0" spc="-35" dirty="0">
                <a:solidFill>
                  <a:srgbClr val="272525"/>
                </a:solidFill>
                <a:latin typeface="Source Sans Pro" pitchFamily="34" charset="0"/>
                <a:ea typeface="Source Sans Pro" pitchFamily="34" charset="-122"/>
                <a:cs typeface="Source Sans Pro" pitchFamily="34" charset="-120"/>
              </a:rPr>
              <a:t>Advisory Role:</a:t>
            </a:r>
            <a:r>
              <a:rPr lang="en-US" sz="2000" kern="0" spc="-35" dirty="0">
                <a:solidFill>
                  <a:srgbClr val="272525"/>
                </a:solidFill>
                <a:latin typeface="Source Sans Pro" pitchFamily="34" charset="0"/>
                <a:ea typeface="Source Sans Pro" pitchFamily="34" charset="-122"/>
                <a:cs typeface="Source Sans Pro" pitchFamily="34" charset="-120"/>
              </a:rPr>
              <a:t> Safety officers serve as advisors to factory management on matters related to occupational safety and health. They provide expert guidance on safety regulations, best practices, and emerging safety trends to ensure continuous improvement in safety standards.</a:t>
            </a:r>
            <a:endParaRPr lang="en-US" sz="2000" dirty="0"/>
          </a:p>
        </p:txBody>
      </p:sp>
      <p:sp>
        <p:nvSpPr>
          <p:cNvPr id="7" name="Footer Placeholder 6"/>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sp>
        <p:nvSpPr>
          <p:cNvPr id="4" name="Shape 1"/>
          <p:cNvSpPr/>
          <p:nvPr/>
        </p:nvSpPr>
        <p:spPr>
          <a:xfrm>
            <a:off x="2348389" y="3351847"/>
            <a:ext cx="9933503" cy="2072559"/>
          </a:xfrm>
          <a:prstGeom prst="roundRect">
            <a:avLst>
              <a:gd name="adj" fmla="val 6553"/>
            </a:avLst>
          </a:prstGeom>
          <a:noFill/>
          <a:ln w="7620">
            <a:solidFill>
              <a:srgbClr val="D1B6E1"/>
            </a:solidFill>
            <a:prstDash val="solid"/>
          </a:ln>
        </p:spPr>
      </p:sp>
      <p:sp>
        <p:nvSpPr>
          <p:cNvPr id="5" name="Text 2"/>
          <p:cNvSpPr/>
          <p:nvPr/>
        </p:nvSpPr>
        <p:spPr>
          <a:xfrm>
            <a:off x="2578179" y="3581638"/>
            <a:ext cx="9473922" cy="1066205"/>
          </a:xfrm>
          <a:prstGeom prst="rect">
            <a:avLst/>
          </a:prstGeom>
          <a:noFill/>
          <a:ln/>
        </p:spPr>
        <p:txBody>
          <a:bodyPr wrap="square" rtlCol="0" anchor="t"/>
          <a:lstStyle/>
          <a:p>
            <a:pPr marL="0" indent="0">
              <a:lnSpc>
                <a:spcPts val="2799"/>
              </a:lnSpc>
              <a:buNone/>
            </a:pPr>
            <a:r>
              <a:rPr lang="en-US" sz="2000" b="1" kern="0" spc="-35" dirty="0">
                <a:solidFill>
                  <a:srgbClr val="272525"/>
                </a:solidFill>
                <a:latin typeface="Source Sans Pro" pitchFamily="34" charset="0"/>
                <a:ea typeface="Source Sans Pro" pitchFamily="34" charset="-122"/>
                <a:cs typeface="Source Sans Pro" pitchFamily="34" charset="-120"/>
              </a:rPr>
              <a:t>Emergency Preparedness:</a:t>
            </a:r>
            <a:r>
              <a:rPr lang="en-US" sz="2000" kern="0" spc="-35" dirty="0">
                <a:solidFill>
                  <a:srgbClr val="272525"/>
                </a:solidFill>
                <a:latin typeface="Source Sans Pro" pitchFamily="34" charset="0"/>
                <a:ea typeface="Source Sans Pro" pitchFamily="34" charset="-122"/>
                <a:cs typeface="Source Sans Pro" pitchFamily="34" charset="-120"/>
              </a:rPr>
              <a:t> Safety officers are responsible for developing and implementing emergency response plans, including evacuation procedures, firefighting protocols, and first aid provisions. They conduct regular drills to ensure workers are prepared to respond effectively to emergencies.</a:t>
            </a:r>
            <a:endParaRPr lang="en-US" sz="2000" dirty="0"/>
          </a:p>
        </p:txBody>
      </p:sp>
      <p:sp>
        <p:nvSpPr>
          <p:cNvPr id="7" name="Footer Placeholder 6"/>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sp>
        <p:nvSpPr>
          <p:cNvPr id="4" name="Shape 1"/>
          <p:cNvSpPr/>
          <p:nvPr/>
        </p:nvSpPr>
        <p:spPr>
          <a:xfrm>
            <a:off x="2348389" y="3351848"/>
            <a:ext cx="9933503" cy="2057060"/>
          </a:xfrm>
          <a:prstGeom prst="roundRect">
            <a:avLst>
              <a:gd name="adj" fmla="val 6553"/>
            </a:avLst>
          </a:prstGeom>
          <a:noFill/>
          <a:ln w="7620">
            <a:solidFill>
              <a:srgbClr val="D1B6E1"/>
            </a:solidFill>
            <a:prstDash val="solid"/>
          </a:ln>
        </p:spPr>
      </p:sp>
      <p:sp>
        <p:nvSpPr>
          <p:cNvPr id="5" name="Text 2"/>
          <p:cNvSpPr/>
          <p:nvPr/>
        </p:nvSpPr>
        <p:spPr>
          <a:xfrm>
            <a:off x="2578179" y="3581638"/>
            <a:ext cx="9473922" cy="1066205"/>
          </a:xfrm>
          <a:prstGeom prst="rect">
            <a:avLst/>
          </a:prstGeom>
          <a:noFill/>
          <a:ln/>
        </p:spPr>
        <p:txBody>
          <a:bodyPr wrap="square" rtlCol="0" anchor="t"/>
          <a:lstStyle/>
          <a:p>
            <a:pPr marL="0" indent="0">
              <a:lnSpc>
                <a:spcPts val="2799"/>
              </a:lnSpc>
              <a:buNone/>
            </a:pPr>
            <a:r>
              <a:rPr lang="en-US" sz="2000" b="1" kern="0" spc="-35" dirty="0">
                <a:solidFill>
                  <a:srgbClr val="272525"/>
                </a:solidFill>
                <a:latin typeface="Source Sans Pro" pitchFamily="34" charset="0"/>
                <a:ea typeface="Source Sans Pro" pitchFamily="34" charset="-122"/>
                <a:cs typeface="Source Sans Pro" pitchFamily="34" charset="-120"/>
              </a:rPr>
              <a:t>Safety Committee:</a:t>
            </a:r>
            <a:r>
              <a:rPr lang="en-US" sz="2000" kern="0" spc="-35" dirty="0">
                <a:solidFill>
                  <a:srgbClr val="272525"/>
                </a:solidFill>
                <a:latin typeface="Source Sans Pro" pitchFamily="34" charset="0"/>
                <a:ea typeface="Source Sans Pro" pitchFamily="34" charset="-122"/>
                <a:cs typeface="Source Sans Pro" pitchFamily="34" charset="-120"/>
              </a:rPr>
              <a:t> Safety officers often chair or participate in the factory safety committee, which comprises representatives from management and workers. They facilitate discussions on safety issues, review safety performance, and collaborate on initiatives to enhance workplace safety.</a:t>
            </a:r>
            <a:endParaRPr lang="en-US" sz="2000" dirty="0"/>
          </a:p>
        </p:txBody>
      </p:sp>
      <p:sp>
        <p:nvSpPr>
          <p:cNvPr id="7" name="Footer Placeholder 6"/>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sp>
        <p:nvSpPr>
          <p:cNvPr id="4" name="Shape 1"/>
          <p:cNvSpPr/>
          <p:nvPr/>
        </p:nvSpPr>
        <p:spPr>
          <a:xfrm>
            <a:off x="2348389" y="3351848"/>
            <a:ext cx="9933503" cy="2057060"/>
          </a:xfrm>
          <a:prstGeom prst="roundRect">
            <a:avLst>
              <a:gd name="adj" fmla="val 6553"/>
            </a:avLst>
          </a:prstGeom>
          <a:noFill/>
          <a:ln w="7620">
            <a:solidFill>
              <a:srgbClr val="D1B6E1"/>
            </a:solidFill>
            <a:prstDash val="solid"/>
          </a:ln>
        </p:spPr>
      </p:sp>
      <p:sp>
        <p:nvSpPr>
          <p:cNvPr id="5" name="Text 2"/>
          <p:cNvSpPr/>
          <p:nvPr/>
        </p:nvSpPr>
        <p:spPr>
          <a:xfrm>
            <a:off x="2578179" y="3581638"/>
            <a:ext cx="9473922" cy="1066205"/>
          </a:xfrm>
          <a:prstGeom prst="rect">
            <a:avLst/>
          </a:prstGeom>
          <a:noFill/>
          <a:ln/>
        </p:spPr>
        <p:txBody>
          <a:bodyPr wrap="square" rtlCol="0" anchor="t"/>
          <a:lstStyle/>
          <a:p>
            <a:pPr marL="0" indent="0">
              <a:lnSpc>
                <a:spcPts val="2799"/>
              </a:lnSpc>
              <a:buNone/>
            </a:pPr>
            <a:r>
              <a:rPr lang="en-US" sz="2000" b="1" kern="0" spc="-35" dirty="0">
                <a:solidFill>
                  <a:srgbClr val="272525"/>
                </a:solidFill>
                <a:latin typeface="Source Sans Pro" pitchFamily="34" charset="0"/>
                <a:ea typeface="Source Sans Pro" pitchFamily="34" charset="-122"/>
                <a:cs typeface="Source Sans Pro" pitchFamily="34" charset="-120"/>
              </a:rPr>
              <a:t>Compliance Monitoring:</a:t>
            </a:r>
            <a:r>
              <a:rPr lang="en-US" sz="2000" kern="0" spc="-35" dirty="0">
                <a:solidFill>
                  <a:srgbClr val="272525"/>
                </a:solidFill>
                <a:latin typeface="Source Sans Pro" pitchFamily="34" charset="0"/>
                <a:ea typeface="Source Sans Pro" pitchFamily="34" charset="-122"/>
                <a:cs typeface="Source Sans Pro" pitchFamily="34" charset="-120"/>
              </a:rPr>
              <a:t> Safety officers monitor the factory's compliance with safety laws and regulations, as well as any specific directives issued by regulatory authorities. They maintain records related to safety inspections, training sessions, and accident investigations to demonstrate compliance during audits.</a:t>
            </a:r>
            <a:endParaRPr lang="en-US" sz="2000" dirty="0"/>
          </a:p>
        </p:txBody>
      </p:sp>
      <p:sp>
        <p:nvSpPr>
          <p:cNvPr id="7" name="Footer Placeholder 6"/>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TotalTime>
  <Words>465</Words>
  <Application>Microsoft Office PowerPoint</Application>
  <PresentationFormat>Custom</PresentationFormat>
  <Paragraphs>32</Paragraphs>
  <Slides>9</Slides>
  <Notes>9</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dell</cp:lastModifiedBy>
  <cp:revision>3</cp:revision>
  <dcterms:created xsi:type="dcterms:W3CDTF">2024-03-24T12:22:22Z</dcterms:created>
  <dcterms:modified xsi:type="dcterms:W3CDTF">2024-03-24T12:50:35Z</dcterms:modified>
</cp:coreProperties>
</file>