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60" d="100"/>
          <a:sy n="60" d="100"/>
        </p:scale>
        <p:origin x="-612" y="-120"/>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78971DBA-1EDC-4933-B398-0927122C7510}" type="datetimeFigureOut">
              <a:rPr lang="en-IN" smtClean="0"/>
              <a:t>27-04-2024</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B0F88A2E-72CE-42A0-87D8-6E9715DEF4B0}" type="slidenum">
              <a:rPr lang="en-IN" smtClean="0"/>
              <a:t>‹#›</a:t>
            </a:fld>
            <a:endParaRPr lang="en-IN"/>
          </a:p>
        </p:txBody>
      </p:sp>
    </p:spTree>
    <p:extLst>
      <p:ext uri="{BB962C8B-B14F-4D97-AF65-F5344CB8AC3E}">
        <p14:creationId xmlns:p14="http://schemas.microsoft.com/office/powerpoint/2010/main" val="2721352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timing>
    <p:tnLst>
      <p:par>
        <p:cT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7620" y="0"/>
            <a:ext cx="5486400" cy="8229600"/>
          </a:xfrm>
          <a:prstGeom prst="rect">
            <a:avLst/>
          </a:prstGeom>
        </p:spPr>
      </p:pic>
      <p:sp>
        <p:nvSpPr>
          <p:cNvPr id="5" name="Text 1"/>
          <p:cNvSpPr/>
          <p:nvPr/>
        </p:nvSpPr>
        <p:spPr>
          <a:xfrm>
            <a:off x="6319599" y="1939160"/>
            <a:ext cx="7477601" cy="1024758"/>
          </a:xfrm>
          <a:prstGeom prst="rect">
            <a:avLst/>
          </a:prstGeom>
          <a:noFill/>
          <a:ln/>
        </p:spPr>
        <p:txBody>
          <a:bodyPr wrap="none" rtlCol="0" anchor="t"/>
          <a:lstStyle/>
          <a:p>
            <a:pPr marL="0" indent="0" algn="ctr">
              <a:lnSpc>
                <a:spcPts val="7545"/>
              </a:lnSpc>
              <a:buNone/>
            </a:pPr>
            <a:r>
              <a:rPr lang="en-US" sz="9600" b="1" kern="0" spc="-35" dirty="0">
                <a:solidFill>
                  <a:srgbClr val="FF75D3"/>
                </a:solidFill>
                <a:latin typeface="adonis-web" pitchFamily="34" charset="0"/>
                <a:ea typeface="adonis-web" pitchFamily="34" charset="-122"/>
                <a:cs typeface="adonis-web" pitchFamily="34" charset="-120"/>
              </a:rPr>
              <a:t>Toolbox Talk</a:t>
            </a:r>
            <a:endParaRPr lang="en-US" sz="9600" dirty="0"/>
          </a:p>
        </p:txBody>
      </p:sp>
      <p:sp>
        <p:nvSpPr>
          <p:cNvPr id="6" name="Text 2"/>
          <p:cNvSpPr/>
          <p:nvPr/>
        </p:nvSpPr>
        <p:spPr>
          <a:xfrm>
            <a:off x="6319599" y="3657600"/>
            <a:ext cx="7477601" cy="2885090"/>
          </a:xfrm>
          <a:prstGeom prst="rect">
            <a:avLst/>
          </a:prstGeom>
          <a:noFill/>
          <a:ln/>
        </p:spPr>
        <p:txBody>
          <a:bodyPr wrap="square" rtlCol="0" anchor="t"/>
          <a:lstStyle/>
          <a:p>
            <a:pPr marL="0" indent="0" algn="ctr">
              <a:lnSpc>
                <a:spcPts val="5468"/>
              </a:lnSpc>
              <a:buNone/>
            </a:pPr>
            <a:r>
              <a:rPr lang="en-US" sz="6000" b="1" kern="0" spc="-35" dirty="0">
                <a:solidFill>
                  <a:srgbClr val="FF75D3"/>
                </a:solidFill>
                <a:latin typeface="adonis-web" pitchFamily="34" charset="0"/>
                <a:ea typeface="adonis-web" pitchFamily="34" charset="-122"/>
                <a:cs typeface="adonis-web" pitchFamily="34" charset="-120"/>
              </a:rPr>
              <a:t>Heat Exhaustion       </a:t>
            </a:r>
            <a:endParaRPr lang="en-US" sz="6000" b="1" kern="0" spc="-35" dirty="0" smtClean="0">
              <a:solidFill>
                <a:srgbClr val="FF75D3"/>
              </a:solidFill>
              <a:latin typeface="adonis-web" pitchFamily="34" charset="0"/>
              <a:ea typeface="adonis-web" pitchFamily="34" charset="-122"/>
              <a:cs typeface="adonis-web" pitchFamily="34" charset="-120"/>
            </a:endParaRPr>
          </a:p>
          <a:p>
            <a:pPr marL="0" indent="0" algn="ctr">
              <a:lnSpc>
                <a:spcPts val="5468"/>
              </a:lnSpc>
              <a:buNone/>
            </a:pPr>
            <a:endParaRPr lang="en-US" sz="6000" b="1" kern="0" spc="-35" dirty="0" smtClean="0">
              <a:solidFill>
                <a:srgbClr val="FF75D3"/>
              </a:solidFill>
              <a:latin typeface="adonis-web" pitchFamily="34" charset="0"/>
              <a:ea typeface="adonis-web" pitchFamily="34" charset="-122"/>
              <a:cs typeface="adonis-web" pitchFamily="34" charset="-120"/>
            </a:endParaRPr>
          </a:p>
          <a:p>
            <a:pPr marL="0" indent="0" algn="ctr">
              <a:lnSpc>
                <a:spcPts val="5468"/>
              </a:lnSpc>
              <a:buNone/>
            </a:pPr>
            <a:r>
              <a:rPr lang="en-US" sz="6000" b="1" kern="0" spc="-35" dirty="0" smtClean="0">
                <a:solidFill>
                  <a:srgbClr val="FF75D3"/>
                </a:solidFill>
                <a:latin typeface="adonis-web" pitchFamily="34" charset="0"/>
                <a:ea typeface="adonis-web" pitchFamily="34" charset="-122"/>
                <a:cs typeface="adonis-web" pitchFamily="34" charset="-120"/>
              </a:rPr>
              <a:t>Heat </a:t>
            </a:r>
            <a:r>
              <a:rPr lang="en-US" sz="6000" b="1" kern="0" spc="-35" dirty="0">
                <a:solidFill>
                  <a:srgbClr val="FF75D3"/>
                </a:solidFill>
                <a:latin typeface="adonis-web" pitchFamily="34" charset="0"/>
                <a:ea typeface="adonis-web" pitchFamily="34" charset="-122"/>
                <a:cs typeface="adonis-web" pitchFamily="34" charset="-120"/>
              </a:rPr>
              <a:t>Stroke</a:t>
            </a:r>
            <a:endParaRPr lang="en-US" sz="6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Shape 1"/>
          <p:cNvSpPr/>
          <p:nvPr/>
        </p:nvSpPr>
        <p:spPr>
          <a:xfrm>
            <a:off x="1150883" y="4256689"/>
            <a:ext cx="12297103" cy="3105807"/>
          </a:xfrm>
          <a:prstGeom prst="roundRect">
            <a:avLst>
              <a:gd name="adj" fmla="val 4470"/>
            </a:avLst>
          </a:prstGeom>
          <a:noFill/>
          <a:ln w="7620">
            <a:solidFill>
              <a:srgbClr val="D1B6E1"/>
            </a:solidFill>
            <a:prstDash val="solid"/>
          </a:ln>
        </p:spPr>
      </p:sp>
      <p:sp>
        <p:nvSpPr>
          <p:cNvPr id="5" name="Text 2"/>
          <p:cNvSpPr/>
          <p:nvPr/>
        </p:nvSpPr>
        <p:spPr>
          <a:xfrm>
            <a:off x="1702676" y="4666593"/>
            <a:ext cx="11240814" cy="2412124"/>
          </a:xfrm>
          <a:prstGeom prst="rect">
            <a:avLst/>
          </a:prstGeom>
          <a:noFill/>
          <a:ln/>
        </p:spPr>
        <p:txBody>
          <a:bodyPr wrap="square" rtlCol="0" anchor="t"/>
          <a:lstStyle/>
          <a:p>
            <a:pPr marL="0" indent="0">
              <a:lnSpc>
                <a:spcPts val="3499"/>
              </a:lnSpc>
              <a:buNone/>
            </a:pPr>
            <a:r>
              <a:rPr lang="en-US" sz="2187" kern="0" spc="-35" dirty="0">
                <a:solidFill>
                  <a:srgbClr val="272525"/>
                </a:solidFill>
                <a:latin typeface="Source Sans Pro" pitchFamily="34" charset="0"/>
                <a:ea typeface="Source Sans Pro" pitchFamily="34" charset="-122"/>
                <a:cs typeface="Source Sans Pro" pitchFamily="34" charset="-120"/>
              </a:rPr>
              <a:t>Good morning everyone. Today, we're going to discuss a critical topic: heat-related illnesses, specifically heat exhaustion and heat stroke. As the weather warms up, it's essential to understand the signs, symptoms, and preventive measures to keep ourselves and our coworkers safe while working in hot environments.</a:t>
            </a:r>
            <a:endParaRPr lang="en-US" sz="2187"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21407" y="0"/>
            <a:ext cx="8822826" cy="4256689"/>
          </a:xfrm>
          <a:prstGeom prst="rect">
            <a:avLst/>
          </a:prstGeom>
        </p:spPr>
      </p:pic>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Shape 1"/>
          <p:cNvSpPr/>
          <p:nvPr/>
        </p:nvSpPr>
        <p:spPr>
          <a:xfrm>
            <a:off x="7914289" y="914400"/>
            <a:ext cx="6085489" cy="4155639"/>
          </a:xfrm>
          <a:prstGeom prst="roundRect">
            <a:avLst>
              <a:gd name="adj" fmla="val 4219"/>
            </a:avLst>
          </a:prstGeom>
          <a:noFill/>
          <a:ln w="7620">
            <a:solidFill>
              <a:srgbClr val="D1B6E1"/>
            </a:solidFill>
            <a:prstDash val="solid"/>
          </a:ln>
        </p:spPr>
      </p:sp>
      <p:sp>
        <p:nvSpPr>
          <p:cNvPr id="5" name="Text 2"/>
          <p:cNvSpPr/>
          <p:nvPr/>
        </p:nvSpPr>
        <p:spPr>
          <a:xfrm>
            <a:off x="8355723" y="1245477"/>
            <a:ext cx="3696377" cy="567557"/>
          </a:xfrm>
          <a:prstGeom prst="rect">
            <a:avLst/>
          </a:prstGeom>
          <a:noFill/>
          <a:ln/>
        </p:spPr>
        <p:txBody>
          <a:bodyPr wrap="none" rtlCol="0" anchor="t"/>
          <a:lstStyle/>
          <a:p>
            <a:pPr marL="0" indent="0">
              <a:lnSpc>
                <a:spcPts val="3499"/>
              </a:lnSpc>
              <a:buNone/>
            </a:pPr>
            <a:r>
              <a:rPr lang="en-US" sz="2187" b="1" kern="0" spc="-35" dirty="0">
                <a:solidFill>
                  <a:srgbClr val="272525"/>
                </a:solidFill>
                <a:latin typeface="Source Sans Pro" pitchFamily="34" charset="0"/>
                <a:ea typeface="Source Sans Pro" pitchFamily="34" charset="-122"/>
                <a:cs typeface="Source Sans Pro" pitchFamily="34" charset="-120"/>
              </a:rPr>
              <a:t>What is Heat Exhaustion?</a:t>
            </a:r>
            <a:r>
              <a:rPr lang="en-US" sz="2187" kern="0" spc="-35" dirty="0">
                <a:solidFill>
                  <a:srgbClr val="272525"/>
                </a:solidFill>
                <a:latin typeface="Source Sans Pro" pitchFamily="34" charset="0"/>
                <a:ea typeface="Source Sans Pro" pitchFamily="34" charset="-122"/>
                <a:cs typeface="Source Sans Pro" pitchFamily="34" charset="-120"/>
              </a:rPr>
              <a:t> </a:t>
            </a:r>
            <a:endParaRPr lang="en-US" sz="2187" dirty="0"/>
          </a:p>
        </p:txBody>
      </p:sp>
      <p:sp>
        <p:nvSpPr>
          <p:cNvPr id="6" name="Text 3"/>
          <p:cNvSpPr/>
          <p:nvPr/>
        </p:nvSpPr>
        <p:spPr>
          <a:xfrm>
            <a:off x="8355723" y="1939159"/>
            <a:ext cx="5312980" cy="3130880"/>
          </a:xfrm>
          <a:prstGeom prst="rect">
            <a:avLst/>
          </a:prstGeom>
          <a:noFill/>
          <a:ln/>
        </p:spPr>
        <p:txBody>
          <a:bodyPr wrap="square" rtlCol="0" anchor="t"/>
          <a:lstStyle/>
          <a:p>
            <a:pPr marL="0" indent="0">
              <a:lnSpc>
                <a:spcPts val="3499"/>
              </a:lnSpc>
              <a:buNone/>
            </a:pPr>
            <a:r>
              <a:rPr lang="en-US" sz="2187" kern="0" spc="-35" dirty="0">
                <a:solidFill>
                  <a:srgbClr val="272525"/>
                </a:solidFill>
                <a:latin typeface="Source Sans Pro" pitchFamily="34" charset="0"/>
                <a:ea typeface="Source Sans Pro" pitchFamily="34" charset="-122"/>
                <a:cs typeface="Source Sans Pro" pitchFamily="34" charset="-120"/>
              </a:rPr>
              <a:t>Heat exhaustion occurs when the body overheats due to exposure to high temperatures and inadequate hydration. It's a serious condition that can lead to more severe heat-related illnesses if not addressed promptly.</a:t>
            </a:r>
            <a:endParaRPr lang="en-US" sz="2187"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7315199" cy="8229600"/>
          </a:xfrm>
          <a:prstGeom prst="rect">
            <a:avLst/>
          </a:prstGeom>
        </p:spPr>
      </p:pic>
      <p:sp>
        <p:nvSpPr>
          <p:cNvPr id="9" name="Footer Placeholder 8"/>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Shape 1"/>
          <p:cNvSpPr/>
          <p:nvPr/>
        </p:nvSpPr>
        <p:spPr>
          <a:xfrm>
            <a:off x="2348389" y="1507927"/>
            <a:ext cx="9933503" cy="5213628"/>
          </a:xfrm>
          <a:prstGeom prst="roundRect">
            <a:avLst>
              <a:gd name="adj" fmla="val 1918"/>
            </a:avLst>
          </a:prstGeom>
          <a:noFill/>
          <a:ln w="7620">
            <a:solidFill>
              <a:srgbClr val="D1B6E1"/>
            </a:solidFill>
            <a:prstDash val="solid"/>
          </a:ln>
        </p:spPr>
      </p:sp>
      <p:sp>
        <p:nvSpPr>
          <p:cNvPr id="5" name="Text 2"/>
          <p:cNvSpPr/>
          <p:nvPr/>
        </p:nvSpPr>
        <p:spPr>
          <a:xfrm>
            <a:off x="2578179" y="1737717"/>
            <a:ext cx="9473922" cy="444341"/>
          </a:xfrm>
          <a:prstGeom prst="rect">
            <a:avLst/>
          </a:prstGeom>
          <a:noFill/>
          <a:ln/>
        </p:spPr>
        <p:txBody>
          <a:bodyPr wrap="none" rtlCol="0" anchor="t"/>
          <a:lstStyle/>
          <a:p>
            <a:pPr marL="0" indent="0">
              <a:lnSpc>
                <a:spcPts val="3499"/>
              </a:lnSpc>
              <a:buNone/>
            </a:pPr>
            <a:r>
              <a:rPr lang="en-US" sz="2187" b="1" kern="0" spc="-35" dirty="0">
                <a:solidFill>
                  <a:srgbClr val="272525"/>
                </a:solidFill>
                <a:latin typeface="Source Sans Pro" pitchFamily="34" charset="0"/>
                <a:ea typeface="Source Sans Pro" pitchFamily="34" charset="-122"/>
                <a:cs typeface="Source Sans Pro" pitchFamily="34" charset="-120"/>
              </a:rPr>
              <a:t>Signs and Symptoms of Heat Exhaustion:</a:t>
            </a:r>
            <a:endParaRPr lang="en-US" sz="2187" dirty="0"/>
          </a:p>
        </p:txBody>
      </p:sp>
      <p:sp>
        <p:nvSpPr>
          <p:cNvPr id="6" name="Text 3"/>
          <p:cNvSpPr/>
          <p:nvPr/>
        </p:nvSpPr>
        <p:spPr>
          <a:xfrm>
            <a:off x="3022521" y="2315289"/>
            <a:ext cx="9029581" cy="444341"/>
          </a:xfrm>
          <a:prstGeom prst="rect">
            <a:avLst/>
          </a:prstGeom>
          <a:noFill/>
          <a:ln/>
        </p:spPr>
        <p:txBody>
          <a:bodyPr wrap="none" rtlCol="0" anchor="t"/>
          <a:lstStyle/>
          <a:p>
            <a:pPr marL="342900" indent="-342900" algn="l">
              <a:lnSpc>
                <a:spcPts val="3499"/>
              </a:lnSpc>
              <a:buSzPct val="100000"/>
              <a:buFont typeface="+mj-lt"/>
              <a:buAutoNum type="arabicPeriod"/>
            </a:pPr>
            <a:r>
              <a:rPr lang="en-US" sz="2187" kern="0" spc="-35" dirty="0">
                <a:solidFill>
                  <a:srgbClr val="272525"/>
                </a:solidFill>
                <a:latin typeface="Source Sans Pro" pitchFamily="34" charset="0"/>
                <a:ea typeface="Source Sans Pro" pitchFamily="34" charset="-122"/>
                <a:cs typeface="Source Sans Pro" pitchFamily="34" charset="-120"/>
              </a:rPr>
              <a:t>Profuse sweating</a:t>
            </a:r>
            <a:endParaRPr lang="en-US" sz="2187" dirty="0"/>
          </a:p>
        </p:txBody>
      </p:sp>
      <p:sp>
        <p:nvSpPr>
          <p:cNvPr id="7" name="Text 4"/>
          <p:cNvSpPr/>
          <p:nvPr/>
        </p:nvSpPr>
        <p:spPr>
          <a:xfrm>
            <a:off x="3022521" y="2848451"/>
            <a:ext cx="9029581" cy="444341"/>
          </a:xfrm>
          <a:prstGeom prst="rect">
            <a:avLst/>
          </a:prstGeom>
          <a:noFill/>
          <a:ln/>
        </p:spPr>
        <p:txBody>
          <a:bodyPr wrap="none" rtlCol="0" anchor="t"/>
          <a:lstStyle/>
          <a:p>
            <a:pPr marL="342900" indent="-342900" algn="l">
              <a:lnSpc>
                <a:spcPts val="3499"/>
              </a:lnSpc>
              <a:buSzPct val="100000"/>
              <a:buFont typeface="+mj-lt"/>
              <a:buAutoNum type="arabicPeriod" startAt="2"/>
            </a:pPr>
            <a:r>
              <a:rPr lang="en-US" sz="2187" kern="0" spc="-35" dirty="0">
                <a:solidFill>
                  <a:srgbClr val="272525"/>
                </a:solidFill>
                <a:latin typeface="Source Sans Pro" pitchFamily="34" charset="0"/>
                <a:ea typeface="Source Sans Pro" pitchFamily="34" charset="-122"/>
                <a:cs typeface="Source Sans Pro" pitchFamily="34" charset="-120"/>
              </a:rPr>
              <a:t>Weakness or fatigue</a:t>
            </a:r>
            <a:endParaRPr lang="en-US" sz="2187" dirty="0"/>
          </a:p>
        </p:txBody>
      </p:sp>
      <p:sp>
        <p:nvSpPr>
          <p:cNvPr id="8" name="Text 5"/>
          <p:cNvSpPr/>
          <p:nvPr/>
        </p:nvSpPr>
        <p:spPr>
          <a:xfrm>
            <a:off x="3022521" y="3381613"/>
            <a:ext cx="9029581" cy="444341"/>
          </a:xfrm>
          <a:prstGeom prst="rect">
            <a:avLst/>
          </a:prstGeom>
          <a:noFill/>
          <a:ln/>
        </p:spPr>
        <p:txBody>
          <a:bodyPr wrap="none" rtlCol="0" anchor="t"/>
          <a:lstStyle/>
          <a:p>
            <a:pPr marL="342900" indent="-342900" algn="l">
              <a:lnSpc>
                <a:spcPts val="3499"/>
              </a:lnSpc>
              <a:buSzPct val="100000"/>
              <a:buFont typeface="+mj-lt"/>
              <a:buAutoNum type="arabicPeriod" startAt="3"/>
            </a:pPr>
            <a:r>
              <a:rPr lang="en-US" sz="2187" kern="0" spc="-35" dirty="0">
                <a:solidFill>
                  <a:srgbClr val="272525"/>
                </a:solidFill>
                <a:latin typeface="Source Sans Pro" pitchFamily="34" charset="0"/>
                <a:ea typeface="Source Sans Pro" pitchFamily="34" charset="-122"/>
                <a:cs typeface="Source Sans Pro" pitchFamily="34" charset="-120"/>
              </a:rPr>
              <a:t>Dizziness or lightheadedness</a:t>
            </a:r>
            <a:endParaRPr lang="en-US" sz="2187" dirty="0"/>
          </a:p>
        </p:txBody>
      </p:sp>
      <p:sp>
        <p:nvSpPr>
          <p:cNvPr id="9" name="Text 6"/>
          <p:cNvSpPr/>
          <p:nvPr/>
        </p:nvSpPr>
        <p:spPr>
          <a:xfrm>
            <a:off x="3022521" y="3914775"/>
            <a:ext cx="9029581" cy="444341"/>
          </a:xfrm>
          <a:prstGeom prst="rect">
            <a:avLst/>
          </a:prstGeom>
          <a:noFill/>
          <a:ln/>
        </p:spPr>
        <p:txBody>
          <a:bodyPr wrap="none" rtlCol="0" anchor="t"/>
          <a:lstStyle/>
          <a:p>
            <a:pPr marL="342900" indent="-342900" algn="l">
              <a:lnSpc>
                <a:spcPts val="3499"/>
              </a:lnSpc>
              <a:buSzPct val="100000"/>
              <a:buFont typeface="+mj-lt"/>
              <a:buAutoNum type="arabicPeriod" startAt="4"/>
            </a:pPr>
            <a:r>
              <a:rPr lang="en-US" sz="2187" kern="0" spc="-35" dirty="0">
                <a:solidFill>
                  <a:srgbClr val="272525"/>
                </a:solidFill>
                <a:latin typeface="Source Sans Pro" pitchFamily="34" charset="0"/>
                <a:ea typeface="Source Sans Pro" pitchFamily="34" charset="-122"/>
                <a:cs typeface="Source Sans Pro" pitchFamily="34" charset="-120"/>
              </a:rPr>
              <a:t>Nausea or vomiting</a:t>
            </a:r>
            <a:endParaRPr lang="en-US" sz="2187" dirty="0"/>
          </a:p>
        </p:txBody>
      </p:sp>
      <p:sp>
        <p:nvSpPr>
          <p:cNvPr id="10" name="Text 7"/>
          <p:cNvSpPr/>
          <p:nvPr/>
        </p:nvSpPr>
        <p:spPr>
          <a:xfrm>
            <a:off x="3022521" y="4447937"/>
            <a:ext cx="9029581" cy="444341"/>
          </a:xfrm>
          <a:prstGeom prst="rect">
            <a:avLst/>
          </a:prstGeom>
          <a:noFill/>
          <a:ln/>
        </p:spPr>
        <p:txBody>
          <a:bodyPr wrap="none" rtlCol="0" anchor="t"/>
          <a:lstStyle/>
          <a:p>
            <a:pPr marL="342900" indent="-342900" algn="l">
              <a:lnSpc>
                <a:spcPts val="3499"/>
              </a:lnSpc>
              <a:buSzPct val="100000"/>
              <a:buFont typeface="+mj-lt"/>
              <a:buAutoNum type="arabicPeriod" startAt="5"/>
            </a:pPr>
            <a:r>
              <a:rPr lang="en-US" sz="2187" kern="0" spc="-35" dirty="0">
                <a:solidFill>
                  <a:srgbClr val="272525"/>
                </a:solidFill>
                <a:latin typeface="Source Sans Pro" pitchFamily="34" charset="0"/>
                <a:ea typeface="Source Sans Pro" pitchFamily="34" charset="-122"/>
                <a:cs typeface="Source Sans Pro" pitchFamily="34" charset="-120"/>
              </a:rPr>
              <a:t>Headache</a:t>
            </a:r>
            <a:endParaRPr lang="en-US" sz="2187" dirty="0"/>
          </a:p>
        </p:txBody>
      </p:sp>
      <p:sp>
        <p:nvSpPr>
          <p:cNvPr id="11" name="Text 8"/>
          <p:cNvSpPr/>
          <p:nvPr/>
        </p:nvSpPr>
        <p:spPr>
          <a:xfrm>
            <a:off x="3022521" y="4981099"/>
            <a:ext cx="9029581" cy="444341"/>
          </a:xfrm>
          <a:prstGeom prst="rect">
            <a:avLst/>
          </a:prstGeom>
          <a:noFill/>
          <a:ln/>
        </p:spPr>
        <p:txBody>
          <a:bodyPr wrap="none" rtlCol="0" anchor="t"/>
          <a:lstStyle/>
          <a:p>
            <a:pPr marL="342900" indent="-342900" algn="l">
              <a:lnSpc>
                <a:spcPts val="3499"/>
              </a:lnSpc>
              <a:buSzPct val="100000"/>
              <a:buFont typeface="+mj-lt"/>
              <a:buAutoNum type="arabicPeriod" startAt="6"/>
            </a:pPr>
            <a:r>
              <a:rPr lang="en-US" sz="2187" kern="0" spc="-35" dirty="0">
                <a:solidFill>
                  <a:srgbClr val="272525"/>
                </a:solidFill>
                <a:latin typeface="Source Sans Pro" pitchFamily="34" charset="0"/>
                <a:ea typeface="Source Sans Pro" pitchFamily="34" charset="-122"/>
                <a:cs typeface="Source Sans Pro" pitchFamily="34" charset="-120"/>
              </a:rPr>
              <a:t>Muscle cramps</a:t>
            </a:r>
            <a:endParaRPr lang="en-US" sz="2187" dirty="0"/>
          </a:p>
        </p:txBody>
      </p:sp>
      <p:sp>
        <p:nvSpPr>
          <p:cNvPr id="12" name="Text 9"/>
          <p:cNvSpPr/>
          <p:nvPr/>
        </p:nvSpPr>
        <p:spPr>
          <a:xfrm>
            <a:off x="3022521" y="5514261"/>
            <a:ext cx="9029581" cy="444341"/>
          </a:xfrm>
          <a:prstGeom prst="rect">
            <a:avLst/>
          </a:prstGeom>
          <a:noFill/>
          <a:ln/>
        </p:spPr>
        <p:txBody>
          <a:bodyPr wrap="none" rtlCol="0" anchor="t"/>
          <a:lstStyle/>
          <a:p>
            <a:pPr marL="342900" indent="-342900" algn="l">
              <a:lnSpc>
                <a:spcPts val="3499"/>
              </a:lnSpc>
              <a:buSzPct val="100000"/>
              <a:buFont typeface="+mj-lt"/>
              <a:buAutoNum type="arabicPeriod" startAt="7"/>
            </a:pPr>
            <a:r>
              <a:rPr lang="en-US" sz="2187" kern="0" spc="-35" dirty="0">
                <a:solidFill>
                  <a:srgbClr val="272525"/>
                </a:solidFill>
                <a:latin typeface="Source Sans Pro" pitchFamily="34" charset="0"/>
                <a:ea typeface="Source Sans Pro" pitchFamily="34" charset="-122"/>
                <a:cs typeface="Source Sans Pro" pitchFamily="34" charset="-120"/>
              </a:rPr>
              <a:t>Cool, clammy skin</a:t>
            </a:r>
            <a:endParaRPr lang="en-US" sz="2187" dirty="0"/>
          </a:p>
        </p:txBody>
      </p:sp>
      <p:sp>
        <p:nvSpPr>
          <p:cNvPr id="13" name="Text 10"/>
          <p:cNvSpPr/>
          <p:nvPr/>
        </p:nvSpPr>
        <p:spPr>
          <a:xfrm>
            <a:off x="3022521" y="6047422"/>
            <a:ext cx="9029581" cy="444341"/>
          </a:xfrm>
          <a:prstGeom prst="rect">
            <a:avLst/>
          </a:prstGeom>
          <a:noFill/>
          <a:ln/>
        </p:spPr>
        <p:txBody>
          <a:bodyPr wrap="none" rtlCol="0" anchor="t"/>
          <a:lstStyle/>
          <a:p>
            <a:pPr marL="342900" indent="-342900" algn="l">
              <a:lnSpc>
                <a:spcPts val="3499"/>
              </a:lnSpc>
              <a:buSzPct val="100000"/>
              <a:buFont typeface="+mj-lt"/>
              <a:buAutoNum type="arabicPeriod" startAt="8"/>
            </a:pPr>
            <a:r>
              <a:rPr lang="en-US" sz="2187" kern="0" spc="-35" dirty="0">
                <a:solidFill>
                  <a:srgbClr val="272525"/>
                </a:solidFill>
                <a:latin typeface="Source Sans Pro" pitchFamily="34" charset="0"/>
                <a:ea typeface="Source Sans Pro" pitchFamily="34" charset="-122"/>
                <a:cs typeface="Source Sans Pro" pitchFamily="34" charset="-120"/>
              </a:rPr>
              <a:t>Rapid heartbeat</a:t>
            </a:r>
            <a:endParaRPr lang="en-US" sz="2187" dirty="0"/>
          </a:p>
        </p:txBody>
      </p:sp>
      <p:sp>
        <p:nvSpPr>
          <p:cNvPr id="15" name="Footer Placeholder 14"/>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Shape 1"/>
          <p:cNvSpPr/>
          <p:nvPr/>
        </p:nvSpPr>
        <p:spPr>
          <a:xfrm>
            <a:off x="2348389" y="2307669"/>
            <a:ext cx="9933503" cy="3614142"/>
          </a:xfrm>
          <a:prstGeom prst="roundRect">
            <a:avLst>
              <a:gd name="adj" fmla="val 2767"/>
            </a:avLst>
          </a:prstGeom>
          <a:noFill/>
          <a:ln w="7620">
            <a:solidFill>
              <a:srgbClr val="D1B6E1"/>
            </a:solidFill>
            <a:prstDash val="solid"/>
          </a:ln>
        </p:spPr>
      </p:sp>
      <p:sp>
        <p:nvSpPr>
          <p:cNvPr id="5" name="Text 2"/>
          <p:cNvSpPr/>
          <p:nvPr/>
        </p:nvSpPr>
        <p:spPr>
          <a:xfrm>
            <a:off x="2578179" y="2537460"/>
            <a:ext cx="9473922" cy="444341"/>
          </a:xfrm>
          <a:prstGeom prst="rect">
            <a:avLst/>
          </a:prstGeom>
          <a:noFill/>
          <a:ln/>
        </p:spPr>
        <p:txBody>
          <a:bodyPr wrap="none" rtlCol="0" anchor="t"/>
          <a:lstStyle/>
          <a:p>
            <a:pPr marL="0" indent="0">
              <a:lnSpc>
                <a:spcPts val="3499"/>
              </a:lnSpc>
              <a:buNone/>
            </a:pPr>
            <a:r>
              <a:rPr lang="en-US" sz="2187" b="1" kern="0" spc="-35" dirty="0">
                <a:solidFill>
                  <a:srgbClr val="272525"/>
                </a:solidFill>
                <a:latin typeface="Source Sans Pro" pitchFamily="34" charset="0"/>
                <a:ea typeface="Source Sans Pro" pitchFamily="34" charset="-122"/>
                <a:cs typeface="Source Sans Pro" pitchFamily="34" charset="-120"/>
              </a:rPr>
              <a:t>Preventive Measures for Heat Exhaustion:</a:t>
            </a:r>
            <a:endParaRPr lang="en-US" sz="2187" dirty="0"/>
          </a:p>
        </p:txBody>
      </p:sp>
      <p:sp>
        <p:nvSpPr>
          <p:cNvPr id="6" name="Text 3"/>
          <p:cNvSpPr/>
          <p:nvPr/>
        </p:nvSpPr>
        <p:spPr>
          <a:xfrm>
            <a:off x="3022521" y="3115032"/>
            <a:ext cx="9029581" cy="444341"/>
          </a:xfrm>
          <a:prstGeom prst="rect">
            <a:avLst/>
          </a:prstGeom>
          <a:noFill/>
          <a:ln/>
        </p:spPr>
        <p:txBody>
          <a:bodyPr wrap="none" rtlCol="0" anchor="t"/>
          <a:lstStyle/>
          <a:p>
            <a:pPr marL="342900" indent="-342900" algn="l">
              <a:lnSpc>
                <a:spcPts val="3499"/>
              </a:lnSpc>
              <a:buSzPct val="100000"/>
              <a:buFont typeface="+mj-lt"/>
              <a:buAutoNum type="arabicPeriod"/>
            </a:pPr>
            <a:r>
              <a:rPr lang="en-US" sz="2187" kern="0" spc="-35" dirty="0">
                <a:solidFill>
                  <a:srgbClr val="272525"/>
                </a:solidFill>
                <a:latin typeface="Source Sans Pro" pitchFamily="34" charset="0"/>
                <a:ea typeface="Source Sans Pro" pitchFamily="34" charset="-122"/>
                <a:cs typeface="Source Sans Pro" pitchFamily="34" charset="-120"/>
              </a:rPr>
              <a:t>Stay hydrated by drinking plenty of water throughout the day.</a:t>
            </a:r>
            <a:endParaRPr lang="en-US" sz="2187" dirty="0"/>
          </a:p>
        </p:txBody>
      </p:sp>
      <p:sp>
        <p:nvSpPr>
          <p:cNvPr id="7" name="Text 4"/>
          <p:cNvSpPr/>
          <p:nvPr/>
        </p:nvSpPr>
        <p:spPr>
          <a:xfrm>
            <a:off x="3022521" y="3648194"/>
            <a:ext cx="9029581" cy="444341"/>
          </a:xfrm>
          <a:prstGeom prst="rect">
            <a:avLst/>
          </a:prstGeom>
          <a:noFill/>
          <a:ln/>
        </p:spPr>
        <p:txBody>
          <a:bodyPr wrap="none" rtlCol="0" anchor="t"/>
          <a:lstStyle/>
          <a:p>
            <a:pPr marL="342900" indent="-342900" algn="l">
              <a:lnSpc>
                <a:spcPts val="3499"/>
              </a:lnSpc>
              <a:buSzPct val="100000"/>
              <a:buFont typeface="+mj-lt"/>
              <a:buAutoNum type="arabicPeriod" startAt="2"/>
            </a:pPr>
            <a:r>
              <a:rPr lang="en-US" sz="2187" kern="0" spc="-35" dirty="0">
                <a:solidFill>
                  <a:srgbClr val="272525"/>
                </a:solidFill>
                <a:latin typeface="Source Sans Pro" pitchFamily="34" charset="0"/>
                <a:ea typeface="Source Sans Pro" pitchFamily="34" charset="-122"/>
                <a:cs typeface="Source Sans Pro" pitchFamily="34" charset="-120"/>
              </a:rPr>
              <a:t>Take frequent breaks in shaded or air-conditioned areas.</a:t>
            </a:r>
            <a:endParaRPr lang="en-US" sz="2187" dirty="0"/>
          </a:p>
        </p:txBody>
      </p:sp>
      <p:sp>
        <p:nvSpPr>
          <p:cNvPr id="8" name="Text 5"/>
          <p:cNvSpPr/>
          <p:nvPr/>
        </p:nvSpPr>
        <p:spPr>
          <a:xfrm>
            <a:off x="3022521" y="4181356"/>
            <a:ext cx="9029581" cy="444341"/>
          </a:xfrm>
          <a:prstGeom prst="rect">
            <a:avLst/>
          </a:prstGeom>
          <a:noFill/>
          <a:ln/>
        </p:spPr>
        <p:txBody>
          <a:bodyPr wrap="none" rtlCol="0" anchor="t"/>
          <a:lstStyle/>
          <a:p>
            <a:pPr marL="342900" indent="-342900" algn="l">
              <a:lnSpc>
                <a:spcPts val="3499"/>
              </a:lnSpc>
              <a:buSzPct val="100000"/>
              <a:buFont typeface="+mj-lt"/>
              <a:buAutoNum type="arabicPeriod" startAt="3"/>
            </a:pPr>
            <a:r>
              <a:rPr lang="en-US" sz="2187" kern="0" spc="-35" dirty="0">
                <a:solidFill>
                  <a:srgbClr val="272525"/>
                </a:solidFill>
                <a:latin typeface="Source Sans Pro" pitchFamily="34" charset="0"/>
                <a:ea typeface="Source Sans Pro" pitchFamily="34" charset="-122"/>
                <a:cs typeface="Source Sans Pro" pitchFamily="34" charset="-120"/>
              </a:rPr>
              <a:t>Wear lightweight, breathable clothing.</a:t>
            </a:r>
            <a:endParaRPr lang="en-US" sz="2187" dirty="0"/>
          </a:p>
        </p:txBody>
      </p:sp>
      <p:sp>
        <p:nvSpPr>
          <p:cNvPr id="9" name="Text 6"/>
          <p:cNvSpPr/>
          <p:nvPr/>
        </p:nvSpPr>
        <p:spPr>
          <a:xfrm>
            <a:off x="3022521" y="4714518"/>
            <a:ext cx="9029581" cy="444341"/>
          </a:xfrm>
          <a:prstGeom prst="rect">
            <a:avLst/>
          </a:prstGeom>
          <a:noFill/>
          <a:ln/>
        </p:spPr>
        <p:txBody>
          <a:bodyPr wrap="none" rtlCol="0" anchor="t"/>
          <a:lstStyle/>
          <a:p>
            <a:pPr marL="342900" indent="-342900" algn="l">
              <a:lnSpc>
                <a:spcPts val="3499"/>
              </a:lnSpc>
              <a:buSzPct val="100000"/>
              <a:buFont typeface="+mj-lt"/>
              <a:buAutoNum type="arabicPeriod" startAt="4"/>
            </a:pPr>
            <a:r>
              <a:rPr lang="en-US" sz="2187" kern="0" spc="-35" dirty="0">
                <a:solidFill>
                  <a:srgbClr val="272525"/>
                </a:solidFill>
                <a:latin typeface="Source Sans Pro" pitchFamily="34" charset="0"/>
                <a:ea typeface="Source Sans Pro" pitchFamily="34" charset="-122"/>
                <a:cs typeface="Source Sans Pro" pitchFamily="34" charset="-120"/>
              </a:rPr>
              <a:t>Avoid strenuous activity during the hottest parts of the day.</a:t>
            </a:r>
            <a:endParaRPr lang="en-US" sz="2187" dirty="0"/>
          </a:p>
        </p:txBody>
      </p:sp>
      <p:sp>
        <p:nvSpPr>
          <p:cNvPr id="10" name="Text 7"/>
          <p:cNvSpPr/>
          <p:nvPr/>
        </p:nvSpPr>
        <p:spPr>
          <a:xfrm>
            <a:off x="3022521" y="5247680"/>
            <a:ext cx="9029581" cy="444341"/>
          </a:xfrm>
          <a:prstGeom prst="rect">
            <a:avLst/>
          </a:prstGeom>
          <a:noFill/>
          <a:ln/>
        </p:spPr>
        <p:txBody>
          <a:bodyPr wrap="none" rtlCol="0" anchor="t"/>
          <a:lstStyle/>
          <a:p>
            <a:pPr marL="342900" indent="-342900" algn="l">
              <a:lnSpc>
                <a:spcPts val="3499"/>
              </a:lnSpc>
              <a:buSzPct val="100000"/>
              <a:buFont typeface="+mj-lt"/>
              <a:buAutoNum type="arabicPeriod" startAt="5"/>
            </a:pPr>
            <a:r>
              <a:rPr lang="en-US" sz="2187" kern="0" spc="-35" dirty="0">
                <a:solidFill>
                  <a:srgbClr val="272525"/>
                </a:solidFill>
                <a:latin typeface="Source Sans Pro" pitchFamily="34" charset="0"/>
                <a:ea typeface="Source Sans Pro" pitchFamily="34" charset="-122"/>
                <a:cs typeface="Source Sans Pro" pitchFamily="34" charset="-120"/>
              </a:rPr>
              <a:t>Monitor yourself and your coworkers for signs of heat exhaustion.</a:t>
            </a:r>
            <a:endParaRPr lang="en-US" sz="2187" dirty="0"/>
          </a:p>
        </p:txBody>
      </p:sp>
      <p:sp>
        <p:nvSpPr>
          <p:cNvPr id="12" name="Footer Placeholder 11"/>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Shape 1"/>
          <p:cNvSpPr/>
          <p:nvPr/>
        </p:nvSpPr>
        <p:spPr>
          <a:xfrm>
            <a:off x="8970579" y="1245476"/>
            <a:ext cx="4824249" cy="5849007"/>
          </a:xfrm>
          <a:prstGeom prst="roundRect">
            <a:avLst>
              <a:gd name="adj" fmla="val 4219"/>
            </a:avLst>
          </a:prstGeom>
          <a:noFill/>
          <a:ln w="7620">
            <a:solidFill>
              <a:srgbClr val="D1B6E1"/>
            </a:solidFill>
            <a:prstDash val="solid"/>
          </a:ln>
        </p:spPr>
      </p:sp>
      <p:sp>
        <p:nvSpPr>
          <p:cNvPr id="5" name="Text 2"/>
          <p:cNvSpPr/>
          <p:nvPr/>
        </p:nvSpPr>
        <p:spPr>
          <a:xfrm>
            <a:off x="9364717" y="1639615"/>
            <a:ext cx="3090042" cy="583323"/>
          </a:xfrm>
          <a:prstGeom prst="rect">
            <a:avLst/>
          </a:prstGeom>
          <a:noFill/>
          <a:ln/>
        </p:spPr>
        <p:txBody>
          <a:bodyPr wrap="none" rtlCol="0" anchor="t"/>
          <a:lstStyle/>
          <a:p>
            <a:pPr marL="0" indent="0">
              <a:lnSpc>
                <a:spcPts val="3499"/>
              </a:lnSpc>
              <a:buNone/>
            </a:pPr>
            <a:r>
              <a:rPr lang="en-US" sz="2187" b="1" kern="0" spc="-35" dirty="0">
                <a:solidFill>
                  <a:srgbClr val="272525"/>
                </a:solidFill>
                <a:latin typeface="Source Sans Pro" pitchFamily="34" charset="0"/>
                <a:ea typeface="Source Sans Pro" pitchFamily="34" charset="-122"/>
                <a:cs typeface="Source Sans Pro" pitchFamily="34" charset="-120"/>
              </a:rPr>
              <a:t>What is Heat Stroke? </a:t>
            </a:r>
            <a:endParaRPr lang="en-US" sz="2187" dirty="0"/>
          </a:p>
        </p:txBody>
      </p:sp>
      <p:sp>
        <p:nvSpPr>
          <p:cNvPr id="6" name="Text 3"/>
          <p:cNvSpPr/>
          <p:nvPr/>
        </p:nvSpPr>
        <p:spPr>
          <a:xfrm>
            <a:off x="9364717" y="2222938"/>
            <a:ext cx="4114800" cy="2847101"/>
          </a:xfrm>
          <a:prstGeom prst="rect">
            <a:avLst/>
          </a:prstGeom>
          <a:noFill/>
          <a:ln/>
        </p:spPr>
        <p:txBody>
          <a:bodyPr wrap="square" rtlCol="0" anchor="t"/>
          <a:lstStyle/>
          <a:p>
            <a:pPr marL="0" indent="0">
              <a:lnSpc>
                <a:spcPts val="3499"/>
              </a:lnSpc>
              <a:buNone/>
            </a:pPr>
            <a:r>
              <a:rPr lang="en-US" sz="2187" kern="0" spc="-35" dirty="0">
                <a:solidFill>
                  <a:srgbClr val="272525"/>
                </a:solidFill>
                <a:latin typeface="Source Sans Pro" pitchFamily="34" charset="0"/>
                <a:ea typeface="Source Sans Pro" pitchFamily="34" charset="-122"/>
                <a:cs typeface="Source Sans Pro" pitchFamily="34" charset="-120"/>
              </a:rPr>
              <a:t>Heat stroke is a severe form of heat-related illness that occurs when the body's temperature regulation fails. It's a medical emergency that requires immediate treatment to prevent serious complications, including organ damage or death.</a:t>
            </a:r>
            <a:endParaRPr lang="en-US" sz="2187"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8371490" cy="8229600"/>
          </a:xfrm>
          <a:prstGeom prst="rect">
            <a:avLst/>
          </a:prstGeom>
        </p:spPr>
      </p:pic>
      <p:sp>
        <p:nvSpPr>
          <p:cNvPr id="9" name="Footer Placeholder 8"/>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Shape 1"/>
          <p:cNvSpPr/>
          <p:nvPr/>
        </p:nvSpPr>
        <p:spPr>
          <a:xfrm>
            <a:off x="2348389" y="1507927"/>
            <a:ext cx="9933503" cy="5213628"/>
          </a:xfrm>
          <a:prstGeom prst="roundRect">
            <a:avLst>
              <a:gd name="adj" fmla="val 1918"/>
            </a:avLst>
          </a:prstGeom>
          <a:noFill/>
          <a:ln w="7620">
            <a:solidFill>
              <a:srgbClr val="D1B6E1"/>
            </a:solidFill>
            <a:prstDash val="solid"/>
          </a:ln>
        </p:spPr>
      </p:sp>
      <p:sp>
        <p:nvSpPr>
          <p:cNvPr id="5" name="Text 2"/>
          <p:cNvSpPr/>
          <p:nvPr/>
        </p:nvSpPr>
        <p:spPr>
          <a:xfrm>
            <a:off x="2578179" y="1737717"/>
            <a:ext cx="9473922" cy="444341"/>
          </a:xfrm>
          <a:prstGeom prst="rect">
            <a:avLst/>
          </a:prstGeom>
          <a:noFill/>
          <a:ln/>
        </p:spPr>
        <p:txBody>
          <a:bodyPr wrap="none" rtlCol="0" anchor="t"/>
          <a:lstStyle/>
          <a:p>
            <a:pPr marL="0" indent="0">
              <a:lnSpc>
                <a:spcPts val="3499"/>
              </a:lnSpc>
              <a:buNone/>
            </a:pPr>
            <a:r>
              <a:rPr lang="en-US" sz="2187" b="1" kern="0" spc="-35" dirty="0">
                <a:solidFill>
                  <a:srgbClr val="272525"/>
                </a:solidFill>
                <a:latin typeface="Source Sans Pro" pitchFamily="34" charset="0"/>
                <a:ea typeface="Source Sans Pro" pitchFamily="34" charset="-122"/>
                <a:cs typeface="Source Sans Pro" pitchFamily="34" charset="-120"/>
              </a:rPr>
              <a:t>Signs and Symptoms of Heat Stroke:</a:t>
            </a:r>
            <a:endParaRPr lang="en-US" sz="2187" dirty="0"/>
          </a:p>
        </p:txBody>
      </p:sp>
      <p:sp>
        <p:nvSpPr>
          <p:cNvPr id="6" name="Text 3"/>
          <p:cNvSpPr/>
          <p:nvPr/>
        </p:nvSpPr>
        <p:spPr>
          <a:xfrm>
            <a:off x="3022521" y="2315289"/>
            <a:ext cx="9029581" cy="444341"/>
          </a:xfrm>
          <a:prstGeom prst="rect">
            <a:avLst/>
          </a:prstGeom>
          <a:noFill/>
          <a:ln/>
        </p:spPr>
        <p:txBody>
          <a:bodyPr wrap="none" rtlCol="0" anchor="t"/>
          <a:lstStyle/>
          <a:p>
            <a:pPr marL="342900" indent="-342900" algn="l">
              <a:lnSpc>
                <a:spcPts val="3499"/>
              </a:lnSpc>
              <a:buSzPct val="100000"/>
              <a:buFont typeface="+mj-lt"/>
              <a:buAutoNum type="arabicPeriod"/>
            </a:pPr>
            <a:r>
              <a:rPr lang="en-US" sz="2187" kern="0" spc="-35" dirty="0">
                <a:solidFill>
                  <a:srgbClr val="272525"/>
                </a:solidFill>
                <a:latin typeface="Source Sans Pro" pitchFamily="34" charset="0"/>
                <a:ea typeface="Source Sans Pro" pitchFamily="34" charset="-122"/>
                <a:cs typeface="Source Sans Pro" pitchFamily="34" charset="-120"/>
              </a:rPr>
              <a:t>High body temperature (above 103°F or 39.4°C)</a:t>
            </a:r>
            <a:endParaRPr lang="en-US" sz="2187" dirty="0"/>
          </a:p>
        </p:txBody>
      </p:sp>
      <p:sp>
        <p:nvSpPr>
          <p:cNvPr id="7" name="Text 4"/>
          <p:cNvSpPr/>
          <p:nvPr/>
        </p:nvSpPr>
        <p:spPr>
          <a:xfrm>
            <a:off x="3022521" y="2848451"/>
            <a:ext cx="9029581" cy="444341"/>
          </a:xfrm>
          <a:prstGeom prst="rect">
            <a:avLst/>
          </a:prstGeom>
          <a:noFill/>
          <a:ln/>
        </p:spPr>
        <p:txBody>
          <a:bodyPr wrap="none" rtlCol="0" anchor="t"/>
          <a:lstStyle/>
          <a:p>
            <a:pPr marL="342900" indent="-342900" algn="l">
              <a:lnSpc>
                <a:spcPts val="3499"/>
              </a:lnSpc>
              <a:buSzPct val="100000"/>
              <a:buFont typeface="+mj-lt"/>
              <a:buAutoNum type="arabicPeriod" startAt="2"/>
            </a:pPr>
            <a:r>
              <a:rPr lang="en-US" sz="2187" kern="0" spc="-35" dirty="0">
                <a:solidFill>
                  <a:srgbClr val="272525"/>
                </a:solidFill>
                <a:latin typeface="Source Sans Pro" pitchFamily="34" charset="0"/>
                <a:ea typeface="Source Sans Pro" pitchFamily="34" charset="-122"/>
                <a:cs typeface="Source Sans Pro" pitchFamily="34" charset="-120"/>
              </a:rPr>
              <a:t>Hot, dry skin (lack of sweating)</a:t>
            </a:r>
            <a:endParaRPr lang="en-US" sz="2187" dirty="0"/>
          </a:p>
        </p:txBody>
      </p:sp>
      <p:sp>
        <p:nvSpPr>
          <p:cNvPr id="8" name="Text 5"/>
          <p:cNvSpPr/>
          <p:nvPr/>
        </p:nvSpPr>
        <p:spPr>
          <a:xfrm>
            <a:off x="3022521" y="3381613"/>
            <a:ext cx="9029581" cy="444341"/>
          </a:xfrm>
          <a:prstGeom prst="rect">
            <a:avLst/>
          </a:prstGeom>
          <a:noFill/>
          <a:ln/>
        </p:spPr>
        <p:txBody>
          <a:bodyPr wrap="none" rtlCol="0" anchor="t"/>
          <a:lstStyle/>
          <a:p>
            <a:pPr marL="342900" indent="-342900" algn="l">
              <a:lnSpc>
                <a:spcPts val="3499"/>
              </a:lnSpc>
              <a:buSzPct val="100000"/>
              <a:buFont typeface="+mj-lt"/>
              <a:buAutoNum type="arabicPeriod" startAt="3"/>
            </a:pPr>
            <a:r>
              <a:rPr lang="en-US" sz="2187" kern="0" spc="-35" dirty="0">
                <a:solidFill>
                  <a:srgbClr val="272525"/>
                </a:solidFill>
                <a:latin typeface="Source Sans Pro" pitchFamily="34" charset="0"/>
                <a:ea typeface="Source Sans Pro" pitchFamily="34" charset="-122"/>
                <a:cs typeface="Source Sans Pro" pitchFamily="34" charset="-120"/>
              </a:rPr>
              <a:t>Rapid pulse</a:t>
            </a:r>
            <a:endParaRPr lang="en-US" sz="2187" dirty="0"/>
          </a:p>
        </p:txBody>
      </p:sp>
      <p:sp>
        <p:nvSpPr>
          <p:cNvPr id="9" name="Text 6"/>
          <p:cNvSpPr/>
          <p:nvPr/>
        </p:nvSpPr>
        <p:spPr>
          <a:xfrm>
            <a:off x="3022521" y="3914775"/>
            <a:ext cx="9029581" cy="444341"/>
          </a:xfrm>
          <a:prstGeom prst="rect">
            <a:avLst/>
          </a:prstGeom>
          <a:noFill/>
          <a:ln/>
        </p:spPr>
        <p:txBody>
          <a:bodyPr wrap="none" rtlCol="0" anchor="t"/>
          <a:lstStyle/>
          <a:p>
            <a:pPr marL="342900" indent="-342900" algn="l">
              <a:lnSpc>
                <a:spcPts val="3499"/>
              </a:lnSpc>
              <a:buSzPct val="100000"/>
              <a:buFont typeface="+mj-lt"/>
              <a:buAutoNum type="arabicPeriod" startAt="4"/>
            </a:pPr>
            <a:r>
              <a:rPr lang="en-US" sz="2187" kern="0" spc="-35" dirty="0">
                <a:solidFill>
                  <a:srgbClr val="272525"/>
                </a:solidFill>
                <a:latin typeface="Source Sans Pro" pitchFamily="34" charset="0"/>
                <a:ea typeface="Source Sans Pro" pitchFamily="34" charset="-122"/>
                <a:cs typeface="Source Sans Pro" pitchFamily="34" charset="-120"/>
              </a:rPr>
              <a:t>Confusion or disorientation</a:t>
            </a:r>
            <a:endParaRPr lang="en-US" sz="2187" dirty="0"/>
          </a:p>
        </p:txBody>
      </p:sp>
      <p:sp>
        <p:nvSpPr>
          <p:cNvPr id="10" name="Text 7"/>
          <p:cNvSpPr/>
          <p:nvPr/>
        </p:nvSpPr>
        <p:spPr>
          <a:xfrm>
            <a:off x="3022521" y="4447937"/>
            <a:ext cx="9029581" cy="444341"/>
          </a:xfrm>
          <a:prstGeom prst="rect">
            <a:avLst/>
          </a:prstGeom>
          <a:noFill/>
          <a:ln/>
        </p:spPr>
        <p:txBody>
          <a:bodyPr wrap="none" rtlCol="0" anchor="t"/>
          <a:lstStyle/>
          <a:p>
            <a:pPr marL="342900" indent="-342900" algn="l">
              <a:lnSpc>
                <a:spcPts val="3499"/>
              </a:lnSpc>
              <a:buSzPct val="100000"/>
              <a:buFont typeface="+mj-lt"/>
              <a:buAutoNum type="arabicPeriod" startAt="5"/>
            </a:pPr>
            <a:r>
              <a:rPr lang="en-US" sz="2187" kern="0" spc="-35" dirty="0">
                <a:solidFill>
                  <a:srgbClr val="272525"/>
                </a:solidFill>
                <a:latin typeface="Source Sans Pro" pitchFamily="34" charset="0"/>
                <a:ea typeface="Source Sans Pro" pitchFamily="34" charset="-122"/>
                <a:cs typeface="Source Sans Pro" pitchFamily="34" charset="-120"/>
              </a:rPr>
              <a:t>Unconsciousness or seizures</a:t>
            </a:r>
            <a:endParaRPr lang="en-US" sz="2187" dirty="0"/>
          </a:p>
        </p:txBody>
      </p:sp>
      <p:sp>
        <p:nvSpPr>
          <p:cNvPr id="11" name="Text 8"/>
          <p:cNvSpPr/>
          <p:nvPr/>
        </p:nvSpPr>
        <p:spPr>
          <a:xfrm>
            <a:off x="3022521" y="4981099"/>
            <a:ext cx="9029581" cy="444341"/>
          </a:xfrm>
          <a:prstGeom prst="rect">
            <a:avLst/>
          </a:prstGeom>
          <a:noFill/>
          <a:ln/>
        </p:spPr>
        <p:txBody>
          <a:bodyPr wrap="none" rtlCol="0" anchor="t"/>
          <a:lstStyle/>
          <a:p>
            <a:pPr marL="342900" indent="-342900" algn="l">
              <a:lnSpc>
                <a:spcPts val="3499"/>
              </a:lnSpc>
              <a:buSzPct val="100000"/>
              <a:buFont typeface="+mj-lt"/>
              <a:buAutoNum type="arabicPeriod" startAt="6"/>
            </a:pPr>
            <a:r>
              <a:rPr lang="en-US" sz="2187" kern="0" spc="-35" dirty="0">
                <a:solidFill>
                  <a:srgbClr val="272525"/>
                </a:solidFill>
                <a:latin typeface="Source Sans Pro" pitchFamily="34" charset="0"/>
                <a:ea typeface="Source Sans Pro" pitchFamily="34" charset="-122"/>
                <a:cs typeface="Source Sans Pro" pitchFamily="34" charset="-120"/>
              </a:rPr>
              <a:t>Red, flushed skin</a:t>
            </a:r>
            <a:endParaRPr lang="en-US" sz="2187" dirty="0"/>
          </a:p>
        </p:txBody>
      </p:sp>
      <p:sp>
        <p:nvSpPr>
          <p:cNvPr id="12" name="Text 9"/>
          <p:cNvSpPr/>
          <p:nvPr/>
        </p:nvSpPr>
        <p:spPr>
          <a:xfrm>
            <a:off x="3022521" y="5514261"/>
            <a:ext cx="9029581" cy="444341"/>
          </a:xfrm>
          <a:prstGeom prst="rect">
            <a:avLst/>
          </a:prstGeom>
          <a:noFill/>
          <a:ln/>
        </p:spPr>
        <p:txBody>
          <a:bodyPr wrap="none" rtlCol="0" anchor="t"/>
          <a:lstStyle/>
          <a:p>
            <a:pPr marL="342900" indent="-342900" algn="l">
              <a:lnSpc>
                <a:spcPts val="3499"/>
              </a:lnSpc>
              <a:buSzPct val="100000"/>
              <a:buFont typeface="+mj-lt"/>
              <a:buAutoNum type="arabicPeriod" startAt="7"/>
            </a:pPr>
            <a:r>
              <a:rPr lang="en-US" sz="2187" kern="0" spc="-35" dirty="0">
                <a:solidFill>
                  <a:srgbClr val="272525"/>
                </a:solidFill>
                <a:latin typeface="Source Sans Pro" pitchFamily="34" charset="0"/>
                <a:ea typeface="Source Sans Pro" pitchFamily="34" charset="-122"/>
                <a:cs typeface="Source Sans Pro" pitchFamily="34" charset="-120"/>
              </a:rPr>
              <a:t>Nausea or vomiting</a:t>
            </a:r>
            <a:endParaRPr lang="en-US" sz="2187" dirty="0"/>
          </a:p>
        </p:txBody>
      </p:sp>
      <p:sp>
        <p:nvSpPr>
          <p:cNvPr id="13" name="Text 10"/>
          <p:cNvSpPr/>
          <p:nvPr/>
        </p:nvSpPr>
        <p:spPr>
          <a:xfrm>
            <a:off x="3022521" y="6047422"/>
            <a:ext cx="9029581" cy="444341"/>
          </a:xfrm>
          <a:prstGeom prst="rect">
            <a:avLst/>
          </a:prstGeom>
          <a:noFill/>
          <a:ln/>
        </p:spPr>
        <p:txBody>
          <a:bodyPr wrap="none" rtlCol="0" anchor="t"/>
          <a:lstStyle/>
          <a:p>
            <a:pPr marL="342900" indent="-342900" algn="l">
              <a:lnSpc>
                <a:spcPts val="3499"/>
              </a:lnSpc>
              <a:buSzPct val="100000"/>
              <a:buFont typeface="+mj-lt"/>
              <a:buAutoNum type="arabicPeriod" startAt="8"/>
            </a:pPr>
            <a:r>
              <a:rPr lang="en-US" sz="2187" kern="0" spc="-35" dirty="0">
                <a:solidFill>
                  <a:srgbClr val="272525"/>
                </a:solidFill>
                <a:latin typeface="Source Sans Pro" pitchFamily="34" charset="0"/>
                <a:ea typeface="Source Sans Pro" pitchFamily="34" charset="-122"/>
                <a:cs typeface="Source Sans Pro" pitchFamily="34" charset="-120"/>
              </a:rPr>
              <a:t>Headache</a:t>
            </a:r>
            <a:endParaRPr lang="en-US" sz="2187" dirty="0"/>
          </a:p>
        </p:txBody>
      </p:sp>
      <p:sp>
        <p:nvSpPr>
          <p:cNvPr id="15" name="Footer Placeholder 14"/>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Shape 1"/>
          <p:cNvSpPr/>
          <p:nvPr/>
        </p:nvSpPr>
        <p:spPr>
          <a:xfrm>
            <a:off x="2348389" y="2041088"/>
            <a:ext cx="9933503" cy="4147304"/>
          </a:xfrm>
          <a:prstGeom prst="roundRect">
            <a:avLst>
              <a:gd name="adj" fmla="val 2411"/>
            </a:avLst>
          </a:prstGeom>
          <a:noFill/>
          <a:ln w="7620">
            <a:solidFill>
              <a:srgbClr val="D1B6E1"/>
            </a:solidFill>
            <a:prstDash val="solid"/>
          </a:ln>
        </p:spPr>
      </p:sp>
      <p:sp>
        <p:nvSpPr>
          <p:cNvPr id="5" name="Text 2"/>
          <p:cNvSpPr/>
          <p:nvPr/>
        </p:nvSpPr>
        <p:spPr>
          <a:xfrm>
            <a:off x="2578179" y="2270879"/>
            <a:ext cx="9473922" cy="444341"/>
          </a:xfrm>
          <a:prstGeom prst="rect">
            <a:avLst/>
          </a:prstGeom>
          <a:noFill/>
          <a:ln/>
        </p:spPr>
        <p:txBody>
          <a:bodyPr wrap="none" rtlCol="0" anchor="t"/>
          <a:lstStyle/>
          <a:p>
            <a:pPr marL="0" indent="0">
              <a:lnSpc>
                <a:spcPts val="3499"/>
              </a:lnSpc>
              <a:buNone/>
            </a:pPr>
            <a:r>
              <a:rPr lang="en-US" sz="2187" b="1" kern="0" spc="-35" dirty="0">
                <a:solidFill>
                  <a:srgbClr val="272525"/>
                </a:solidFill>
                <a:latin typeface="Source Sans Pro" pitchFamily="34" charset="0"/>
                <a:ea typeface="Source Sans Pro" pitchFamily="34" charset="-122"/>
                <a:cs typeface="Source Sans Pro" pitchFamily="34" charset="-120"/>
              </a:rPr>
              <a:t>Preventive Measures for Heat Stroke:</a:t>
            </a:r>
            <a:endParaRPr lang="en-US" sz="2187" dirty="0"/>
          </a:p>
        </p:txBody>
      </p:sp>
      <p:sp>
        <p:nvSpPr>
          <p:cNvPr id="6" name="Text 3"/>
          <p:cNvSpPr/>
          <p:nvPr/>
        </p:nvSpPr>
        <p:spPr>
          <a:xfrm>
            <a:off x="3022521" y="2848451"/>
            <a:ext cx="9029581" cy="444341"/>
          </a:xfrm>
          <a:prstGeom prst="rect">
            <a:avLst/>
          </a:prstGeom>
          <a:noFill/>
          <a:ln/>
        </p:spPr>
        <p:txBody>
          <a:bodyPr wrap="none" rtlCol="0" anchor="t"/>
          <a:lstStyle/>
          <a:p>
            <a:pPr marL="342900" indent="-342900" algn="l">
              <a:lnSpc>
                <a:spcPts val="3499"/>
              </a:lnSpc>
              <a:buSzPct val="100000"/>
              <a:buFont typeface="+mj-lt"/>
              <a:buAutoNum type="arabicPeriod"/>
            </a:pPr>
            <a:r>
              <a:rPr lang="en-US" sz="2187" kern="0" spc="-35" dirty="0">
                <a:solidFill>
                  <a:srgbClr val="272525"/>
                </a:solidFill>
                <a:latin typeface="Source Sans Pro" pitchFamily="34" charset="0"/>
                <a:ea typeface="Source Sans Pro" pitchFamily="34" charset="-122"/>
                <a:cs typeface="Source Sans Pro" pitchFamily="34" charset="-120"/>
              </a:rPr>
              <a:t>Avoid working in extreme heat whenever possible.</a:t>
            </a:r>
            <a:endParaRPr lang="en-US" sz="2187" dirty="0"/>
          </a:p>
        </p:txBody>
      </p:sp>
      <p:sp>
        <p:nvSpPr>
          <p:cNvPr id="7" name="Text 4"/>
          <p:cNvSpPr/>
          <p:nvPr/>
        </p:nvSpPr>
        <p:spPr>
          <a:xfrm>
            <a:off x="3022521" y="3381613"/>
            <a:ext cx="9029581" cy="444341"/>
          </a:xfrm>
          <a:prstGeom prst="rect">
            <a:avLst/>
          </a:prstGeom>
          <a:noFill/>
          <a:ln/>
        </p:spPr>
        <p:txBody>
          <a:bodyPr wrap="none" rtlCol="0" anchor="t"/>
          <a:lstStyle/>
          <a:p>
            <a:pPr marL="342900" indent="-342900" algn="l">
              <a:lnSpc>
                <a:spcPts val="3499"/>
              </a:lnSpc>
              <a:buSzPct val="100000"/>
              <a:buFont typeface="+mj-lt"/>
              <a:buAutoNum type="arabicPeriod" startAt="2"/>
            </a:pPr>
            <a:r>
              <a:rPr lang="en-US" sz="2187" kern="0" spc="-35" dirty="0">
                <a:solidFill>
                  <a:srgbClr val="272525"/>
                </a:solidFill>
                <a:latin typeface="Source Sans Pro" pitchFamily="34" charset="0"/>
                <a:ea typeface="Source Sans Pro" pitchFamily="34" charset="-122"/>
                <a:cs typeface="Source Sans Pro" pitchFamily="34" charset="-120"/>
              </a:rPr>
              <a:t>If working outdoors, acclimatize yourself gradually to the heat.</a:t>
            </a:r>
            <a:endParaRPr lang="en-US" sz="2187" dirty="0"/>
          </a:p>
        </p:txBody>
      </p:sp>
      <p:sp>
        <p:nvSpPr>
          <p:cNvPr id="8" name="Text 5"/>
          <p:cNvSpPr/>
          <p:nvPr/>
        </p:nvSpPr>
        <p:spPr>
          <a:xfrm>
            <a:off x="3022521" y="3914775"/>
            <a:ext cx="9029581" cy="444341"/>
          </a:xfrm>
          <a:prstGeom prst="rect">
            <a:avLst/>
          </a:prstGeom>
          <a:noFill/>
          <a:ln/>
        </p:spPr>
        <p:txBody>
          <a:bodyPr wrap="none" rtlCol="0" anchor="t"/>
          <a:lstStyle/>
          <a:p>
            <a:pPr marL="342900" indent="-342900" algn="l">
              <a:lnSpc>
                <a:spcPts val="3499"/>
              </a:lnSpc>
              <a:buSzPct val="100000"/>
              <a:buFont typeface="+mj-lt"/>
              <a:buAutoNum type="arabicPeriod" startAt="3"/>
            </a:pPr>
            <a:r>
              <a:rPr lang="en-US" sz="2187" kern="0" spc="-35" dirty="0">
                <a:solidFill>
                  <a:srgbClr val="272525"/>
                </a:solidFill>
                <a:latin typeface="Source Sans Pro" pitchFamily="34" charset="0"/>
                <a:ea typeface="Source Sans Pro" pitchFamily="34" charset="-122"/>
                <a:cs typeface="Source Sans Pro" pitchFamily="34" charset="-120"/>
              </a:rPr>
              <a:t>Wear loose-fitting, lightweight clothing.</a:t>
            </a:r>
            <a:endParaRPr lang="en-US" sz="2187" dirty="0"/>
          </a:p>
        </p:txBody>
      </p:sp>
      <p:sp>
        <p:nvSpPr>
          <p:cNvPr id="9" name="Text 6"/>
          <p:cNvSpPr/>
          <p:nvPr/>
        </p:nvSpPr>
        <p:spPr>
          <a:xfrm>
            <a:off x="3022521" y="4447937"/>
            <a:ext cx="9029581" cy="444341"/>
          </a:xfrm>
          <a:prstGeom prst="rect">
            <a:avLst/>
          </a:prstGeom>
          <a:noFill/>
          <a:ln/>
        </p:spPr>
        <p:txBody>
          <a:bodyPr wrap="none" rtlCol="0" anchor="t"/>
          <a:lstStyle/>
          <a:p>
            <a:pPr marL="342900" indent="-342900" algn="l">
              <a:lnSpc>
                <a:spcPts val="3499"/>
              </a:lnSpc>
              <a:buSzPct val="100000"/>
              <a:buFont typeface="+mj-lt"/>
              <a:buAutoNum type="arabicPeriod" startAt="4"/>
            </a:pPr>
            <a:r>
              <a:rPr lang="en-US" sz="2187" kern="0" spc="-35" dirty="0">
                <a:solidFill>
                  <a:srgbClr val="272525"/>
                </a:solidFill>
                <a:latin typeface="Source Sans Pro" pitchFamily="34" charset="0"/>
                <a:ea typeface="Source Sans Pro" pitchFamily="34" charset="-122"/>
                <a:cs typeface="Source Sans Pro" pitchFamily="34" charset="-120"/>
              </a:rPr>
              <a:t>Take frequent breaks in shaded or air-conditioned areas.</a:t>
            </a:r>
            <a:endParaRPr lang="en-US" sz="2187" dirty="0"/>
          </a:p>
        </p:txBody>
      </p:sp>
      <p:sp>
        <p:nvSpPr>
          <p:cNvPr id="10" name="Text 7"/>
          <p:cNvSpPr/>
          <p:nvPr/>
        </p:nvSpPr>
        <p:spPr>
          <a:xfrm>
            <a:off x="3022521" y="4981099"/>
            <a:ext cx="9029581" cy="444341"/>
          </a:xfrm>
          <a:prstGeom prst="rect">
            <a:avLst/>
          </a:prstGeom>
          <a:noFill/>
          <a:ln/>
        </p:spPr>
        <p:txBody>
          <a:bodyPr wrap="none" rtlCol="0" anchor="t"/>
          <a:lstStyle/>
          <a:p>
            <a:pPr marL="342900" indent="-342900" algn="l">
              <a:lnSpc>
                <a:spcPts val="3499"/>
              </a:lnSpc>
              <a:buSzPct val="100000"/>
              <a:buFont typeface="+mj-lt"/>
              <a:buAutoNum type="arabicPeriod" startAt="5"/>
            </a:pPr>
            <a:r>
              <a:rPr lang="en-US" sz="2187" kern="0" spc="-35" dirty="0">
                <a:solidFill>
                  <a:srgbClr val="272525"/>
                </a:solidFill>
                <a:latin typeface="Source Sans Pro" pitchFamily="34" charset="0"/>
                <a:ea typeface="Source Sans Pro" pitchFamily="34" charset="-122"/>
                <a:cs typeface="Source Sans Pro" pitchFamily="34" charset="-120"/>
              </a:rPr>
              <a:t>Stay hydrated by drinking water regularly, even if you're not thirsty.</a:t>
            </a:r>
            <a:endParaRPr lang="en-US" sz="2187" dirty="0"/>
          </a:p>
        </p:txBody>
      </p:sp>
      <p:sp>
        <p:nvSpPr>
          <p:cNvPr id="11" name="Text 8"/>
          <p:cNvSpPr/>
          <p:nvPr/>
        </p:nvSpPr>
        <p:spPr>
          <a:xfrm>
            <a:off x="3022521" y="5514261"/>
            <a:ext cx="9029581" cy="444341"/>
          </a:xfrm>
          <a:prstGeom prst="rect">
            <a:avLst/>
          </a:prstGeom>
          <a:noFill/>
          <a:ln/>
        </p:spPr>
        <p:txBody>
          <a:bodyPr wrap="none" rtlCol="0" anchor="t"/>
          <a:lstStyle/>
          <a:p>
            <a:pPr marL="342900" indent="-342900" algn="l">
              <a:lnSpc>
                <a:spcPts val="3499"/>
              </a:lnSpc>
              <a:buSzPct val="100000"/>
              <a:buFont typeface="+mj-lt"/>
              <a:buAutoNum type="arabicPeriod" startAt="6"/>
            </a:pPr>
            <a:r>
              <a:rPr lang="en-US" sz="2187" kern="0" spc="-35" dirty="0">
                <a:solidFill>
                  <a:srgbClr val="272525"/>
                </a:solidFill>
                <a:latin typeface="Source Sans Pro" pitchFamily="34" charset="0"/>
                <a:ea typeface="Source Sans Pro" pitchFamily="34" charset="-122"/>
                <a:cs typeface="Source Sans Pro" pitchFamily="34" charset="-120"/>
              </a:rPr>
              <a:t>Be vigilant for signs of heat stroke in yourself and your coworkers.</a:t>
            </a:r>
            <a:endParaRPr lang="en-US" sz="2187" dirty="0"/>
          </a:p>
        </p:txBody>
      </p:sp>
      <p:sp>
        <p:nvSpPr>
          <p:cNvPr id="13" name="Footer Placeholder 12"/>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Shape 1"/>
          <p:cNvSpPr/>
          <p:nvPr/>
        </p:nvSpPr>
        <p:spPr>
          <a:xfrm>
            <a:off x="2348389" y="2551986"/>
            <a:ext cx="9933503" cy="3817283"/>
          </a:xfrm>
          <a:prstGeom prst="roundRect">
            <a:avLst>
              <a:gd name="adj" fmla="val 3199"/>
            </a:avLst>
          </a:prstGeom>
          <a:noFill/>
          <a:ln w="7620">
            <a:solidFill>
              <a:srgbClr val="D1B6E1"/>
            </a:solidFill>
            <a:prstDash val="solid"/>
          </a:ln>
        </p:spPr>
      </p:sp>
      <p:sp>
        <p:nvSpPr>
          <p:cNvPr id="5" name="Text 2"/>
          <p:cNvSpPr/>
          <p:nvPr/>
        </p:nvSpPr>
        <p:spPr>
          <a:xfrm>
            <a:off x="2578179" y="2781776"/>
            <a:ext cx="9473922" cy="2666048"/>
          </a:xfrm>
          <a:prstGeom prst="rect">
            <a:avLst/>
          </a:prstGeom>
          <a:noFill/>
          <a:ln/>
        </p:spPr>
        <p:txBody>
          <a:bodyPr wrap="square" rtlCol="0" anchor="t"/>
          <a:lstStyle/>
          <a:p>
            <a:pPr marL="0" indent="0">
              <a:lnSpc>
                <a:spcPts val="3499"/>
              </a:lnSpc>
              <a:buNone/>
            </a:pPr>
            <a:r>
              <a:rPr lang="en-US" sz="2187" kern="0" spc="-35" dirty="0">
                <a:solidFill>
                  <a:srgbClr val="272525"/>
                </a:solidFill>
                <a:latin typeface="Source Sans Pro" pitchFamily="34" charset="0"/>
                <a:ea typeface="Source Sans Pro" pitchFamily="34" charset="-122"/>
                <a:cs typeface="Source Sans Pro" pitchFamily="34" charset="-120"/>
              </a:rPr>
              <a:t>Heat exhaustion and heat stroke are serious health concerns, especially during hot weather and when working in high-temperature environments. By recognizing the signs and symptoms and taking preventive measures, we can reduce the risk of these conditions and ensure a safer work environment for everyone. Remember, if you suspect someone is experiencing heat stroke, seek medical attention immediately. Stay safe and take care of yourselves. Thank you for your attention.</a:t>
            </a:r>
            <a:endParaRPr lang="en-US" sz="2187" dirty="0"/>
          </a:p>
        </p:txBody>
      </p:sp>
      <p:sp>
        <p:nvSpPr>
          <p:cNvPr id="7" name="Footer Placeholder 6"/>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TotalTime>
  <Words>427</Words>
  <Application>Microsoft Office PowerPoint</Application>
  <PresentationFormat>Custom</PresentationFormat>
  <Paragraphs>59</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4</cp:revision>
  <dcterms:created xsi:type="dcterms:W3CDTF">2024-04-27T11:56:21Z</dcterms:created>
  <dcterms:modified xsi:type="dcterms:W3CDTF">2024-04-27T14:34:05Z</dcterms:modified>
</cp:coreProperties>
</file>