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CE7A3918-9F8E-45A8-BFD7-CDD3FF0A641A}" type="datetimeFigureOut">
              <a:rPr lang="en-IN" smtClean="0"/>
              <a:t>02-04-2024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F41CB0F0-3A6B-46C9-BE0F-3A62817B861E}" type="slidenum">
              <a:rPr lang="en-IN" smtClean="0"/>
              <a:t>‹#›</a:t>
            </a:fld>
            <a:endParaRPr lang="en-IN"/>
          </a:p>
        </p:txBody>
      </p:sp>
    </p:spTree>
    <p:extLst>
      <p:ext uri="{BB962C8B-B14F-4D97-AF65-F5344CB8AC3E}">
        <p14:creationId xmlns:p14="http://schemas.microsoft.com/office/powerpoint/2010/main" val="2327264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87822" y="3114913"/>
            <a:ext cx="7341037" cy="833199"/>
          </a:xfrm>
          <a:prstGeom prst="rect">
            <a:avLst/>
          </a:prstGeom>
          <a:noFill/>
          <a:ln/>
        </p:spPr>
        <p:txBody>
          <a:bodyPr wrap="none" rtlCol="0" anchor="t"/>
          <a:lstStyle/>
          <a:p>
            <a:pPr marL="0" indent="0" algn="ctr">
              <a:lnSpc>
                <a:spcPts val="6561"/>
              </a:lnSpc>
              <a:buNone/>
            </a:pPr>
            <a:r>
              <a:rPr lang="en-US" sz="5249" b="1" kern="0" spc="-105" dirty="0" smtClean="0">
                <a:solidFill>
                  <a:srgbClr val="FF75D3"/>
                </a:solidFill>
                <a:latin typeface="adonis-web" pitchFamily="34" charset="0"/>
                <a:ea typeface="adonis-web" pitchFamily="34" charset="-122"/>
                <a:cs typeface="adonis-web" pitchFamily="34" charset="-120"/>
              </a:rPr>
              <a:t>NEAR </a:t>
            </a:r>
            <a:r>
              <a:rPr lang="en-US" sz="5249" b="1" kern="0" spc="-105" dirty="0">
                <a:solidFill>
                  <a:srgbClr val="FF75D3"/>
                </a:solidFill>
                <a:latin typeface="adonis-web" pitchFamily="34" charset="0"/>
                <a:ea typeface="adonis-web" pitchFamily="34" charset="-122"/>
                <a:cs typeface="adonis-web" pitchFamily="34" charset="-120"/>
              </a:rPr>
              <a:t>MISS </a:t>
            </a:r>
            <a:r>
              <a:rPr lang="en-US" sz="5249" b="1" kern="0" spc="-105" dirty="0" smtClean="0">
                <a:solidFill>
                  <a:srgbClr val="FF75D3"/>
                </a:solidFill>
                <a:latin typeface="adonis-web" pitchFamily="34" charset="0"/>
                <a:ea typeface="adonis-web" pitchFamily="34" charset="-122"/>
                <a:cs typeface="adonis-web" pitchFamily="34" charset="-120"/>
              </a:rPr>
              <a:t>REPORTING </a:t>
            </a:r>
            <a:endParaRPr lang="en-US" sz="5249" dirty="0"/>
          </a:p>
        </p:txBody>
      </p:sp>
      <p:sp>
        <p:nvSpPr>
          <p:cNvPr id="6" name="Text 2"/>
          <p:cNvSpPr/>
          <p:nvPr/>
        </p:nvSpPr>
        <p:spPr>
          <a:xfrm>
            <a:off x="6725364" y="4281368"/>
            <a:ext cx="6665952" cy="833199"/>
          </a:xfrm>
          <a:prstGeom prst="rect">
            <a:avLst/>
          </a:prstGeom>
          <a:noFill/>
          <a:ln/>
        </p:spPr>
        <p:txBody>
          <a:bodyPr wrap="none" rtlCol="0" anchor="t"/>
          <a:lstStyle/>
          <a:p>
            <a:pPr marL="0" indent="0" algn="ctr">
              <a:lnSpc>
                <a:spcPts val="6561"/>
              </a:lnSpc>
              <a:buNone/>
            </a:pPr>
            <a:r>
              <a:rPr lang="en-US" sz="5249" b="1" kern="0" spc="-105" dirty="0" smtClean="0">
                <a:solidFill>
                  <a:srgbClr val="FF75D3"/>
                </a:solidFill>
                <a:latin typeface="adonis-web" pitchFamily="34" charset="0"/>
                <a:ea typeface="adonis-web" pitchFamily="34" charset="-122"/>
                <a:cs typeface="adonis-web" pitchFamily="34" charset="-120"/>
              </a:rPr>
              <a:t>by </a:t>
            </a:r>
            <a:r>
              <a:rPr lang="en-US" sz="5249" b="1" kern="0" spc="-105" dirty="0">
                <a:solidFill>
                  <a:srgbClr val="FF75D3"/>
                </a:solidFill>
                <a:latin typeface="adonis-web" pitchFamily="34" charset="0"/>
                <a:ea typeface="adonis-web" pitchFamily="34" charset="-122"/>
                <a:cs typeface="adonis-web" pitchFamily="34" charset="-120"/>
              </a:rPr>
              <a:t>QR CODE</a:t>
            </a:r>
            <a:endParaRPr lang="en-US" sz="5249"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3982164" y="2946321"/>
            <a:ext cx="6665952" cy="833199"/>
          </a:xfrm>
          <a:prstGeom prst="rect">
            <a:avLst/>
          </a:prstGeom>
          <a:noFill/>
          <a:ln/>
        </p:spPr>
        <p:txBody>
          <a:bodyPr wrap="none" rtlCol="0" anchor="t"/>
          <a:lstStyle/>
          <a:p>
            <a:pPr marL="0" indent="0" algn="ctr">
              <a:lnSpc>
                <a:spcPts val="6561"/>
              </a:lnSpc>
              <a:buNone/>
            </a:pPr>
            <a:r>
              <a:rPr lang="en-US" sz="4400" b="1" kern="0" spc="-105" dirty="0" smtClean="0">
                <a:solidFill>
                  <a:srgbClr val="FF75D3"/>
                </a:solidFill>
                <a:latin typeface="adonis-web" pitchFamily="34" charset="0"/>
                <a:ea typeface="adonis-web" pitchFamily="34" charset="-122"/>
                <a:cs typeface="adonis-web" pitchFamily="34" charset="-120"/>
              </a:rPr>
              <a:t>Near Miss Reporting via QR code</a:t>
            </a:r>
            <a:endParaRPr lang="en-US" sz="4400" dirty="0"/>
          </a:p>
        </p:txBody>
      </p:sp>
      <p:sp>
        <p:nvSpPr>
          <p:cNvPr id="5" name="Shape 2"/>
          <p:cNvSpPr/>
          <p:nvPr/>
        </p:nvSpPr>
        <p:spPr>
          <a:xfrm>
            <a:off x="2348389" y="4112776"/>
            <a:ext cx="9933503" cy="1625872"/>
          </a:xfrm>
          <a:prstGeom prst="roundRect">
            <a:avLst>
              <a:gd name="adj" fmla="val 8543"/>
            </a:avLst>
          </a:prstGeom>
          <a:noFill/>
          <a:ln w="7620">
            <a:solidFill>
              <a:srgbClr val="D1B6E1"/>
            </a:solidFill>
            <a:prstDash val="solid"/>
          </a:ln>
        </p:spPr>
      </p:sp>
      <p:sp>
        <p:nvSpPr>
          <p:cNvPr id="6" name="Text 3"/>
          <p:cNvSpPr/>
          <p:nvPr/>
        </p:nvSpPr>
        <p:spPr>
          <a:xfrm>
            <a:off x="2578179" y="4342567"/>
            <a:ext cx="9473922" cy="710803"/>
          </a:xfrm>
          <a:prstGeom prst="rect">
            <a:avLst/>
          </a:prstGeom>
          <a:noFill/>
          <a:ln/>
        </p:spPr>
        <p:txBody>
          <a:bodyPr wrap="square" rtlCol="0" anchor="t"/>
          <a:lstStyle/>
          <a:p>
            <a:pPr marL="0" indent="0">
              <a:lnSpc>
                <a:spcPts val="2799"/>
              </a:lnSpc>
              <a:buNone/>
            </a:pPr>
            <a:r>
              <a:rPr lang="en-US" sz="2400" kern="0" spc="-35" dirty="0">
                <a:solidFill>
                  <a:srgbClr val="272525"/>
                </a:solidFill>
                <a:latin typeface="Source Sans Pro" pitchFamily="34" charset="0"/>
                <a:ea typeface="Source Sans Pro" pitchFamily="34" charset="-122"/>
                <a:cs typeface="Source Sans Pro" pitchFamily="34" charset="-120"/>
              </a:rPr>
              <a:t>Near miss reporting via QR code is a streamlined and efficient method for employees to report potential hazards or incidents that could have led to accidents or injuries. </a:t>
            </a:r>
            <a:endParaRPr lang="en-US" sz="24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290876"/>
            <a:ext cx="9933622" cy="347186"/>
          </a:xfrm>
          <a:prstGeom prst="rect">
            <a:avLst/>
          </a:prstGeom>
          <a:noFill/>
          <a:ln/>
        </p:spPr>
        <p:txBody>
          <a:bodyPr wrap="none" rtlCol="0" anchor="t"/>
          <a:lstStyle/>
          <a:p>
            <a:pPr marL="0" indent="0" algn="ctr">
              <a:lnSpc>
                <a:spcPts val="2734"/>
              </a:lnSpc>
              <a:buNone/>
            </a:pPr>
            <a:r>
              <a:rPr lang="en-US" sz="2800" b="1" kern="0" spc="-44" dirty="0">
                <a:solidFill>
                  <a:srgbClr val="FF75D3"/>
                </a:solidFill>
                <a:latin typeface="adonis-web" pitchFamily="34" charset="0"/>
                <a:ea typeface="adonis-web" pitchFamily="34" charset="-122"/>
                <a:cs typeface="adonis-web" pitchFamily="34" charset="-120"/>
              </a:rPr>
              <a:t>Here's how it typically works:</a:t>
            </a:r>
            <a:endParaRPr lang="en-US" sz="2800" dirty="0"/>
          </a:p>
        </p:txBody>
      </p:sp>
      <p:sp>
        <p:nvSpPr>
          <p:cNvPr id="5" name="Shape 2"/>
          <p:cNvSpPr/>
          <p:nvPr/>
        </p:nvSpPr>
        <p:spPr>
          <a:xfrm>
            <a:off x="756745" y="1887974"/>
            <a:ext cx="6447370" cy="1881188"/>
          </a:xfrm>
          <a:prstGeom prst="roundRect">
            <a:avLst>
              <a:gd name="adj" fmla="val 5315"/>
            </a:avLst>
          </a:prstGeom>
          <a:noFill/>
          <a:ln w="7620">
            <a:solidFill>
              <a:srgbClr val="D1B6E1"/>
            </a:solidFill>
            <a:prstDash val="solid"/>
          </a:ln>
        </p:spPr>
      </p:sp>
      <p:sp>
        <p:nvSpPr>
          <p:cNvPr id="6" name="Text 3"/>
          <p:cNvSpPr/>
          <p:nvPr/>
        </p:nvSpPr>
        <p:spPr>
          <a:xfrm>
            <a:off x="1024759" y="2117765"/>
            <a:ext cx="5949565" cy="142160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QR Code Generation</a:t>
            </a:r>
            <a:r>
              <a:rPr lang="en-US" sz="2000" kern="0" spc="-35" dirty="0">
                <a:solidFill>
                  <a:srgbClr val="272525"/>
                </a:solidFill>
                <a:latin typeface="Source Sans Pro" pitchFamily="34" charset="0"/>
                <a:ea typeface="Source Sans Pro" pitchFamily="34" charset="-122"/>
                <a:cs typeface="Source Sans Pro" pitchFamily="34" charset="-120"/>
              </a:rPr>
              <a:t>: The company generates unique QR codes linked to their near miss reporting system. Each QR code is specific to a location or a type of near miss incident.</a:t>
            </a:r>
            <a:endParaRPr lang="en-US" sz="2000" dirty="0"/>
          </a:p>
        </p:txBody>
      </p:sp>
      <p:sp>
        <p:nvSpPr>
          <p:cNvPr id="7" name="Shape 4"/>
          <p:cNvSpPr/>
          <p:nvPr/>
        </p:nvSpPr>
        <p:spPr>
          <a:xfrm>
            <a:off x="7426284" y="1887974"/>
            <a:ext cx="6368543" cy="1881188"/>
          </a:xfrm>
          <a:prstGeom prst="roundRect">
            <a:avLst>
              <a:gd name="adj" fmla="val 5315"/>
            </a:avLst>
          </a:prstGeom>
          <a:noFill/>
          <a:ln w="7620">
            <a:solidFill>
              <a:srgbClr val="D1B6E1"/>
            </a:solidFill>
            <a:prstDash val="solid"/>
          </a:ln>
        </p:spPr>
      </p:sp>
      <p:sp>
        <p:nvSpPr>
          <p:cNvPr id="8" name="Text 5"/>
          <p:cNvSpPr/>
          <p:nvPr/>
        </p:nvSpPr>
        <p:spPr>
          <a:xfrm>
            <a:off x="7656076" y="2117765"/>
            <a:ext cx="5854972" cy="142160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Placement of QR Codes</a:t>
            </a:r>
            <a:r>
              <a:rPr lang="en-US" sz="2000" kern="0" spc="-35" dirty="0">
                <a:solidFill>
                  <a:srgbClr val="272525"/>
                </a:solidFill>
                <a:latin typeface="Source Sans Pro" pitchFamily="34" charset="0"/>
                <a:ea typeface="Source Sans Pro" pitchFamily="34" charset="-122"/>
                <a:cs typeface="Source Sans Pro" pitchFamily="34" charset="-120"/>
              </a:rPr>
              <a:t>: These QR codes are strategically placed in areas where near misses are likely to occur, such as manufacturing floors, construction sites, or office spaces.</a:t>
            </a:r>
            <a:endParaRPr lang="en-US" sz="2000" dirty="0"/>
          </a:p>
        </p:txBody>
      </p:sp>
      <p:sp>
        <p:nvSpPr>
          <p:cNvPr id="9" name="Shape 6"/>
          <p:cNvSpPr/>
          <p:nvPr/>
        </p:nvSpPr>
        <p:spPr>
          <a:xfrm>
            <a:off x="756745" y="3991332"/>
            <a:ext cx="6447370" cy="2947392"/>
          </a:xfrm>
          <a:prstGeom prst="roundRect">
            <a:avLst>
              <a:gd name="adj" fmla="val 3392"/>
            </a:avLst>
          </a:prstGeom>
          <a:noFill/>
          <a:ln w="7620">
            <a:solidFill>
              <a:srgbClr val="D1B6E1"/>
            </a:solidFill>
            <a:prstDash val="solid"/>
          </a:ln>
        </p:spPr>
      </p:sp>
      <p:sp>
        <p:nvSpPr>
          <p:cNvPr id="10" name="Text 7"/>
          <p:cNvSpPr/>
          <p:nvPr/>
        </p:nvSpPr>
        <p:spPr>
          <a:xfrm>
            <a:off x="1024759" y="4221123"/>
            <a:ext cx="5949565" cy="142160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Employee Interaction</a:t>
            </a:r>
            <a:r>
              <a:rPr lang="en-US" sz="2000" kern="0" spc="-35" dirty="0">
                <a:solidFill>
                  <a:srgbClr val="272525"/>
                </a:solidFill>
                <a:latin typeface="Source Sans Pro" pitchFamily="34" charset="0"/>
                <a:ea typeface="Source Sans Pro" pitchFamily="34" charset="-122"/>
                <a:cs typeface="Source Sans Pro" pitchFamily="34" charset="-120"/>
              </a:rPr>
              <a:t>: When an employee notices a near miss incident or hazard, they can use their smartphone or any device with a QR code reader to scan the QR code nearest to them.</a:t>
            </a:r>
            <a:endParaRPr lang="en-US" sz="2000" dirty="0"/>
          </a:p>
        </p:txBody>
      </p:sp>
      <p:sp>
        <p:nvSpPr>
          <p:cNvPr id="11" name="Shape 8"/>
          <p:cNvSpPr/>
          <p:nvPr/>
        </p:nvSpPr>
        <p:spPr>
          <a:xfrm>
            <a:off x="7426285" y="3991332"/>
            <a:ext cx="6368542" cy="2947392"/>
          </a:xfrm>
          <a:prstGeom prst="roundRect">
            <a:avLst>
              <a:gd name="adj" fmla="val 3392"/>
            </a:avLst>
          </a:prstGeom>
          <a:noFill/>
          <a:ln w="7620">
            <a:solidFill>
              <a:srgbClr val="D1B6E1"/>
            </a:solidFill>
            <a:prstDash val="solid"/>
          </a:ln>
        </p:spPr>
      </p:sp>
      <p:sp>
        <p:nvSpPr>
          <p:cNvPr id="12" name="Text 9"/>
          <p:cNvSpPr/>
          <p:nvPr/>
        </p:nvSpPr>
        <p:spPr>
          <a:xfrm>
            <a:off x="7656076" y="4221123"/>
            <a:ext cx="5854972" cy="248781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Reporting Form</a:t>
            </a:r>
            <a:r>
              <a:rPr lang="en-US" sz="2000" kern="0" spc="-35" dirty="0">
                <a:solidFill>
                  <a:srgbClr val="272525"/>
                </a:solidFill>
                <a:latin typeface="Source Sans Pro" pitchFamily="34" charset="0"/>
                <a:ea typeface="Source Sans Pro" pitchFamily="34" charset="-122"/>
                <a:cs typeface="Source Sans Pro" pitchFamily="34" charset="-120"/>
              </a:rPr>
              <a:t>: Scanning the QR code directs the employee to a digital reporting form specifically designed for near miss incidents. This form typically includes fields for the date, time, location, description of the incident, potential causes, and any corrective actions taken or recommended.</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164794"/>
            <a:ext cx="9933622" cy="347186"/>
          </a:xfrm>
          <a:prstGeom prst="rect">
            <a:avLst/>
          </a:prstGeom>
          <a:noFill/>
          <a:ln/>
        </p:spPr>
        <p:txBody>
          <a:bodyPr wrap="none" rtlCol="0" anchor="t"/>
          <a:lstStyle/>
          <a:p>
            <a:pPr marL="0" indent="0" algn="ctr">
              <a:lnSpc>
                <a:spcPts val="2734"/>
              </a:lnSpc>
              <a:buNone/>
            </a:pPr>
            <a:r>
              <a:rPr lang="en-US" sz="2800" b="1" kern="0" spc="-44" dirty="0">
                <a:solidFill>
                  <a:srgbClr val="FF75D3"/>
                </a:solidFill>
                <a:latin typeface="adonis-web" pitchFamily="34" charset="0"/>
                <a:ea typeface="adonis-web" pitchFamily="34" charset="-122"/>
                <a:cs typeface="adonis-web" pitchFamily="34" charset="-120"/>
              </a:rPr>
              <a:t>Here's how it typically works:</a:t>
            </a:r>
            <a:endParaRPr lang="en-US" sz="2800" dirty="0"/>
          </a:p>
        </p:txBody>
      </p:sp>
      <p:sp>
        <p:nvSpPr>
          <p:cNvPr id="5" name="Shape 2"/>
          <p:cNvSpPr/>
          <p:nvPr/>
        </p:nvSpPr>
        <p:spPr>
          <a:xfrm>
            <a:off x="2348389" y="2761893"/>
            <a:ext cx="4855726" cy="3302794"/>
          </a:xfrm>
          <a:prstGeom prst="roundRect">
            <a:avLst>
              <a:gd name="adj" fmla="val 3027"/>
            </a:avLst>
          </a:prstGeom>
          <a:noFill/>
          <a:ln w="7620">
            <a:solidFill>
              <a:srgbClr val="D1B6E1"/>
            </a:solidFill>
            <a:prstDash val="solid"/>
          </a:ln>
        </p:spPr>
      </p:sp>
      <p:sp>
        <p:nvSpPr>
          <p:cNvPr id="6" name="Text 3"/>
          <p:cNvSpPr/>
          <p:nvPr/>
        </p:nvSpPr>
        <p:spPr>
          <a:xfrm>
            <a:off x="2578179" y="2991683"/>
            <a:ext cx="4396145" cy="2132409"/>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Submission</a:t>
            </a:r>
            <a:r>
              <a:rPr lang="en-US" sz="2000" kern="0" spc="-35" dirty="0">
                <a:solidFill>
                  <a:srgbClr val="272525"/>
                </a:solidFill>
                <a:latin typeface="Source Sans Pro" pitchFamily="34" charset="0"/>
                <a:ea typeface="Source Sans Pro" pitchFamily="34" charset="-122"/>
                <a:cs typeface="Source Sans Pro" pitchFamily="34" charset="-120"/>
              </a:rPr>
              <a:t>: Once the employee completes the form, they submit it electronically. The information is then sent directly to the designated personnel responsible for investigating and addressing near miss incidents within the organization.</a:t>
            </a:r>
            <a:endParaRPr lang="en-US" sz="2000" dirty="0"/>
          </a:p>
        </p:txBody>
      </p:sp>
      <p:sp>
        <p:nvSpPr>
          <p:cNvPr id="7" name="Shape 4"/>
          <p:cNvSpPr/>
          <p:nvPr/>
        </p:nvSpPr>
        <p:spPr>
          <a:xfrm>
            <a:off x="7426285" y="2761892"/>
            <a:ext cx="4855726" cy="4348355"/>
          </a:xfrm>
          <a:prstGeom prst="roundRect">
            <a:avLst>
              <a:gd name="adj" fmla="val 3027"/>
            </a:avLst>
          </a:prstGeom>
          <a:noFill/>
          <a:ln w="7620">
            <a:solidFill>
              <a:srgbClr val="D1B6E1"/>
            </a:solidFill>
            <a:prstDash val="solid"/>
          </a:ln>
        </p:spPr>
      </p:sp>
      <p:sp>
        <p:nvSpPr>
          <p:cNvPr id="8" name="Text 5"/>
          <p:cNvSpPr/>
          <p:nvPr/>
        </p:nvSpPr>
        <p:spPr>
          <a:xfrm>
            <a:off x="7656076" y="2991683"/>
            <a:ext cx="4396145" cy="284321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Follow-Up and Analysis</a:t>
            </a:r>
            <a:r>
              <a:rPr lang="en-US" sz="2000" kern="0" spc="-35" dirty="0">
                <a:solidFill>
                  <a:srgbClr val="272525"/>
                </a:solidFill>
                <a:latin typeface="Source Sans Pro" pitchFamily="34" charset="0"/>
                <a:ea typeface="Source Sans Pro" pitchFamily="34" charset="-122"/>
                <a:cs typeface="Source Sans Pro" pitchFamily="34" charset="-120"/>
              </a:rPr>
              <a:t>: The designated personnel review the reported near misses, analyze the data, and take appropriate actions to address any underlying safety concerns. This may involve implementing corrective measures, providing additional training, or making changes to work processes or equipment to prevent future incidents.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8" y="1631752"/>
            <a:ext cx="9933503" cy="347186"/>
          </a:xfrm>
          <a:prstGeom prst="rect">
            <a:avLst/>
          </a:prstGeom>
          <a:noFill/>
          <a:ln/>
        </p:spPr>
        <p:txBody>
          <a:bodyPr wrap="none" rtlCol="0" anchor="t"/>
          <a:lstStyle/>
          <a:p>
            <a:pPr marL="0" indent="0" algn="ctr">
              <a:lnSpc>
                <a:spcPts val="2734"/>
              </a:lnSpc>
              <a:buNone/>
            </a:pPr>
            <a:r>
              <a:rPr lang="en-US" sz="2800" b="1" kern="0" spc="-44" dirty="0">
                <a:solidFill>
                  <a:srgbClr val="FF75D3"/>
                </a:solidFill>
                <a:latin typeface="adonis-web" pitchFamily="34" charset="0"/>
                <a:ea typeface="adonis-web" pitchFamily="34" charset="-122"/>
                <a:cs typeface="adonis-web" pitchFamily="34" charset="-120"/>
              </a:rPr>
              <a:t>Benefits of Near Miss Reporting via QR Code:</a:t>
            </a:r>
            <a:endParaRPr lang="en-US" sz="2800" dirty="0"/>
          </a:p>
        </p:txBody>
      </p:sp>
      <p:sp>
        <p:nvSpPr>
          <p:cNvPr id="5" name="Shape 2"/>
          <p:cNvSpPr/>
          <p:nvPr/>
        </p:nvSpPr>
        <p:spPr>
          <a:xfrm>
            <a:off x="740979" y="2228850"/>
            <a:ext cx="13148442" cy="4368879"/>
          </a:xfrm>
          <a:prstGeom prst="roundRect">
            <a:avLst>
              <a:gd name="adj" fmla="val 2289"/>
            </a:avLst>
          </a:prstGeom>
          <a:noFill/>
          <a:ln w="7620">
            <a:solidFill>
              <a:srgbClr val="D1B6E1"/>
            </a:solidFill>
            <a:prstDash val="solid"/>
          </a:ln>
        </p:spPr>
      </p:sp>
      <p:sp>
        <p:nvSpPr>
          <p:cNvPr id="6" name="Text 3"/>
          <p:cNvSpPr/>
          <p:nvPr/>
        </p:nvSpPr>
        <p:spPr>
          <a:xfrm>
            <a:off x="1087821" y="2458641"/>
            <a:ext cx="12407462" cy="710803"/>
          </a:xfrm>
          <a:prstGeom prst="rect">
            <a:avLst/>
          </a:prstGeom>
          <a:noFill/>
          <a:ln/>
        </p:spPr>
        <p:txBody>
          <a:bodyPr wrap="square" rtlCol="0" anchor="t"/>
          <a:lstStyle/>
          <a:p>
            <a:pPr marL="342900" indent="-342900" algn="l">
              <a:lnSpc>
                <a:spcPts val="2799"/>
              </a:lnSpc>
              <a:buSzPct val="100000"/>
              <a:buFont typeface="+mj-lt"/>
              <a:buAutoNum type="arabicPeriod"/>
            </a:pPr>
            <a:r>
              <a:rPr lang="en-US" sz="2000" b="1" kern="0" spc="-35" dirty="0">
                <a:solidFill>
                  <a:srgbClr val="272525"/>
                </a:solidFill>
                <a:latin typeface="Source Sans Pro" pitchFamily="34" charset="0"/>
                <a:ea typeface="Source Sans Pro" pitchFamily="34" charset="-122"/>
                <a:cs typeface="Source Sans Pro" pitchFamily="34" charset="-120"/>
              </a:rPr>
              <a:t>Efficiency</a:t>
            </a:r>
            <a:r>
              <a:rPr lang="en-US" sz="2000" kern="0" spc="-35" dirty="0">
                <a:solidFill>
                  <a:srgbClr val="272525"/>
                </a:solidFill>
                <a:latin typeface="Source Sans Pro" pitchFamily="34" charset="0"/>
                <a:ea typeface="Source Sans Pro" pitchFamily="34" charset="-122"/>
                <a:cs typeface="Source Sans Pro" pitchFamily="34" charset="-120"/>
              </a:rPr>
              <a:t>: Employees can quickly report near misses on the spot, without the need for paper forms or lengthy procedures.</a:t>
            </a:r>
            <a:endParaRPr lang="en-US" sz="2000" dirty="0"/>
          </a:p>
        </p:txBody>
      </p:sp>
      <p:sp>
        <p:nvSpPr>
          <p:cNvPr id="7" name="Text 4"/>
          <p:cNvSpPr/>
          <p:nvPr/>
        </p:nvSpPr>
        <p:spPr>
          <a:xfrm>
            <a:off x="1087821" y="3258264"/>
            <a:ext cx="11556124" cy="710803"/>
          </a:xfrm>
          <a:prstGeom prst="rect">
            <a:avLst/>
          </a:prstGeom>
          <a:noFill/>
          <a:ln/>
        </p:spPr>
        <p:txBody>
          <a:bodyPr wrap="square" rtlCol="0" anchor="t"/>
          <a:lstStyle/>
          <a:p>
            <a:pPr marL="342900" indent="-342900" algn="l">
              <a:lnSpc>
                <a:spcPts val="2799"/>
              </a:lnSpc>
              <a:buSzPct val="100000"/>
              <a:buFont typeface="+mj-lt"/>
              <a:buAutoNum type="arabicPeriod" startAt="2"/>
            </a:pPr>
            <a:r>
              <a:rPr lang="en-US" sz="2000" b="1" kern="0" spc="-35" dirty="0">
                <a:solidFill>
                  <a:srgbClr val="272525"/>
                </a:solidFill>
                <a:latin typeface="Source Sans Pro" pitchFamily="34" charset="0"/>
                <a:ea typeface="Source Sans Pro" pitchFamily="34" charset="-122"/>
                <a:cs typeface="Source Sans Pro" pitchFamily="34" charset="-120"/>
              </a:rPr>
              <a:t>Accuracy</a:t>
            </a:r>
            <a:r>
              <a:rPr lang="en-US" sz="2000" kern="0" spc="-35" dirty="0">
                <a:solidFill>
                  <a:srgbClr val="272525"/>
                </a:solidFill>
                <a:latin typeface="Source Sans Pro" pitchFamily="34" charset="0"/>
                <a:ea typeface="Source Sans Pro" pitchFamily="34" charset="-122"/>
                <a:cs typeface="Source Sans Pro" pitchFamily="34" charset="-120"/>
              </a:rPr>
              <a:t>: Digital reporting reduces the risk of errors or omissions compared to manual reporting methods.</a:t>
            </a:r>
            <a:endParaRPr lang="en-US" sz="2000" dirty="0"/>
          </a:p>
        </p:txBody>
      </p:sp>
      <p:sp>
        <p:nvSpPr>
          <p:cNvPr id="8" name="Text 5"/>
          <p:cNvSpPr/>
          <p:nvPr/>
        </p:nvSpPr>
        <p:spPr>
          <a:xfrm>
            <a:off x="1087821" y="4057888"/>
            <a:ext cx="12407462" cy="710803"/>
          </a:xfrm>
          <a:prstGeom prst="rect">
            <a:avLst/>
          </a:prstGeom>
          <a:noFill/>
          <a:ln/>
        </p:spPr>
        <p:txBody>
          <a:bodyPr wrap="square" rtlCol="0" anchor="t"/>
          <a:lstStyle/>
          <a:p>
            <a:pPr marL="342900" indent="-342900" algn="l">
              <a:lnSpc>
                <a:spcPts val="2799"/>
              </a:lnSpc>
              <a:buSzPct val="100000"/>
              <a:buFont typeface="+mj-lt"/>
              <a:buAutoNum type="arabicPeriod" startAt="3"/>
            </a:pPr>
            <a:r>
              <a:rPr lang="en-US" sz="2000" b="1" kern="0" spc="-35" dirty="0">
                <a:solidFill>
                  <a:srgbClr val="272525"/>
                </a:solidFill>
                <a:latin typeface="Source Sans Pro" pitchFamily="34" charset="0"/>
                <a:ea typeface="Source Sans Pro" pitchFamily="34" charset="-122"/>
                <a:cs typeface="Source Sans Pro" pitchFamily="34" charset="-120"/>
              </a:rPr>
              <a:t>Timeliness</a:t>
            </a:r>
            <a:r>
              <a:rPr lang="en-US" sz="2000" kern="0" spc="-35" dirty="0">
                <a:solidFill>
                  <a:srgbClr val="272525"/>
                </a:solidFill>
                <a:latin typeface="Source Sans Pro" pitchFamily="34" charset="0"/>
                <a:ea typeface="Source Sans Pro" pitchFamily="34" charset="-122"/>
                <a:cs typeface="Source Sans Pro" pitchFamily="34" charset="-120"/>
              </a:rPr>
              <a:t>: Near miss incidents can be reported and addressed promptly, helping to prevent future accidents or injuries.</a:t>
            </a:r>
            <a:endParaRPr lang="en-US" sz="2000" dirty="0"/>
          </a:p>
        </p:txBody>
      </p:sp>
      <p:sp>
        <p:nvSpPr>
          <p:cNvPr id="9" name="Text 6"/>
          <p:cNvSpPr/>
          <p:nvPr/>
        </p:nvSpPr>
        <p:spPr>
          <a:xfrm>
            <a:off x="1087821" y="4857512"/>
            <a:ext cx="12407462" cy="710803"/>
          </a:xfrm>
          <a:prstGeom prst="rect">
            <a:avLst/>
          </a:prstGeom>
          <a:noFill/>
          <a:ln/>
        </p:spPr>
        <p:txBody>
          <a:bodyPr wrap="square" rtlCol="0" anchor="t"/>
          <a:lstStyle/>
          <a:p>
            <a:pPr marL="342900" indent="-342900" algn="l">
              <a:lnSpc>
                <a:spcPts val="2799"/>
              </a:lnSpc>
              <a:buSzPct val="100000"/>
              <a:buFont typeface="+mj-lt"/>
              <a:buAutoNum type="arabicPeriod" startAt="4"/>
            </a:pPr>
            <a:r>
              <a:rPr lang="en-US" sz="2000" b="1" kern="0" spc="-35" dirty="0">
                <a:solidFill>
                  <a:srgbClr val="272525"/>
                </a:solidFill>
                <a:latin typeface="Source Sans Pro" pitchFamily="34" charset="0"/>
                <a:ea typeface="Source Sans Pro" pitchFamily="34" charset="-122"/>
                <a:cs typeface="Source Sans Pro" pitchFamily="34" charset="-120"/>
              </a:rPr>
              <a:t>Data Collection</a:t>
            </a:r>
            <a:r>
              <a:rPr lang="en-US" sz="2000" kern="0" spc="-35" dirty="0">
                <a:solidFill>
                  <a:srgbClr val="272525"/>
                </a:solidFill>
                <a:latin typeface="Source Sans Pro" pitchFamily="34" charset="0"/>
                <a:ea typeface="Source Sans Pro" pitchFamily="34" charset="-122"/>
                <a:cs typeface="Source Sans Pro" pitchFamily="34" charset="-120"/>
              </a:rPr>
              <a:t>: The digital nature of QR code reporting allows for easy aggregation and analysis of near miss data, enabling organizations to identify trends and patterns to improve overall safety.</a:t>
            </a:r>
            <a:endParaRPr lang="en-US" sz="2000" dirty="0"/>
          </a:p>
        </p:txBody>
      </p:sp>
      <p:sp>
        <p:nvSpPr>
          <p:cNvPr id="10" name="Text 7"/>
          <p:cNvSpPr/>
          <p:nvPr/>
        </p:nvSpPr>
        <p:spPr>
          <a:xfrm>
            <a:off x="1087821" y="5657136"/>
            <a:ext cx="12407462" cy="710803"/>
          </a:xfrm>
          <a:prstGeom prst="rect">
            <a:avLst/>
          </a:prstGeom>
          <a:noFill/>
          <a:ln/>
        </p:spPr>
        <p:txBody>
          <a:bodyPr wrap="square" rtlCol="0" anchor="t"/>
          <a:lstStyle/>
          <a:p>
            <a:pPr marL="342900" indent="-342900" algn="l">
              <a:lnSpc>
                <a:spcPts val="2799"/>
              </a:lnSpc>
              <a:buSzPct val="100000"/>
              <a:buFont typeface="+mj-lt"/>
              <a:buAutoNum type="arabicPeriod" startAt="5"/>
            </a:pPr>
            <a:r>
              <a:rPr lang="en-US" sz="2000" b="1" kern="0" spc="-35" dirty="0">
                <a:solidFill>
                  <a:srgbClr val="272525"/>
                </a:solidFill>
                <a:latin typeface="Source Sans Pro" pitchFamily="34" charset="0"/>
                <a:ea typeface="Source Sans Pro" pitchFamily="34" charset="-122"/>
                <a:cs typeface="Source Sans Pro" pitchFamily="34" charset="-120"/>
              </a:rPr>
              <a:t>Engagement</a:t>
            </a:r>
            <a:r>
              <a:rPr lang="en-US" sz="2000" kern="0" spc="-35" dirty="0">
                <a:solidFill>
                  <a:srgbClr val="272525"/>
                </a:solidFill>
                <a:latin typeface="Source Sans Pro" pitchFamily="34" charset="0"/>
                <a:ea typeface="Source Sans Pro" pitchFamily="34" charset="-122"/>
                <a:cs typeface="Source Sans Pro" pitchFamily="34" charset="-120"/>
              </a:rPr>
              <a:t>: Involving employees in near miss reporting promotes a culture of safety and encourages proactive hazard identification and prevention.</a:t>
            </a:r>
            <a:endParaRPr lang="en-US" sz="2000" dirty="0"/>
          </a:p>
        </p:txBody>
      </p:sp>
      <p:sp>
        <p:nvSpPr>
          <p:cNvPr id="12" name="Footer Placeholder 11"/>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165860"/>
            <a:ext cx="9933503" cy="347186"/>
          </a:xfrm>
          <a:prstGeom prst="rect">
            <a:avLst/>
          </a:prstGeom>
          <a:noFill/>
          <a:ln/>
        </p:spPr>
        <p:txBody>
          <a:bodyPr wrap="none" rtlCol="0" anchor="t"/>
          <a:lstStyle/>
          <a:p>
            <a:pPr marL="0" indent="0">
              <a:lnSpc>
                <a:spcPts val="2734"/>
              </a:lnSpc>
              <a:buNone/>
            </a:pPr>
            <a:r>
              <a:rPr lang="en-US" sz="2800" b="1" kern="0" spc="-44" dirty="0">
                <a:solidFill>
                  <a:srgbClr val="FF75D3"/>
                </a:solidFill>
                <a:latin typeface="adonis-web" pitchFamily="34" charset="0"/>
                <a:ea typeface="adonis-web" pitchFamily="34" charset="-122"/>
                <a:cs typeface="adonis-web" pitchFamily="34" charset="-120"/>
              </a:rPr>
              <a:t>Sample QR Code Near Miss Reporting Example:</a:t>
            </a:r>
            <a:endParaRPr lang="en-US" sz="2800" dirty="0"/>
          </a:p>
        </p:txBody>
      </p:sp>
      <p:sp>
        <p:nvSpPr>
          <p:cNvPr id="5" name="Text 2"/>
          <p:cNvSpPr/>
          <p:nvPr/>
        </p:nvSpPr>
        <p:spPr>
          <a:xfrm>
            <a:off x="630621" y="1762958"/>
            <a:ext cx="13337627" cy="710803"/>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Scenario: Imagine you're an employee working on a manufacturing floor. While performing your tasks, you notice a loose electrical wire hanging dangerously close to a piece of machinery.</a:t>
            </a:r>
            <a:endParaRPr lang="en-US" sz="2000" dirty="0"/>
          </a:p>
        </p:txBody>
      </p:sp>
      <p:sp>
        <p:nvSpPr>
          <p:cNvPr id="6" name="Shape 3"/>
          <p:cNvSpPr/>
          <p:nvPr/>
        </p:nvSpPr>
        <p:spPr>
          <a:xfrm>
            <a:off x="630621" y="2723674"/>
            <a:ext cx="6573494" cy="2236589"/>
          </a:xfrm>
          <a:prstGeom prst="roundRect">
            <a:avLst>
              <a:gd name="adj" fmla="val 4471"/>
            </a:avLst>
          </a:prstGeom>
          <a:noFill/>
          <a:ln w="7620">
            <a:solidFill>
              <a:srgbClr val="D1B6E1"/>
            </a:solidFill>
            <a:prstDash val="solid"/>
          </a:ln>
        </p:spPr>
      </p:sp>
      <p:sp>
        <p:nvSpPr>
          <p:cNvPr id="7" name="Text 4"/>
          <p:cNvSpPr/>
          <p:nvPr/>
        </p:nvSpPr>
        <p:spPr>
          <a:xfrm>
            <a:off x="851339" y="2953464"/>
            <a:ext cx="6122986"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Scan the QR Code</a:t>
            </a:r>
            <a:r>
              <a:rPr lang="en-US" sz="2000" kern="0" spc="-35" dirty="0">
                <a:solidFill>
                  <a:srgbClr val="272525"/>
                </a:solidFill>
                <a:latin typeface="Source Sans Pro" pitchFamily="34" charset="0"/>
                <a:ea typeface="Source Sans Pro" pitchFamily="34" charset="-122"/>
                <a:cs typeface="Source Sans Pro" pitchFamily="34" charset="-120"/>
              </a:rPr>
              <a:t>: Using your smartphone, you scan the QR code located nearby that is labeled "Near Miss Reporting."</a:t>
            </a:r>
            <a:endParaRPr lang="en-US" sz="2000" dirty="0"/>
          </a:p>
        </p:txBody>
      </p:sp>
      <p:sp>
        <p:nvSpPr>
          <p:cNvPr id="8" name="Shape 5"/>
          <p:cNvSpPr/>
          <p:nvPr/>
        </p:nvSpPr>
        <p:spPr>
          <a:xfrm>
            <a:off x="7426284" y="2723674"/>
            <a:ext cx="6541963" cy="2236589"/>
          </a:xfrm>
          <a:prstGeom prst="roundRect">
            <a:avLst>
              <a:gd name="adj" fmla="val 4471"/>
            </a:avLst>
          </a:prstGeom>
          <a:noFill/>
          <a:ln w="7620">
            <a:solidFill>
              <a:srgbClr val="D1B6E1"/>
            </a:solidFill>
            <a:prstDash val="solid"/>
          </a:ln>
        </p:spPr>
      </p:sp>
      <p:sp>
        <p:nvSpPr>
          <p:cNvPr id="9" name="Text 6"/>
          <p:cNvSpPr/>
          <p:nvPr/>
        </p:nvSpPr>
        <p:spPr>
          <a:xfrm>
            <a:off x="7656076" y="2953464"/>
            <a:ext cx="5996862" cy="1777008"/>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Access Reporting Form</a:t>
            </a:r>
            <a:r>
              <a:rPr lang="en-US" sz="2000" kern="0" spc="-35" dirty="0">
                <a:solidFill>
                  <a:srgbClr val="272525"/>
                </a:solidFill>
                <a:latin typeface="Source Sans Pro" pitchFamily="34" charset="0"/>
                <a:ea typeface="Source Sans Pro" pitchFamily="34" charset="-122"/>
                <a:cs typeface="Source Sans Pro" pitchFamily="34" charset="-120"/>
              </a:rPr>
              <a:t>: The QR code directs you to a digital reporting form specifically designed for near miss incidents. The form asks for details such as the date, time, location, and description of the incident.</a:t>
            </a:r>
            <a:endParaRPr lang="en-US" sz="2000" dirty="0"/>
          </a:p>
        </p:txBody>
      </p:sp>
      <p:sp>
        <p:nvSpPr>
          <p:cNvPr id="10" name="Shape 7"/>
          <p:cNvSpPr/>
          <p:nvPr/>
        </p:nvSpPr>
        <p:spPr>
          <a:xfrm>
            <a:off x="630621" y="5182433"/>
            <a:ext cx="6573494" cy="1881188"/>
          </a:xfrm>
          <a:prstGeom prst="roundRect">
            <a:avLst>
              <a:gd name="adj" fmla="val 5315"/>
            </a:avLst>
          </a:prstGeom>
          <a:noFill/>
          <a:ln w="7620">
            <a:solidFill>
              <a:srgbClr val="D1B6E1"/>
            </a:solidFill>
            <a:prstDash val="solid"/>
          </a:ln>
        </p:spPr>
      </p:sp>
      <p:sp>
        <p:nvSpPr>
          <p:cNvPr id="11" name="Text 8"/>
          <p:cNvSpPr/>
          <p:nvPr/>
        </p:nvSpPr>
        <p:spPr>
          <a:xfrm>
            <a:off x="851339" y="5412224"/>
            <a:ext cx="6122985" cy="142160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Report the Near Miss</a:t>
            </a:r>
            <a:r>
              <a:rPr lang="en-US" sz="2000" kern="0" spc="-35" dirty="0">
                <a:solidFill>
                  <a:srgbClr val="272525"/>
                </a:solidFill>
                <a:latin typeface="Source Sans Pro" pitchFamily="34" charset="0"/>
                <a:ea typeface="Source Sans Pro" pitchFamily="34" charset="-122"/>
                <a:cs typeface="Source Sans Pro" pitchFamily="34" charset="-120"/>
              </a:rPr>
              <a:t>: You fill out the form, providing a detailed description of the loose electrical wire, its location, and the potential hazards it poses to yourself and other workers.</a:t>
            </a:r>
            <a:endParaRPr lang="en-US" sz="2000" dirty="0"/>
          </a:p>
        </p:txBody>
      </p:sp>
      <p:sp>
        <p:nvSpPr>
          <p:cNvPr id="12" name="Shape 9"/>
          <p:cNvSpPr/>
          <p:nvPr/>
        </p:nvSpPr>
        <p:spPr>
          <a:xfrm>
            <a:off x="7426284" y="5182433"/>
            <a:ext cx="6541963" cy="1881188"/>
          </a:xfrm>
          <a:prstGeom prst="roundRect">
            <a:avLst>
              <a:gd name="adj" fmla="val 5315"/>
            </a:avLst>
          </a:prstGeom>
          <a:noFill/>
          <a:ln w="7620">
            <a:solidFill>
              <a:srgbClr val="D1B6E1"/>
            </a:solidFill>
            <a:prstDash val="solid"/>
          </a:ln>
        </p:spPr>
      </p:sp>
      <p:sp>
        <p:nvSpPr>
          <p:cNvPr id="13" name="Text 10"/>
          <p:cNvSpPr/>
          <p:nvPr/>
        </p:nvSpPr>
        <p:spPr>
          <a:xfrm>
            <a:off x="7656076" y="5412224"/>
            <a:ext cx="5996862"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Submit the Form</a:t>
            </a:r>
            <a:r>
              <a:rPr lang="en-US" sz="2000" kern="0" spc="-35" dirty="0">
                <a:solidFill>
                  <a:srgbClr val="272525"/>
                </a:solidFill>
                <a:latin typeface="Source Sans Pro" pitchFamily="34" charset="0"/>
                <a:ea typeface="Source Sans Pro" pitchFamily="34" charset="-122"/>
                <a:cs typeface="Source Sans Pro" pitchFamily="34" charset="-120"/>
              </a:rPr>
              <a:t>: After completing the form, you submit it electronically.</a:t>
            </a:r>
            <a:endParaRPr lang="en-US" sz="2000" dirty="0"/>
          </a:p>
        </p:txBody>
      </p:sp>
      <p:sp>
        <p:nvSpPr>
          <p:cNvPr id="15" name="Footer Placeholder 14"/>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329095"/>
            <a:ext cx="9933622" cy="347186"/>
          </a:xfrm>
          <a:prstGeom prst="rect">
            <a:avLst/>
          </a:prstGeom>
          <a:noFill/>
          <a:ln/>
        </p:spPr>
        <p:txBody>
          <a:bodyPr wrap="none" rtlCol="0" anchor="t"/>
          <a:lstStyle/>
          <a:p>
            <a:pPr marL="0" indent="0" algn="ctr">
              <a:lnSpc>
                <a:spcPts val="2734"/>
              </a:lnSpc>
              <a:buNone/>
            </a:pPr>
            <a:r>
              <a:rPr lang="en-US" sz="2800" b="1" kern="0" spc="-44" dirty="0">
                <a:solidFill>
                  <a:srgbClr val="FF75D3"/>
                </a:solidFill>
                <a:latin typeface="adonis-web" pitchFamily="34" charset="0"/>
                <a:ea typeface="adonis-web" pitchFamily="34" charset="-122"/>
                <a:cs typeface="adonis-web" pitchFamily="34" charset="-120"/>
              </a:rPr>
              <a:t>Sample QR Code Near Miss Reporting Example:</a:t>
            </a:r>
            <a:endParaRPr lang="en-US" sz="2800" dirty="0"/>
          </a:p>
        </p:txBody>
      </p:sp>
      <p:sp>
        <p:nvSpPr>
          <p:cNvPr id="5" name="Text 2"/>
          <p:cNvSpPr/>
          <p:nvPr/>
        </p:nvSpPr>
        <p:spPr>
          <a:xfrm>
            <a:off x="819807" y="1926193"/>
            <a:ext cx="12848896" cy="710803"/>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Scenario: Imagine you're an employee working on a manufacturing floor. While performing your tasks, you notice a loose electrical wire hanging dangerously close to a piece of machinery.</a:t>
            </a:r>
            <a:endParaRPr lang="en-US" sz="2000" dirty="0"/>
          </a:p>
        </p:txBody>
      </p:sp>
      <p:sp>
        <p:nvSpPr>
          <p:cNvPr id="6" name="Shape 3"/>
          <p:cNvSpPr/>
          <p:nvPr/>
        </p:nvSpPr>
        <p:spPr>
          <a:xfrm>
            <a:off x="819807" y="2886908"/>
            <a:ext cx="6384308" cy="4013597"/>
          </a:xfrm>
          <a:prstGeom prst="roundRect">
            <a:avLst>
              <a:gd name="adj" fmla="val 2491"/>
            </a:avLst>
          </a:prstGeom>
          <a:noFill/>
          <a:ln w="7620">
            <a:solidFill>
              <a:srgbClr val="D1B6E1"/>
            </a:solidFill>
            <a:prstDash val="solid"/>
          </a:ln>
        </p:spPr>
      </p:sp>
      <p:sp>
        <p:nvSpPr>
          <p:cNvPr id="7" name="Text 4"/>
          <p:cNvSpPr/>
          <p:nvPr/>
        </p:nvSpPr>
        <p:spPr>
          <a:xfrm>
            <a:off x="1166649" y="3116699"/>
            <a:ext cx="5807676" cy="355401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Investigation and Action</a:t>
            </a:r>
            <a:r>
              <a:rPr lang="en-US" sz="2000" kern="0" spc="-35" dirty="0">
                <a:solidFill>
                  <a:srgbClr val="272525"/>
                </a:solidFill>
                <a:latin typeface="Source Sans Pro" pitchFamily="34" charset="0"/>
                <a:ea typeface="Source Sans Pro" pitchFamily="34" charset="-122"/>
                <a:cs typeface="Source Sans Pro" pitchFamily="34" charset="-120"/>
              </a:rPr>
              <a:t>: The designated safety personnel receive the report and promptly investigate the incident. They assess the situation, address the loose electrical wire, and implement corrective measures to prevent similar incidents from occurring in the future. This may involve repairing or securing the wire, providing additional training to employees on electrical safety, and conducting regular inspections to identify and address potential hazards.</a:t>
            </a:r>
            <a:endParaRPr lang="en-US" sz="2000" dirty="0"/>
          </a:p>
        </p:txBody>
      </p:sp>
      <p:sp>
        <p:nvSpPr>
          <p:cNvPr id="8" name="Shape 5"/>
          <p:cNvSpPr/>
          <p:nvPr/>
        </p:nvSpPr>
        <p:spPr>
          <a:xfrm>
            <a:off x="7426285" y="2886908"/>
            <a:ext cx="6242418" cy="4013597"/>
          </a:xfrm>
          <a:prstGeom prst="roundRect">
            <a:avLst>
              <a:gd name="adj" fmla="val 2491"/>
            </a:avLst>
          </a:prstGeom>
          <a:noFill/>
          <a:ln w="7620">
            <a:solidFill>
              <a:srgbClr val="D1B6E1"/>
            </a:solidFill>
            <a:prstDash val="solid"/>
          </a:ln>
        </p:spPr>
      </p:sp>
      <p:sp>
        <p:nvSpPr>
          <p:cNvPr id="9" name="Text 6"/>
          <p:cNvSpPr/>
          <p:nvPr/>
        </p:nvSpPr>
        <p:spPr>
          <a:xfrm>
            <a:off x="7656076" y="3116699"/>
            <a:ext cx="5665786" cy="355401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Feedback and Follow-Up</a:t>
            </a:r>
            <a:r>
              <a:rPr lang="en-US" sz="2000" kern="0" spc="-35" dirty="0">
                <a:solidFill>
                  <a:srgbClr val="272525"/>
                </a:solidFill>
                <a:latin typeface="Source Sans Pro" pitchFamily="34" charset="0"/>
                <a:ea typeface="Source Sans Pro" pitchFamily="34" charset="-122"/>
                <a:cs typeface="Source Sans Pro" pitchFamily="34" charset="-120"/>
              </a:rPr>
              <a:t>: You receive feedback acknowledging your report and thanking you for your vigilance in identifying and reporting the near miss. The organization emphasizes the importance of near miss reporting in maintaining a safe work environment and encourages continued participation from all employees.</a:t>
            </a:r>
            <a:endParaRPr lang="en-US" sz="2000" dirty="0"/>
          </a:p>
        </p:txBody>
      </p:sp>
      <p:sp>
        <p:nvSpPr>
          <p:cNvPr id="11" name="Footer Placeholder 1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3759398"/>
            <a:ext cx="9933503" cy="710803"/>
          </a:xfrm>
          <a:prstGeom prst="rect">
            <a:avLst/>
          </a:prstGeom>
          <a:noFill/>
          <a:ln/>
        </p:spPr>
        <p:txBody>
          <a:bodyPr wrap="square" rtlCol="0" anchor="t"/>
          <a:lstStyle/>
          <a:p>
            <a:pPr marL="0" indent="0" algn="ctr">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Through the QR code near miss reporting system, the organization effectively identifies and addresses potential hazards, promotes a culture of safety, and works towards preventing accidents or injuries in the workplace.</a:t>
            </a:r>
            <a:endParaRPr lang="en-US" sz="2000" dirty="0"/>
          </a:p>
        </p:txBody>
      </p:sp>
      <p:sp>
        <p:nvSpPr>
          <p:cNvPr id="6" name="Footer Placeholder 5"/>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781</Words>
  <Application>Microsoft Office PowerPoint</Application>
  <PresentationFormat>Custom</PresentationFormat>
  <Paragraphs>45</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3</cp:revision>
  <dcterms:created xsi:type="dcterms:W3CDTF">2024-04-02T12:13:20Z</dcterms:created>
  <dcterms:modified xsi:type="dcterms:W3CDTF">2024-04-02T12:41:53Z</dcterms:modified>
</cp:coreProperties>
</file>