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7594D453-0885-4E5F-97D9-B27EA7C3D3F1}" type="datetimeFigureOut">
              <a:rPr lang="en-IN" smtClean="0"/>
              <a:t>30-03-2024</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0202983-4B59-4DBF-B4FF-C04415D9CFBA}" type="slidenum">
              <a:rPr lang="en-IN" smtClean="0"/>
              <a:t>‹#›</a:t>
            </a:fld>
            <a:endParaRPr lang="en-IN"/>
          </a:p>
        </p:txBody>
      </p:sp>
    </p:spTree>
    <p:extLst>
      <p:ext uri="{BB962C8B-B14F-4D97-AF65-F5344CB8AC3E}">
        <p14:creationId xmlns:p14="http://schemas.microsoft.com/office/powerpoint/2010/main" val="18080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725364" y="3698200"/>
            <a:ext cx="6665952" cy="833199"/>
          </a:xfrm>
          <a:prstGeom prst="rect">
            <a:avLst/>
          </a:prstGeom>
          <a:noFill/>
          <a:ln/>
        </p:spPr>
        <p:txBody>
          <a:bodyPr wrap="none" rtlCol="0" anchor="t"/>
          <a:lstStyle/>
          <a:p>
            <a:pPr marL="0" indent="0" algn="ctr">
              <a:lnSpc>
                <a:spcPts val="6561"/>
              </a:lnSpc>
              <a:buNone/>
            </a:pPr>
            <a:r>
              <a:rPr lang="en-US" sz="8800" b="1" kern="0" spc="-105" dirty="0">
                <a:solidFill>
                  <a:srgbClr val="FF75D3"/>
                </a:solidFill>
                <a:latin typeface="adonis-web" pitchFamily="34" charset="0"/>
                <a:ea typeface="adonis-web" pitchFamily="34" charset="-122"/>
                <a:cs typeface="adonis-web" pitchFamily="34" charset="-120"/>
              </a:rPr>
              <a:t>Safety Kaizen</a:t>
            </a:r>
            <a:endParaRPr lang="en-US" sz="88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5791"/>
          </a:xfrm>
          <a:prstGeom prst="rect">
            <a:avLst/>
          </a:prstGeom>
          <a:solidFill>
            <a:srgbClr val="FFFFFF">
              <a:alpha val="75000"/>
            </a:srgbClr>
          </a:solidFill>
          <a:ln/>
        </p:spPr>
      </p:sp>
      <p:sp>
        <p:nvSpPr>
          <p:cNvPr id="4" name="Text 1"/>
          <p:cNvSpPr/>
          <p:nvPr/>
        </p:nvSpPr>
        <p:spPr>
          <a:xfrm>
            <a:off x="4222671" y="566857"/>
            <a:ext cx="6184821" cy="773073"/>
          </a:xfrm>
          <a:prstGeom prst="rect">
            <a:avLst/>
          </a:prstGeom>
          <a:noFill/>
          <a:ln/>
        </p:spPr>
        <p:txBody>
          <a:bodyPr wrap="none" rtlCol="0" anchor="t"/>
          <a:lstStyle/>
          <a:p>
            <a:pPr marL="0" indent="0" algn="ctr">
              <a:lnSpc>
                <a:spcPts val="6088"/>
              </a:lnSpc>
              <a:buNone/>
            </a:pPr>
            <a:r>
              <a:rPr lang="en-US" sz="7200" b="1" kern="0" spc="-97" dirty="0">
                <a:solidFill>
                  <a:srgbClr val="FF75D3"/>
                </a:solidFill>
                <a:latin typeface="adonis-web" pitchFamily="34" charset="0"/>
                <a:ea typeface="adonis-web" pitchFamily="34" charset="-122"/>
                <a:cs typeface="adonis-web" pitchFamily="34" charset="-120"/>
              </a:rPr>
              <a:t>Safety Kaizen</a:t>
            </a:r>
            <a:endParaRPr lang="en-US" sz="7200" dirty="0"/>
          </a:p>
        </p:txBody>
      </p:sp>
      <p:sp>
        <p:nvSpPr>
          <p:cNvPr id="5" name="Shape 2"/>
          <p:cNvSpPr/>
          <p:nvPr/>
        </p:nvSpPr>
        <p:spPr>
          <a:xfrm>
            <a:off x="1072055" y="1649135"/>
            <a:ext cx="12344400" cy="6019800"/>
          </a:xfrm>
          <a:prstGeom prst="roundRect">
            <a:avLst>
              <a:gd name="adj" fmla="val 1541"/>
            </a:avLst>
          </a:prstGeom>
          <a:noFill/>
          <a:ln w="7620">
            <a:solidFill>
              <a:srgbClr val="D1B6E1"/>
            </a:solidFill>
            <a:prstDash val="solid"/>
          </a:ln>
        </p:spPr>
      </p:sp>
      <p:sp>
        <p:nvSpPr>
          <p:cNvPr id="6" name="Text 3"/>
          <p:cNvSpPr/>
          <p:nvPr/>
        </p:nvSpPr>
        <p:spPr>
          <a:xfrm>
            <a:off x="1497724" y="1862852"/>
            <a:ext cx="11634952" cy="1319689"/>
          </a:xfrm>
          <a:prstGeom prst="rect">
            <a:avLst/>
          </a:prstGeom>
          <a:noFill/>
          <a:ln/>
        </p:spPr>
        <p:txBody>
          <a:bodyPr wrap="square" rtlCol="0" anchor="t"/>
          <a:lstStyle/>
          <a:p>
            <a:pPr marL="0" indent="0">
              <a:lnSpc>
                <a:spcPts val="2597"/>
              </a:lnSpc>
              <a:buNone/>
            </a:pPr>
            <a:r>
              <a:rPr lang="en-US" sz="2000" kern="0" spc="-32" dirty="0">
                <a:solidFill>
                  <a:srgbClr val="272525"/>
                </a:solidFill>
                <a:latin typeface="Source Sans Pro" pitchFamily="34" charset="0"/>
                <a:ea typeface="Source Sans Pro" pitchFamily="34" charset="-122"/>
                <a:cs typeface="Source Sans Pro" pitchFamily="34" charset="-120"/>
              </a:rPr>
              <a:t>Safety Kaizen is a continuous improvement methodology aimed at enhancing safety in the workplace. Derived from the Japanese term "Kaizen," which means continuous improvement, Safety Kaizen focuses specifically on identifying and addressing safety hazards, risks, and inefficiencies to create a safer work environment. Here's a detailed breakdown of Safety Kaizen:</a:t>
            </a:r>
            <a:endParaRPr lang="en-US" sz="2000" dirty="0"/>
          </a:p>
        </p:txBody>
      </p:sp>
      <p:sp>
        <p:nvSpPr>
          <p:cNvPr id="7" name="Text 4"/>
          <p:cNvSpPr/>
          <p:nvPr/>
        </p:nvSpPr>
        <p:spPr>
          <a:xfrm>
            <a:off x="3250287" y="3414474"/>
            <a:ext cx="8459510" cy="329922"/>
          </a:xfrm>
          <a:prstGeom prst="rect">
            <a:avLst/>
          </a:prstGeom>
          <a:noFill/>
          <a:ln/>
        </p:spPr>
        <p:txBody>
          <a:bodyPr wrap="none" rtlCol="0" anchor="t"/>
          <a:lstStyle/>
          <a:p>
            <a:pPr marL="342900" indent="-342900" algn="l">
              <a:lnSpc>
                <a:spcPts val="2597"/>
              </a:lnSpc>
              <a:buSzPct val="100000"/>
              <a:buFont typeface="+mj-lt"/>
              <a:buAutoNum type="arabicPeriod"/>
            </a:pPr>
            <a:r>
              <a:rPr lang="en-US" sz="2000" b="1" kern="0" spc="-32" dirty="0">
                <a:solidFill>
                  <a:srgbClr val="272525"/>
                </a:solidFill>
                <a:latin typeface="Source Sans Pro" pitchFamily="34" charset="0"/>
                <a:ea typeface="Source Sans Pro" pitchFamily="34" charset="-122"/>
                <a:cs typeface="Source Sans Pro" pitchFamily="34" charset="-120"/>
              </a:rPr>
              <a:t>Identifying Safety Issues</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8" name="Text 5"/>
          <p:cNvSpPr/>
          <p:nvPr/>
        </p:nvSpPr>
        <p:spPr>
          <a:xfrm>
            <a:off x="3250287" y="3826788"/>
            <a:ext cx="8459510" cy="329922"/>
          </a:xfrm>
          <a:prstGeom prst="rect">
            <a:avLst/>
          </a:prstGeom>
          <a:noFill/>
          <a:ln/>
        </p:spPr>
        <p:txBody>
          <a:bodyPr wrap="none" rtlCol="0" anchor="t"/>
          <a:lstStyle/>
          <a:p>
            <a:pPr marL="342900" indent="-342900" algn="l">
              <a:lnSpc>
                <a:spcPts val="2597"/>
              </a:lnSpc>
              <a:buSzPct val="100000"/>
              <a:buFont typeface="+mj-lt"/>
              <a:buAutoNum type="arabicPeriod" startAt="2"/>
            </a:pPr>
            <a:r>
              <a:rPr lang="en-US" sz="2000" b="1" kern="0" spc="-32" dirty="0">
                <a:solidFill>
                  <a:srgbClr val="272525"/>
                </a:solidFill>
                <a:latin typeface="Source Sans Pro" pitchFamily="34" charset="0"/>
                <a:ea typeface="Source Sans Pro" pitchFamily="34" charset="-122"/>
                <a:cs typeface="Source Sans Pro" pitchFamily="34" charset="-120"/>
              </a:rPr>
              <a:t>Analysis and Root Cause Identification</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9" name="Text 6"/>
          <p:cNvSpPr/>
          <p:nvPr/>
        </p:nvSpPr>
        <p:spPr>
          <a:xfrm>
            <a:off x="3250287" y="4239101"/>
            <a:ext cx="8459510" cy="329922"/>
          </a:xfrm>
          <a:prstGeom prst="rect">
            <a:avLst/>
          </a:prstGeom>
          <a:noFill/>
          <a:ln/>
        </p:spPr>
        <p:txBody>
          <a:bodyPr wrap="none" rtlCol="0" anchor="t"/>
          <a:lstStyle/>
          <a:p>
            <a:pPr marL="342900" indent="-342900" algn="l">
              <a:lnSpc>
                <a:spcPts val="2597"/>
              </a:lnSpc>
              <a:buSzPct val="100000"/>
              <a:buFont typeface="+mj-lt"/>
              <a:buAutoNum type="arabicPeriod" startAt="3"/>
            </a:pPr>
            <a:r>
              <a:rPr lang="en-US" sz="2000" b="1" kern="0" spc="-32" dirty="0">
                <a:solidFill>
                  <a:srgbClr val="272525"/>
                </a:solidFill>
                <a:latin typeface="Source Sans Pro" pitchFamily="34" charset="0"/>
                <a:ea typeface="Source Sans Pro" pitchFamily="34" charset="-122"/>
                <a:cs typeface="Source Sans Pro" pitchFamily="34" charset="-120"/>
              </a:rPr>
              <a:t>Brainstorming Solutions</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0" name="Text 7"/>
          <p:cNvSpPr/>
          <p:nvPr/>
        </p:nvSpPr>
        <p:spPr>
          <a:xfrm>
            <a:off x="3250287" y="4651415"/>
            <a:ext cx="8459510" cy="329922"/>
          </a:xfrm>
          <a:prstGeom prst="rect">
            <a:avLst/>
          </a:prstGeom>
          <a:noFill/>
          <a:ln/>
        </p:spPr>
        <p:txBody>
          <a:bodyPr wrap="none" rtlCol="0" anchor="t"/>
          <a:lstStyle/>
          <a:p>
            <a:pPr marL="342900" indent="-342900" algn="l">
              <a:lnSpc>
                <a:spcPts val="2597"/>
              </a:lnSpc>
              <a:buSzPct val="100000"/>
              <a:buFont typeface="+mj-lt"/>
              <a:buAutoNum type="arabicPeriod" startAt="4"/>
            </a:pPr>
            <a:r>
              <a:rPr lang="en-US" sz="2000" b="1" kern="0" spc="-32" dirty="0">
                <a:solidFill>
                  <a:srgbClr val="272525"/>
                </a:solidFill>
                <a:latin typeface="Source Sans Pro" pitchFamily="34" charset="0"/>
                <a:ea typeface="Source Sans Pro" pitchFamily="34" charset="-122"/>
                <a:cs typeface="Source Sans Pro" pitchFamily="34" charset="-120"/>
              </a:rPr>
              <a:t>Implementing Safety Improvements</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1" name="Text 8"/>
          <p:cNvSpPr/>
          <p:nvPr/>
        </p:nvSpPr>
        <p:spPr>
          <a:xfrm>
            <a:off x="3250287" y="5063728"/>
            <a:ext cx="8459510" cy="329922"/>
          </a:xfrm>
          <a:prstGeom prst="rect">
            <a:avLst/>
          </a:prstGeom>
          <a:noFill/>
          <a:ln/>
        </p:spPr>
        <p:txBody>
          <a:bodyPr wrap="none" rtlCol="0" anchor="t"/>
          <a:lstStyle/>
          <a:p>
            <a:pPr marL="342900" indent="-342900" algn="l">
              <a:lnSpc>
                <a:spcPts val="2597"/>
              </a:lnSpc>
              <a:buSzPct val="100000"/>
              <a:buFont typeface="+mj-lt"/>
              <a:buAutoNum type="arabicPeriod" startAt="5"/>
            </a:pPr>
            <a:r>
              <a:rPr lang="en-US" sz="2000" b="1" kern="0" spc="-32" dirty="0">
                <a:solidFill>
                  <a:srgbClr val="272525"/>
                </a:solidFill>
                <a:latin typeface="Source Sans Pro" pitchFamily="34" charset="0"/>
                <a:ea typeface="Source Sans Pro" pitchFamily="34" charset="-122"/>
                <a:cs typeface="Source Sans Pro" pitchFamily="34" charset="-120"/>
              </a:rPr>
              <a:t>Monitoring and Evaluation</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2" name="Text 9"/>
          <p:cNvSpPr/>
          <p:nvPr/>
        </p:nvSpPr>
        <p:spPr>
          <a:xfrm>
            <a:off x="3250287" y="5476042"/>
            <a:ext cx="8459510" cy="329922"/>
          </a:xfrm>
          <a:prstGeom prst="rect">
            <a:avLst/>
          </a:prstGeom>
          <a:noFill/>
          <a:ln/>
        </p:spPr>
        <p:txBody>
          <a:bodyPr wrap="none" rtlCol="0" anchor="t"/>
          <a:lstStyle/>
          <a:p>
            <a:pPr marL="342900" indent="-342900" algn="l">
              <a:lnSpc>
                <a:spcPts val="2597"/>
              </a:lnSpc>
              <a:buSzPct val="100000"/>
              <a:buFont typeface="+mj-lt"/>
              <a:buAutoNum type="arabicPeriod" startAt="6"/>
            </a:pPr>
            <a:r>
              <a:rPr lang="en-US" sz="2000" b="1" kern="0" spc="-32" dirty="0">
                <a:solidFill>
                  <a:srgbClr val="272525"/>
                </a:solidFill>
                <a:latin typeface="Source Sans Pro" pitchFamily="34" charset="0"/>
                <a:ea typeface="Source Sans Pro" pitchFamily="34" charset="-122"/>
                <a:cs typeface="Source Sans Pro" pitchFamily="34" charset="-120"/>
              </a:rPr>
              <a:t>Continuous Improvement</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3" name="Text 10"/>
          <p:cNvSpPr/>
          <p:nvPr/>
        </p:nvSpPr>
        <p:spPr>
          <a:xfrm>
            <a:off x="3250287" y="5888355"/>
            <a:ext cx="8459510" cy="329922"/>
          </a:xfrm>
          <a:prstGeom prst="rect">
            <a:avLst/>
          </a:prstGeom>
          <a:noFill/>
          <a:ln/>
        </p:spPr>
        <p:txBody>
          <a:bodyPr wrap="none" rtlCol="0" anchor="t"/>
          <a:lstStyle/>
          <a:p>
            <a:pPr marL="342900" indent="-342900" algn="l">
              <a:lnSpc>
                <a:spcPts val="2597"/>
              </a:lnSpc>
              <a:buSzPct val="100000"/>
              <a:buFont typeface="+mj-lt"/>
              <a:buAutoNum type="arabicPeriod" startAt="7"/>
            </a:pPr>
            <a:r>
              <a:rPr lang="en-US" sz="2000" b="1" kern="0" spc="-32" dirty="0">
                <a:solidFill>
                  <a:srgbClr val="272525"/>
                </a:solidFill>
                <a:latin typeface="Source Sans Pro" pitchFamily="34" charset="0"/>
                <a:ea typeface="Source Sans Pro" pitchFamily="34" charset="-122"/>
                <a:cs typeface="Source Sans Pro" pitchFamily="34" charset="-120"/>
              </a:rPr>
              <a:t>Employee Involvement and Engagement</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4" name="Text 11"/>
          <p:cNvSpPr/>
          <p:nvPr/>
        </p:nvSpPr>
        <p:spPr>
          <a:xfrm>
            <a:off x="3250287" y="6300668"/>
            <a:ext cx="8459510" cy="329922"/>
          </a:xfrm>
          <a:prstGeom prst="rect">
            <a:avLst/>
          </a:prstGeom>
          <a:noFill/>
          <a:ln/>
        </p:spPr>
        <p:txBody>
          <a:bodyPr wrap="none" rtlCol="0" anchor="t"/>
          <a:lstStyle/>
          <a:p>
            <a:pPr marL="342900" indent="-342900" algn="l">
              <a:lnSpc>
                <a:spcPts val="2597"/>
              </a:lnSpc>
              <a:buSzPct val="100000"/>
              <a:buFont typeface="+mj-lt"/>
              <a:buAutoNum type="arabicPeriod" startAt="8"/>
            </a:pPr>
            <a:r>
              <a:rPr lang="en-US" sz="2000" b="1" kern="0" spc="-32" dirty="0">
                <a:solidFill>
                  <a:srgbClr val="272525"/>
                </a:solidFill>
                <a:latin typeface="Source Sans Pro" pitchFamily="34" charset="0"/>
                <a:ea typeface="Source Sans Pro" pitchFamily="34" charset="-122"/>
                <a:cs typeface="Source Sans Pro" pitchFamily="34" charset="-120"/>
              </a:rPr>
              <a:t>Training and Education</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5" name="Text 12"/>
          <p:cNvSpPr/>
          <p:nvPr/>
        </p:nvSpPr>
        <p:spPr>
          <a:xfrm>
            <a:off x="3250287" y="6712982"/>
            <a:ext cx="8459510" cy="329922"/>
          </a:xfrm>
          <a:prstGeom prst="rect">
            <a:avLst/>
          </a:prstGeom>
          <a:noFill/>
          <a:ln/>
        </p:spPr>
        <p:txBody>
          <a:bodyPr wrap="none" rtlCol="0" anchor="t"/>
          <a:lstStyle/>
          <a:p>
            <a:pPr marL="342900" indent="-342900" algn="l">
              <a:lnSpc>
                <a:spcPts val="2597"/>
              </a:lnSpc>
              <a:buSzPct val="100000"/>
              <a:buFont typeface="+mj-lt"/>
              <a:buAutoNum type="arabicPeriod" startAt="9"/>
            </a:pPr>
            <a:r>
              <a:rPr lang="en-US" sz="2000" b="1" kern="0" spc="-32" dirty="0">
                <a:solidFill>
                  <a:srgbClr val="272525"/>
                </a:solidFill>
                <a:latin typeface="Source Sans Pro" pitchFamily="34" charset="0"/>
                <a:ea typeface="Source Sans Pro" pitchFamily="34" charset="-122"/>
                <a:cs typeface="Source Sans Pro" pitchFamily="34" charset="-120"/>
              </a:rPr>
              <a:t>Leadership Support</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6" name="Text 13"/>
          <p:cNvSpPr/>
          <p:nvPr/>
        </p:nvSpPr>
        <p:spPr>
          <a:xfrm>
            <a:off x="3250287" y="7125295"/>
            <a:ext cx="8459510" cy="329922"/>
          </a:xfrm>
          <a:prstGeom prst="rect">
            <a:avLst/>
          </a:prstGeom>
          <a:noFill/>
          <a:ln/>
        </p:spPr>
        <p:txBody>
          <a:bodyPr wrap="none" rtlCol="0" anchor="t"/>
          <a:lstStyle/>
          <a:p>
            <a:pPr marL="342900" indent="-342900" algn="l">
              <a:lnSpc>
                <a:spcPts val="2597"/>
              </a:lnSpc>
              <a:buSzPct val="100000"/>
              <a:buFont typeface="+mj-lt"/>
              <a:buAutoNum type="arabicPeriod" startAt="10"/>
            </a:pPr>
            <a:r>
              <a:rPr lang="en-US" sz="2000" b="1" kern="0" spc="-32" dirty="0">
                <a:solidFill>
                  <a:srgbClr val="272525"/>
                </a:solidFill>
                <a:latin typeface="Source Sans Pro" pitchFamily="34" charset="0"/>
                <a:ea typeface="Source Sans Pro" pitchFamily="34" charset="-122"/>
                <a:cs typeface="Source Sans Pro" pitchFamily="34" charset="-120"/>
              </a:rPr>
              <a:t>Documentation and Communication</a:t>
            </a:r>
            <a:r>
              <a:rPr lang="en-US" sz="2000" kern="0" spc="-32" dirty="0">
                <a:solidFill>
                  <a:srgbClr val="272525"/>
                </a:solidFill>
                <a:latin typeface="Source Sans Pro" pitchFamily="34" charset="0"/>
                <a:ea typeface="Source Sans Pro" pitchFamily="34" charset="-122"/>
                <a:cs typeface="Source Sans Pro" pitchFamily="34" charset="-120"/>
              </a:rPr>
              <a:t>: </a:t>
            </a:r>
            <a:endParaRPr lang="en-US" sz="2000" dirty="0"/>
          </a:p>
        </p:txBody>
      </p:sp>
      <p:sp>
        <p:nvSpPr>
          <p:cNvPr id="18" name="Footer Placeholder 1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0195"/>
          </a:xfrm>
          <a:prstGeom prst="rect">
            <a:avLst/>
          </a:prstGeom>
          <a:solidFill>
            <a:srgbClr val="FFFFFF">
              <a:alpha val="75000"/>
            </a:srgbClr>
          </a:solidFill>
          <a:ln/>
        </p:spPr>
      </p:sp>
      <p:sp>
        <p:nvSpPr>
          <p:cNvPr id="4" name="Text 1"/>
          <p:cNvSpPr/>
          <p:nvPr/>
        </p:nvSpPr>
        <p:spPr>
          <a:xfrm>
            <a:off x="583324" y="533043"/>
            <a:ext cx="13558345" cy="302776"/>
          </a:xfrm>
          <a:prstGeom prst="rect">
            <a:avLst/>
          </a:prstGeom>
          <a:noFill/>
          <a:ln/>
        </p:spPr>
        <p:txBody>
          <a:bodyPr wrap="none" rtlCol="0" anchor="t"/>
          <a:lstStyle/>
          <a:p>
            <a:pPr marL="0" indent="0" algn="ctr">
              <a:lnSpc>
                <a:spcPts val="2385"/>
              </a:lnSpc>
              <a:buNone/>
            </a:pPr>
            <a:r>
              <a:rPr lang="en-US" sz="2400" b="1" kern="0" spc="-38" dirty="0">
                <a:solidFill>
                  <a:srgbClr val="FF75D3"/>
                </a:solidFill>
                <a:latin typeface="adonis-web" pitchFamily="34" charset="0"/>
                <a:ea typeface="adonis-web" pitchFamily="34" charset="-122"/>
                <a:cs typeface="adonis-web" pitchFamily="34" charset="-120"/>
              </a:rPr>
              <a:t>Sample Example of Safety Kaizen:</a:t>
            </a:r>
            <a:endParaRPr lang="en-US" sz="2400" dirty="0"/>
          </a:p>
        </p:txBody>
      </p:sp>
      <p:sp>
        <p:nvSpPr>
          <p:cNvPr id="5" name="Shape 2"/>
          <p:cNvSpPr/>
          <p:nvPr/>
        </p:nvSpPr>
        <p:spPr>
          <a:xfrm>
            <a:off x="583324" y="1053822"/>
            <a:ext cx="6634960" cy="2573179"/>
          </a:xfrm>
          <a:prstGeom prst="roundRect">
            <a:avLst>
              <a:gd name="adj" fmla="val 3390"/>
            </a:avLst>
          </a:prstGeom>
          <a:noFill/>
          <a:ln w="7620">
            <a:solidFill>
              <a:srgbClr val="D1B6E1"/>
            </a:solidFill>
            <a:prstDash val="solid"/>
          </a:ln>
        </p:spPr>
      </p:sp>
      <p:sp>
        <p:nvSpPr>
          <p:cNvPr id="6" name="Text 3"/>
          <p:cNvSpPr/>
          <p:nvPr/>
        </p:nvSpPr>
        <p:spPr>
          <a:xfrm>
            <a:off x="867104" y="1255276"/>
            <a:ext cx="6149726" cy="1860233"/>
          </a:xfrm>
          <a:prstGeom prst="rect">
            <a:avLst/>
          </a:prstGeom>
          <a:noFill/>
          <a:ln/>
        </p:spPr>
        <p:txBody>
          <a:bodyPr wrap="square" rtlCol="0" anchor="t"/>
          <a:lstStyle/>
          <a:p>
            <a:pPr marL="342900" indent="-342900" algn="l">
              <a:lnSpc>
                <a:spcPts val="2442"/>
              </a:lnSpc>
              <a:buSzPct val="100000"/>
              <a:buChar char="•"/>
            </a:pPr>
            <a:r>
              <a:rPr lang="en-US" sz="2000" b="1" kern="0" spc="-31" dirty="0">
                <a:solidFill>
                  <a:srgbClr val="272525"/>
                </a:solidFill>
                <a:latin typeface="Source Sans Pro" pitchFamily="34" charset="0"/>
                <a:ea typeface="Source Sans Pro" pitchFamily="34" charset="-122"/>
                <a:cs typeface="Source Sans Pro" pitchFamily="34" charset="-120"/>
              </a:rPr>
              <a:t>Problem Identification: </a:t>
            </a:r>
            <a:r>
              <a:rPr lang="en-US" sz="2000" kern="0" spc="-31" dirty="0">
                <a:solidFill>
                  <a:srgbClr val="272525"/>
                </a:solidFill>
                <a:latin typeface="Source Sans Pro" pitchFamily="34" charset="0"/>
                <a:ea typeface="Source Sans Pro" pitchFamily="34" charset="-122"/>
                <a:cs typeface="Source Sans Pro" pitchFamily="34" charset="-120"/>
              </a:rPr>
              <a:t>At a manufacturing plant, workers frequently encounter slip and fall hazards due to spills on the production floor. Despite existing safety protocols, incidents continue to occur, posing a risk to employee safety and productivity.</a:t>
            </a:r>
            <a:endParaRPr lang="en-US" sz="2000" dirty="0"/>
          </a:p>
        </p:txBody>
      </p:sp>
      <p:sp>
        <p:nvSpPr>
          <p:cNvPr id="7" name="Shape 4"/>
          <p:cNvSpPr/>
          <p:nvPr/>
        </p:nvSpPr>
        <p:spPr>
          <a:xfrm>
            <a:off x="7412117" y="1053822"/>
            <a:ext cx="6729552" cy="2573179"/>
          </a:xfrm>
          <a:prstGeom prst="roundRect">
            <a:avLst>
              <a:gd name="adj" fmla="val 3390"/>
            </a:avLst>
          </a:prstGeom>
          <a:noFill/>
          <a:ln w="7620">
            <a:solidFill>
              <a:srgbClr val="D1B6E1"/>
            </a:solidFill>
            <a:prstDash val="solid"/>
          </a:ln>
        </p:spPr>
      </p:sp>
      <p:sp>
        <p:nvSpPr>
          <p:cNvPr id="8" name="Text 5"/>
          <p:cNvSpPr/>
          <p:nvPr/>
        </p:nvSpPr>
        <p:spPr>
          <a:xfrm>
            <a:off x="7613571" y="1255276"/>
            <a:ext cx="6275850" cy="2170271"/>
          </a:xfrm>
          <a:prstGeom prst="rect">
            <a:avLst/>
          </a:prstGeom>
          <a:noFill/>
          <a:ln/>
        </p:spPr>
        <p:txBody>
          <a:bodyPr wrap="square" rtlCol="0" anchor="t"/>
          <a:lstStyle/>
          <a:p>
            <a:pPr marL="0" indent="0">
              <a:lnSpc>
                <a:spcPts val="2442"/>
              </a:lnSpc>
              <a:buNone/>
            </a:pPr>
            <a:r>
              <a:rPr lang="en-US" sz="2000" b="1" kern="0" spc="-31" dirty="0">
                <a:solidFill>
                  <a:srgbClr val="272525"/>
                </a:solidFill>
                <a:latin typeface="Source Sans Pro" pitchFamily="34" charset="0"/>
                <a:ea typeface="Source Sans Pro" pitchFamily="34" charset="-122"/>
                <a:cs typeface="Source Sans Pro" pitchFamily="34" charset="-120"/>
              </a:rPr>
              <a:t>Analysis and Root Cause Identification: </a:t>
            </a:r>
            <a:r>
              <a:rPr lang="en-US" sz="2000" kern="0" spc="-31" dirty="0">
                <a:solidFill>
                  <a:srgbClr val="272525"/>
                </a:solidFill>
                <a:latin typeface="Source Sans Pro" pitchFamily="34" charset="0"/>
                <a:ea typeface="Source Sans Pro" pitchFamily="34" charset="-122"/>
                <a:cs typeface="Source Sans Pro" pitchFamily="34" charset="-120"/>
              </a:rPr>
              <a:t>Upon investigation, it's discovered that the root causes of the spills are leaking machinery and inadequate cleaning procedures. Additionally, employees report difficulty in accessing spill cleanup materials quickly when accidents happen.</a:t>
            </a:r>
            <a:endParaRPr lang="en-US" sz="2000" dirty="0"/>
          </a:p>
        </p:txBody>
      </p:sp>
      <p:sp>
        <p:nvSpPr>
          <p:cNvPr id="9" name="Shape 6"/>
          <p:cNvSpPr/>
          <p:nvPr/>
        </p:nvSpPr>
        <p:spPr>
          <a:xfrm>
            <a:off x="583324" y="3820835"/>
            <a:ext cx="6634960" cy="3876318"/>
          </a:xfrm>
          <a:prstGeom prst="roundRect">
            <a:avLst>
              <a:gd name="adj" fmla="val 2250"/>
            </a:avLst>
          </a:prstGeom>
          <a:noFill/>
          <a:ln w="7620">
            <a:solidFill>
              <a:srgbClr val="D1B6E1"/>
            </a:solidFill>
            <a:prstDash val="solid"/>
          </a:ln>
        </p:spPr>
      </p:sp>
      <p:sp>
        <p:nvSpPr>
          <p:cNvPr id="10" name="Text 7"/>
          <p:cNvSpPr/>
          <p:nvPr/>
        </p:nvSpPr>
        <p:spPr>
          <a:xfrm>
            <a:off x="867104" y="4022288"/>
            <a:ext cx="6149725" cy="2790349"/>
          </a:xfrm>
          <a:prstGeom prst="rect">
            <a:avLst/>
          </a:prstGeom>
          <a:noFill/>
          <a:ln/>
        </p:spPr>
        <p:txBody>
          <a:bodyPr wrap="square" rtlCol="0" anchor="t"/>
          <a:lstStyle/>
          <a:p>
            <a:pPr marL="0" indent="0">
              <a:lnSpc>
                <a:spcPts val="2442"/>
              </a:lnSpc>
              <a:buNone/>
            </a:pPr>
            <a:r>
              <a:rPr lang="en-US" sz="2000" b="1" kern="0" spc="-31" dirty="0">
                <a:solidFill>
                  <a:srgbClr val="272525"/>
                </a:solidFill>
                <a:latin typeface="Source Sans Pro" pitchFamily="34" charset="0"/>
                <a:ea typeface="Source Sans Pro" pitchFamily="34" charset="-122"/>
                <a:cs typeface="Source Sans Pro" pitchFamily="34" charset="-120"/>
              </a:rPr>
              <a:t>Brainstorming Solutions:</a:t>
            </a:r>
            <a:r>
              <a:rPr lang="en-US" sz="2000" kern="0" spc="-31" dirty="0">
                <a:solidFill>
                  <a:srgbClr val="272525"/>
                </a:solidFill>
                <a:latin typeface="Source Sans Pro" pitchFamily="34" charset="0"/>
                <a:ea typeface="Source Sans Pro" pitchFamily="34" charset="-122"/>
                <a:cs typeface="Source Sans Pro" pitchFamily="34" charset="-120"/>
              </a:rPr>
              <a:t> A cross-functional team, including production workers, maintenance staff, and safety officers, convenes to brainstorm solutions. Ideas include implementing regular equipment maintenance schedules to prevent leaks, improving spill response protocols, and strategically placing spill kits throughout the production area for easy access.</a:t>
            </a:r>
            <a:endParaRPr lang="en-US" sz="2000" dirty="0"/>
          </a:p>
        </p:txBody>
      </p:sp>
      <p:sp>
        <p:nvSpPr>
          <p:cNvPr id="11" name="Shape 8"/>
          <p:cNvSpPr/>
          <p:nvPr/>
        </p:nvSpPr>
        <p:spPr>
          <a:xfrm>
            <a:off x="7412117" y="3820835"/>
            <a:ext cx="6729552" cy="3876318"/>
          </a:xfrm>
          <a:prstGeom prst="roundRect">
            <a:avLst>
              <a:gd name="adj" fmla="val 2250"/>
            </a:avLst>
          </a:prstGeom>
          <a:noFill/>
          <a:ln w="7620">
            <a:solidFill>
              <a:srgbClr val="D1B6E1"/>
            </a:solidFill>
            <a:prstDash val="solid"/>
          </a:ln>
        </p:spPr>
      </p:sp>
      <p:sp>
        <p:nvSpPr>
          <p:cNvPr id="12" name="Text 9"/>
          <p:cNvSpPr/>
          <p:nvPr/>
        </p:nvSpPr>
        <p:spPr>
          <a:xfrm>
            <a:off x="7613571" y="4022288"/>
            <a:ext cx="6275850" cy="620078"/>
          </a:xfrm>
          <a:prstGeom prst="rect">
            <a:avLst/>
          </a:prstGeom>
          <a:noFill/>
          <a:ln/>
        </p:spPr>
        <p:txBody>
          <a:bodyPr wrap="square" rtlCol="0" anchor="t"/>
          <a:lstStyle/>
          <a:p>
            <a:pPr marL="0" indent="0">
              <a:lnSpc>
                <a:spcPts val="2442"/>
              </a:lnSpc>
              <a:buNone/>
            </a:pPr>
            <a:r>
              <a:rPr lang="en-US" sz="2000" b="1" kern="0" spc="-31" dirty="0">
                <a:solidFill>
                  <a:srgbClr val="272525"/>
                </a:solidFill>
                <a:latin typeface="Source Sans Pro" pitchFamily="34" charset="0"/>
                <a:ea typeface="Source Sans Pro" pitchFamily="34" charset="-122"/>
                <a:cs typeface="Source Sans Pro" pitchFamily="34" charset="-120"/>
              </a:rPr>
              <a:t>Implementing Safety Improvements: </a:t>
            </a:r>
            <a:r>
              <a:rPr lang="en-US" sz="2000" kern="0" spc="-31" dirty="0">
                <a:solidFill>
                  <a:srgbClr val="272525"/>
                </a:solidFill>
                <a:latin typeface="Source Sans Pro" pitchFamily="34" charset="0"/>
                <a:ea typeface="Source Sans Pro" pitchFamily="34" charset="-122"/>
                <a:cs typeface="Source Sans Pro" pitchFamily="34" charset="-120"/>
              </a:rPr>
              <a:t>The team decides to implement the following solutions:</a:t>
            </a:r>
            <a:endParaRPr lang="en-US" sz="2000" dirty="0"/>
          </a:p>
        </p:txBody>
      </p:sp>
      <p:sp>
        <p:nvSpPr>
          <p:cNvPr id="13" name="Text 10"/>
          <p:cNvSpPr/>
          <p:nvPr/>
        </p:nvSpPr>
        <p:spPr>
          <a:xfrm>
            <a:off x="7923609" y="4860369"/>
            <a:ext cx="5965812" cy="930116"/>
          </a:xfrm>
          <a:prstGeom prst="rect">
            <a:avLst/>
          </a:prstGeom>
          <a:noFill/>
          <a:ln/>
        </p:spPr>
        <p:txBody>
          <a:bodyPr wrap="square" rtlCol="0" anchor="t"/>
          <a:lstStyle/>
          <a:p>
            <a:pPr marL="342900" indent="-342900" algn="l">
              <a:lnSpc>
                <a:spcPts val="2442"/>
              </a:lnSpc>
              <a:buSzPct val="100000"/>
              <a:buFont typeface="+mj-lt"/>
              <a:buAutoNum type="arabicPeriod"/>
            </a:pPr>
            <a:r>
              <a:rPr lang="en-US" sz="2000" kern="0" spc="-31" dirty="0">
                <a:solidFill>
                  <a:srgbClr val="272525"/>
                </a:solidFill>
                <a:latin typeface="Source Sans Pro" pitchFamily="34" charset="0"/>
                <a:ea typeface="Source Sans Pro" pitchFamily="34" charset="-122"/>
                <a:cs typeface="Source Sans Pro" pitchFamily="34" charset="-120"/>
              </a:rPr>
              <a:t>Schedule regular maintenance checks for machinery to identify and repair leaks promptly.</a:t>
            </a:r>
            <a:endParaRPr lang="en-US" sz="2000" dirty="0"/>
          </a:p>
        </p:txBody>
      </p:sp>
      <p:sp>
        <p:nvSpPr>
          <p:cNvPr id="14" name="Text 11"/>
          <p:cNvSpPr/>
          <p:nvPr/>
        </p:nvSpPr>
        <p:spPr>
          <a:xfrm>
            <a:off x="7923609" y="5644055"/>
            <a:ext cx="5965812" cy="1154056"/>
          </a:xfrm>
          <a:prstGeom prst="rect">
            <a:avLst/>
          </a:prstGeom>
          <a:noFill/>
          <a:ln/>
        </p:spPr>
        <p:txBody>
          <a:bodyPr wrap="square" rtlCol="0" anchor="t"/>
          <a:lstStyle/>
          <a:p>
            <a:pPr marL="342900" indent="-342900" algn="l">
              <a:lnSpc>
                <a:spcPts val="2442"/>
              </a:lnSpc>
              <a:buSzPct val="100000"/>
              <a:buFont typeface="+mj-lt"/>
              <a:buAutoNum type="arabicPeriod" startAt="2"/>
            </a:pPr>
            <a:r>
              <a:rPr lang="en-US" sz="2000" kern="0" spc="-31" dirty="0">
                <a:solidFill>
                  <a:srgbClr val="272525"/>
                </a:solidFill>
                <a:latin typeface="Source Sans Pro" pitchFamily="34" charset="0"/>
                <a:ea typeface="Source Sans Pro" pitchFamily="34" charset="-122"/>
                <a:cs typeface="Source Sans Pro" pitchFamily="34" charset="-120"/>
              </a:rPr>
              <a:t>Revise spill response protocols to include clear instructions and designated cleanup responsibilities for all employees.</a:t>
            </a:r>
            <a:endParaRPr lang="en-US" sz="2000" dirty="0"/>
          </a:p>
        </p:txBody>
      </p:sp>
      <p:sp>
        <p:nvSpPr>
          <p:cNvPr id="15" name="Text 12"/>
          <p:cNvSpPr/>
          <p:nvPr/>
        </p:nvSpPr>
        <p:spPr>
          <a:xfrm>
            <a:off x="7923609" y="6812637"/>
            <a:ext cx="5965812" cy="683062"/>
          </a:xfrm>
          <a:prstGeom prst="rect">
            <a:avLst/>
          </a:prstGeom>
          <a:noFill/>
          <a:ln/>
        </p:spPr>
        <p:txBody>
          <a:bodyPr wrap="square" rtlCol="0" anchor="t"/>
          <a:lstStyle/>
          <a:p>
            <a:pPr marL="342900" indent="-342900" algn="l">
              <a:lnSpc>
                <a:spcPts val="2442"/>
              </a:lnSpc>
              <a:buSzPct val="100000"/>
              <a:buFont typeface="+mj-lt"/>
              <a:buAutoNum type="arabicPeriod" startAt="3"/>
            </a:pPr>
            <a:r>
              <a:rPr lang="en-US" sz="2000" kern="0" spc="-31" dirty="0">
                <a:solidFill>
                  <a:srgbClr val="272525"/>
                </a:solidFill>
                <a:latin typeface="Source Sans Pro" pitchFamily="34" charset="0"/>
                <a:ea typeface="Source Sans Pro" pitchFamily="34" charset="-122"/>
                <a:cs typeface="Source Sans Pro" pitchFamily="34" charset="-120"/>
              </a:rPr>
              <a:t>Install additional spill kit stations at key locations throughout the production floor.</a:t>
            </a:r>
            <a:endParaRPr lang="en-US" sz="2000" dirty="0"/>
          </a:p>
        </p:txBody>
      </p:sp>
      <p:sp>
        <p:nvSpPr>
          <p:cNvPr id="17" name="Footer Placeholder 16"/>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0195"/>
          </a:xfrm>
          <a:prstGeom prst="rect">
            <a:avLst/>
          </a:prstGeom>
          <a:solidFill>
            <a:srgbClr val="FFFFFF">
              <a:alpha val="75000"/>
            </a:srgbClr>
          </a:solidFill>
          <a:ln/>
        </p:spPr>
      </p:sp>
      <p:sp>
        <p:nvSpPr>
          <p:cNvPr id="4" name="Text 1"/>
          <p:cNvSpPr/>
          <p:nvPr/>
        </p:nvSpPr>
        <p:spPr>
          <a:xfrm>
            <a:off x="457200" y="581382"/>
            <a:ext cx="13668701" cy="330398"/>
          </a:xfrm>
          <a:prstGeom prst="rect">
            <a:avLst/>
          </a:prstGeom>
          <a:noFill/>
          <a:ln/>
        </p:spPr>
        <p:txBody>
          <a:bodyPr wrap="none" rtlCol="0" anchor="t"/>
          <a:lstStyle/>
          <a:p>
            <a:pPr marL="0" indent="0" algn="ctr">
              <a:lnSpc>
                <a:spcPts val="2601"/>
              </a:lnSpc>
              <a:buNone/>
            </a:pPr>
            <a:r>
              <a:rPr lang="en-US" sz="2400" b="1" kern="0" spc="-42" dirty="0">
                <a:solidFill>
                  <a:srgbClr val="FF75D3"/>
                </a:solidFill>
                <a:latin typeface="adonis-web" pitchFamily="34" charset="0"/>
                <a:ea typeface="adonis-web" pitchFamily="34" charset="-122"/>
                <a:cs typeface="adonis-web" pitchFamily="34" charset="-120"/>
              </a:rPr>
              <a:t>Sample Example of Safety Kaizen:</a:t>
            </a:r>
            <a:endParaRPr lang="en-US" sz="2400" dirty="0"/>
          </a:p>
        </p:txBody>
      </p:sp>
      <p:sp>
        <p:nvSpPr>
          <p:cNvPr id="5" name="Shape 2"/>
          <p:cNvSpPr/>
          <p:nvPr/>
        </p:nvSpPr>
        <p:spPr>
          <a:xfrm>
            <a:off x="457200" y="1149548"/>
            <a:ext cx="6752391" cy="3482221"/>
          </a:xfrm>
          <a:prstGeom prst="roundRect">
            <a:avLst>
              <a:gd name="adj" fmla="val 2732"/>
            </a:avLst>
          </a:prstGeom>
          <a:noFill/>
          <a:ln w="7620">
            <a:solidFill>
              <a:srgbClr val="D1B6E1"/>
            </a:solidFill>
            <a:prstDash val="solid"/>
          </a:ln>
        </p:spPr>
      </p:sp>
      <p:sp>
        <p:nvSpPr>
          <p:cNvPr id="6" name="Text 3"/>
          <p:cNvSpPr/>
          <p:nvPr/>
        </p:nvSpPr>
        <p:spPr>
          <a:xfrm>
            <a:off x="788277" y="1368504"/>
            <a:ext cx="6202360" cy="3044309"/>
          </a:xfrm>
          <a:prstGeom prst="rect">
            <a:avLst/>
          </a:prstGeom>
          <a:noFill/>
          <a:ln/>
        </p:spPr>
        <p:txBody>
          <a:bodyPr wrap="square" rtlCol="0" anchor="t"/>
          <a:lstStyle/>
          <a:p>
            <a:pPr marL="342900" indent="-342900" algn="l">
              <a:lnSpc>
                <a:spcPts val="2664"/>
              </a:lnSpc>
              <a:buSzPct val="100000"/>
              <a:buChar char="•"/>
            </a:pPr>
            <a:r>
              <a:rPr lang="en-US" sz="2000" b="1" kern="0" spc="-33" dirty="0">
                <a:solidFill>
                  <a:srgbClr val="272525"/>
                </a:solidFill>
                <a:latin typeface="Source Sans Pro" pitchFamily="34" charset="0"/>
                <a:ea typeface="Source Sans Pro" pitchFamily="34" charset="-122"/>
                <a:cs typeface="Source Sans Pro" pitchFamily="34" charset="-120"/>
              </a:rPr>
              <a:t>Monitoring and Evaluation:</a:t>
            </a:r>
            <a:r>
              <a:rPr lang="en-US" sz="2000" kern="0" spc="-33" dirty="0">
                <a:solidFill>
                  <a:srgbClr val="272525"/>
                </a:solidFill>
                <a:latin typeface="Source Sans Pro" pitchFamily="34" charset="0"/>
                <a:ea typeface="Source Sans Pro" pitchFamily="34" charset="-122"/>
                <a:cs typeface="Source Sans Pro" pitchFamily="34" charset="-120"/>
              </a:rPr>
              <a:t> After implementing the safety improvements, the team monitors spill incidents and conducts regular safety audits to evaluate the effectiveness of the changes. Incident reports show a significant reduction in slip and fall accidents, indicating that the implemented solutions are making a positive impact on safety.</a:t>
            </a:r>
            <a:endParaRPr lang="en-US" sz="2000" dirty="0"/>
          </a:p>
        </p:txBody>
      </p:sp>
      <p:sp>
        <p:nvSpPr>
          <p:cNvPr id="7" name="Shape 4"/>
          <p:cNvSpPr/>
          <p:nvPr/>
        </p:nvSpPr>
        <p:spPr>
          <a:xfrm>
            <a:off x="7420927" y="1149548"/>
            <a:ext cx="6704975" cy="3482221"/>
          </a:xfrm>
          <a:prstGeom prst="roundRect">
            <a:avLst>
              <a:gd name="adj" fmla="val 2732"/>
            </a:avLst>
          </a:prstGeom>
          <a:noFill/>
          <a:ln w="7620">
            <a:solidFill>
              <a:srgbClr val="D1B6E1"/>
            </a:solidFill>
            <a:prstDash val="solid"/>
          </a:ln>
        </p:spPr>
      </p:sp>
      <p:sp>
        <p:nvSpPr>
          <p:cNvPr id="8" name="Text 5"/>
          <p:cNvSpPr/>
          <p:nvPr/>
        </p:nvSpPr>
        <p:spPr>
          <a:xfrm>
            <a:off x="7639883" y="1368504"/>
            <a:ext cx="6186476" cy="2706053"/>
          </a:xfrm>
          <a:prstGeom prst="rect">
            <a:avLst/>
          </a:prstGeom>
          <a:noFill/>
          <a:ln/>
        </p:spPr>
        <p:txBody>
          <a:bodyPr wrap="square" rtlCol="0" anchor="t"/>
          <a:lstStyle/>
          <a:p>
            <a:pPr marL="0" indent="0">
              <a:lnSpc>
                <a:spcPts val="2664"/>
              </a:lnSpc>
              <a:buNone/>
            </a:pPr>
            <a:r>
              <a:rPr lang="en-US" sz="2000" b="1" kern="0" spc="-33" dirty="0">
                <a:solidFill>
                  <a:srgbClr val="272525"/>
                </a:solidFill>
                <a:latin typeface="Source Sans Pro" pitchFamily="34" charset="0"/>
                <a:ea typeface="Source Sans Pro" pitchFamily="34" charset="-122"/>
                <a:cs typeface="Source Sans Pro" pitchFamily="34" charset="-120"/>
              </a:rPr>
              <a:t>Continuous Improvement: </a:t>
            </a:r>
            <a:r>
              <a:rPr lang="en-US" sz="2000" kern="0" spc="-33" dirty="0">
                <a:solidFill>
                  <a:srgbClr val="272525"/>
                </a:solidFill>
                <a:latin typeface="Source Sans Pro" pitchFamily="34" charset="0"/>
                <a:ea typeface="Source Sans Pro" pitchFamily="34" charset="-122"/>
                <a:cs typeface="Source Sans Pro" pitchFamily="34" charset="-120"/>
              </a:rPr>
              <a:t>The team continues to meet regularly to review safety performance, gather feedback from employees, and identify further opportunities for improvement. Suggestions for ongoing enhancements include additional training on spill response procedures and exploring innovative technologies to detect and prevent leaks.</a:t>
            </a:r>
            <a:endParaRPr lang="en-US" sz="2000" dirty="0"/>
          </a:p>
        </p:txBody>
      </p:sp>
      <p:sp>
        <p:nvSpPr>
          <p:cNvPr id="9" name="Shape 6"/>
          <p:cNvSpPr/>
          <p:nvPr/>
        </p:nvSpPr>
        <p:spPr>
          <a:xfrm>
            <a:off x="457200" y="4843105"/>
            <a:ext cx="6752391" cy="2805708"/>
          </a:xfrm>
          <a:prstGeom prst="roundRect">
            <a:avLst>
              <a:gd name="adj" fmla="val 3391"/>
            </a:avLst>
          </a:prstGeom>
          <a:noFill/>
          <a:ln w="7620">
            <a:solidFill>
              <a:srgbClr val="D1B6E1"/>
            </a:solidFill>
            <a:prstDash val="solid"/>
          </a:ln>
        </p:spPr>
      </p:sp>
      <p:sp>
        <p:nvSpPr>
          <p:cNvPr id="10" name="Text 7"/>
          <p:cNvSpPr/>
          <p:nvPr/>
        </p:nvSpPr>
        <p:spPr>
          <a:xfrm>
            <a:off x="788277" y="5062061"/>
            <a:ext cx="6202359" cy="2367796"/>
          </a:xfrm>
          <a:prstGeom prst="rect">
            <a:avLst/>
          </a:prstGeom>
          <a:noFill/>
          <a:ln/>
        </p:spPr>
        <p:txBody>
          <a:bodyPr wrap="square" rtlCol="0" anchor="t"/>
          <a:lstStyle/>
          <a:p>
            <a:pPr marL="0" indent="0">
              <a:lnSpc>
                <a:spcPts val="2664"/>
              </a:lnSpc>
              <a:buNone/>
            </a:pPr>
            <a:r>
              <a:rPr lang="en-US" sz="2000" b="1" kern="0" spc="-33" dirty="0">
                <a:solidFill>
                  <a:srgbClr val="272525"/>
                </a:solidFill>
                <a:latin typeface="Source Sans Pro" pitchFamily="34" charset="0"/>
                <a:ea typeface="Source Sans Pro" pitchFamily="34" charset="-122"/>
                <a:cs typeface="Source Sans Pro" pitchFamily="34" charset="-120"/>
              </a:rPr>
              <a:t>Employee Involvement and Engagement: </a:t>
            </a:r>
            <a:r>
              <a:rPr lang="en-US" sz="2000" kern="0" spc="-33" dirty="0">
                <a:solidFill>
                  <a:srgbClr val="272525"/>
                </a:solidFill>
                <a:latin typeface="Source Sans Pro" pitchFamily="34" charset="0"/>
                <a:ea typeface="Source Sans Pro" pitchFamily="34" charset="-122"/>
                <a:cs typeface="Source Sans Pro" pitchFamily="34" charset="-120"/>
              </a:rPr>
              <a:t>Employees are actively involved in the safety improvement process, providing valuable insights and feedback on the implemented changes. Their participation fosters a sense of ownership and accountability for safety, leading to increased vigilance and compliance with safety protocols.</a:t>
            </a:r>
            <a:endParaRPr lang="en-US" sz="2000" dirty="0"/>
          </a:p>
        </p:txBody>
      </p:sp>
      <p:sp>
        <p:nvSpPr>
          <p:cNvPr id="11" name="Shape 8"/>
          <p:cNvSpPr/>
          <p:nvPr/>
        </p:nvSpPr>
        <p:spPr>
          <a:xfrm>
            <a:off x="7420928" y="4843105"/>
            <a:ext cx="6704974" cy="2805708"/>
          </a:xfrm>
          <a:prstGeom prst="roundRect">
            <a:avLst>
              <a:gd name="adj" fmla="val 3391"/>
            </a:avLst>
          </a:prstGeom>
          <a:noFill/>
          <a:ln w="7620">
            <a:solidFill>
              <a:srgbClr val="D1B6E1"/>
            </a:solidFill>
            <a:prstDash val="solid"/>
          </a:ln>
        </p:spPr>
      </p:sp>
      <p:sp>
        <p:nvSpPr>
          <p:cNvPr id="12" name="Text 9"/>
          <p:cNvSpPr/>
          <p:nvPr/>
        </p:nvSpPr>
        <p:spPr>
          <a:xfrm>
            <a:off x="7639883" y="5062061"/>
            <a:ext cx="6186476" cy="2367796"/>
          </a:xfrm>
          <a:prstGeom prst="rect">
            <a:avLst/>
          </a:prstGeom>
          <a:noFill/>
          <a:ln/>
        </p:spPr>
        <p:txBody>
          <a:bodyPr wrap="square" rtlCol="0" anchor="t"/>
          <a:lstStyle/>
          <a:p>
            <a:pPr marL="0" indent="0">
              <a:lnSpc>
                <a:spcPts val="2664"/>
              </a:lnSpc>
              <a:buNone/>
            </a:pPr>
            <a:r>
              <a:rPr lang="en-US" sz="2000" b="1" kern="0" spc="-33" dirty="0">
                <a:solidFill>
                  <a:srgbClr val="272525"/>
                </a:solidFill>
                <a:latin typeface="Source Sans Pro" pitchFamily="34" charset="0"/>
                <a:ea typeface="Source Sans Pro" pitchFamily="34" charset="-122"/>
                <a:cs typeface="Source Sans Pro" pitchFamily="34" charset="-120"/>
              </a:rPr>
              <a:t>Leadership Support: </a:t>
            </a:r>
            <a:r>
              <a:rPr lang="en-US" sz="2000" kern="0" spc="-33" dirty="0">
                <a:solidFill>
                  <a:srgbClr val="272525"/>
                </a:solidFill>
                <a:latin typeface="Source Sans Pro" pitchFamily="34" charset="0"/>
                <a:ea typeface="Source Sans Pro" pitchFamily="34" charset="-122"/>
                <a:cs typeface="Source Sans Pro" pitchFamily="34" charset="-120"/>
              </a:rPr>
              <a:t>Plant management demonstrates strong support for safety initiatives by allocating resources, providing training opportunities, and actively participating in safety improvement efforts. Their leadership sets a positive example for all employees, reinforcing the importance of safety as a top priority.</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2875597"/>
            <a:ext cx="9933503" cy="347186"/>
          </a:xfrm>
          <a:prstGeom prst="rect">
            <a:avLst/>
          </a:prstGeom>
          <a:noFill/>
          <a:ln/>
        </p:spPr>
        <p:txBody>
          <a:bodyPr wrap="none" rtlCol="0" anchor="t"/>
          <a:lstStyle/>
          <a:p>
            <a:pPr marL="0" indent="0" algn="ctr">
              <a:lnSpc>
                <a:spcPts val="2734"/>
              </a:lnSpc>
              <a:buNone/>
            </a:pPr>
            <a:r>
              <a:rPr lang="en-US" sz="2400" b="1" kern="0" spc="-44" dirty="0">
                <a:solidFill>
                  <a:srgbClr val="FF75D3"/>
                </a:solidFill>
                <a:latin typeface="adonis-web" pitchFamily="34" charset="0"/>
                <a:ea typeface="adonis-web" pitchFamily="34" charset="-122"/>
                <a:cs typeface="adonis-web" pitchFamily="34" charset="-120"/>
              </a:rPr>
              <a:t>Sample Example of Safety Kaizen:</a:t>
            </a:r>
            <a:endParaRPr lang="en-US" sz="2400" dirty="0"/>
          </a:p>
        </p:txBody>
      </p:sp>
      <p:sp>
        <p:nvSpPr>
          <p:cNvPr id="5" name="Shape 2"/>
          <p:cNvSpPr/>
          <p:nvPr/>
        </p:nvSpPr>
        <p:spPr>
          <a:xfrm>
            <a:off x="2348389" y="3472695"/>
            <a:ext cx="9933503" cy="2770449"/>
          </a:xfrm>
          <a:prstGeom prst="roundRect">
            <a:avLst>
              <a:gd name="adj" fmla="val 5315"/>
            </a:avLst>
          </a:prstGeom>
          <a:noFill/>
          <a:ln w="7620">
            <a:solidFill>
              <a:srgbClr val="D1B6E1"/>
            </a:solidFill>
            <a:prstDash val="solid"/>
          </a:ln>
        </p:spPr>
      </p:sp>
      <p:sp>
        <p:nvSpPr>
          <p:cNvPr id="6" name="Text 3"/>
          <p:cNvSpPr/>
          <p:nvPr/>
        </p:nvSpPr>
        <p:spPr>
          <a:xfrm>
            <a:off x="2578179" y="3702487"/>
            <a:ext cx="9473922" cy="1421606"/>
          </a:xfrm>
          <a:prstGeom prst="rect">
            <a:avLst/>
          </a:prstGeom>
          <a:noFill/>
          <a:ln/>
        </p:spPr>
        <p:txBody>
          <a:bodyPr wrap="square" rtlCol="0" anchor="t"/>
          <a:lstStyle/>
          <a:p>
            <a:pPr marL="0" indent="0">
              <a:lnSpc>
                <a:spcPts val="2799"/>
              </a:lnSpc>
              <a:buNone/>
            </a:pPr>
            <a:r>
              <a:rPr lang="en-US" sz="2000" b="1" kern="0" spc="-35" dirty="0">
                <a:solidFill>
                  <a:srgbClr val="272525"/>
                </a:solidFill>
                <a:latin typeface="Source Sans Pro" pitchFamily="34" charset="0"/>
                <a:ea typeface="Source Sans Pro" pitchFamily="34" charset="-122"/>
                <a:cs typeface="Source Sans Pro" pitchFamily="34" charset="-120"/>
              </a:rPr>
              <a:t>Documentation and Communication: </a:t>
            </a:r>
            <a:r>
              <a:rPr lang="en-US" sz="2000" kern="0" spc="-35" dirty="0">
                <a:solidFill>
                  <a:srgbClr val="272525"/>
                </a:solidFill>
                <a:latin typeface="Source Sans Pro" pitchFamily="34" charset="0"/>
                <a:ea typeface="Source Sans Pro" pitchFamily="34" charset="-122"/>
                <a:cs typeface="Source Sans Pro" pitchFamily="34" charset="-120"/>
              </a:rPr>
              <a:t>The safety improvement process is well-documented, with records maintained of identified hazards, proposed solutions, implemented changes, and training sessions. Regular communication channels, such as safety meetings, bulletin boards, and email updates, are utilized to keep employees informed about safety initiatives, progress updates, and upcoming training opportunities.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576</Words>
  <Application>Microsoft Office PowerPoint</Application>
  <PresentationFormat>Custom</PresentationFormat>
  <Paragraphs>38</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5</cp:revision>
  <dcterms:created xsi:type="dcterms:W3CDTF">2024-03-30T13:00:07Z</dcterms:created>
  <dcterms:modified xsi:type="dcterms:W3CDTF">2024-03-30T14:02:29Z</dcterms:modified>
</cp:coreProperties>
</file>