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p:scale>
          <a:sx n="60" d="100"/>
          <a:sy n="60" d="100"/>
        </p:scale>
        <p:origin x="-612" y="-120"/>
      </p:cViewPr>
      <p:guideLst>
        <p:guide orient="horz" pos="2592"/>
        <p:guide pos="460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565525" cy="73183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4660900" y="0"/>
            <a:ext cx="3567113" cy="731838"/>
          </a:xfrm>
          <a:prstGeom prst="rect">
            <a:avLst/>
          </a:prstGeom>
        </p:spPr>
        <p:txBody>
          <a:bodyPr vert="horz" lIns="91440" tIns="45720" rIns="91440" bIns="45720" rtlCol="0"/>
          <a:lstStyle>
            <a:lvl1pPr algn="r">
              <a:defRPr sz="1200"/>
            </a:lvl1pPr>
          </a:lstStyle>
          <a:p>
            <a:fld id="{EEF4892E-FFE1-49B2-9FE0-841FE29F4D61}" type="datetimeFigureOut">
              <a:rPr lang="en-IN" smtClean="0"/>
              <a:t>05-04-2024</a:t>
            </a:fld>
            <a:endParaRPr lang="en-IN"/>
          </a:p>
        </p:txBody>
      </p:sp>
      <p:sp>
        <p:nvSpPr>
          <p:cNvPr id="4" name="Slide Image Placeholder 3"/>
          <p:cNvSpPr>
            <a:spLocks noGrp="1" noRot="1" noChangeAspect="1"/>
          </p:cNvSpPr>
          <p:nvPr>
            <p:ph type="sldImg" idx="2"/>
          </p:nvPr>
        </p:nvSpPr>
        <p:spPr>
          <a:xfrm>
            <a:off x="-762000" y="1096963"/>
            <a:ext cx="9753600" cy="54864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822325" y="6950075"/>
            <a:ext cx="6584950" cy="65833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13896975"/>
            <a:ext cx="3565525" cy="73025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4660900" y="13896975"/>
            <a:ext cx="3567113" cy="730250"/>
          </a:xfrm>
          <a:prstGeom prst="rect">
            <a:avLst/>
          </a:prstGeom>
        </p:spPr>
        <p:txBody>
          <a:bodyPr vert="horz" lIns="91440" tIns="45720" rIns="91440" bIns="45720" rtlCol="0" anchor="b"/>
          <a:lstStyle>
            <a:lvl1pPr algn="r">
              <a:defRPr sz="1200"/>
            </a:lvl1pPr>
          </a:lstStyle>
          <a:p>
            <a:fld id="{F320B42C-27D0-4F60-A1A0-2AF81ACAA27A}" type="slidenum">
              <a:rPr lang="en-IN" smtClean="0"/>
              <a:t>‹#›</a:t>
            </a:fld>
            <a:endParaRPr lang="en-IN"/>
          </a:p>
        </p:txBody>
      </p:sp>
    </p:spTree>
    <p:extLst>
      <p:ext uri="{BB962C8B-B14F-4D97-AF65-F5344CB8AC3E}">
        <p14:creationId xmlns:p14="http://schemas.microsoft.com/office/powerpoint/2010/main" val="10393284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IN" smtClean="0"/>
              <a:t>www.hsestudyguide.com</a:t>
            </a:r>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Footer Placeholder 1"/>
          <p:cNvSpPr>
            <a:spLocks noGrp="1"/>
          </p:cNvSpPr>
          <p:nvPr>
            <p:ph type="ftr" sz="quarter" idx="3"/>
          </p:nvPr>
        </p:nvSpPr>
        <p:spPr>
          <a:xfrm>
            <a:off x="4999038" y="7627938"/>
            <a:ext cx="4632325"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smtClean="0"/>
              <a:t>www.hsestudyguide.com</a:t>
            </a:r>
            <a:endParaRPr lang="en-IN"/>
          </a:p>
        </p:txBody>
      </p:sp>
    </p:spTree>
  </p:cSld>
  <p:clrMap bg1="lt1" tx1="dk1" bg2="lt2" tx2="dk2" accent1="accent1" accent2="accent2" accent3="accent3" accent4="accent4" accent5="accent5" accent6="accent6" hlink="hlink" folHlink="folHlink"/>
  <p:sldLayoutIdLst>
    <p:sldLayoutId id="2147483649" r:id="rId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pic>
        <p:nvPicPr>
          <p:cNvPr id="4" name="Image 1" descr="preencoded.png"/>
          <p:cNvPicPr>
            <a:picLocks noChangeAspect="1"/>
          </p:cNvPicPr>
          <p:nvPr/>
        </p:nvPicPr>
        <p:blipFill>
          <a:blip r:embed="rId4"/>
          <a:stretch>
            <a:fillRect/>
          </a:stretch>
        </p:blipFill>
        <p:spPr>
          <a:xfrm>
            <a:off x="0" y="0"/>
            <a:ext cx="5486400" cy="8229600"/>
          </a:xfrm>
          <a:prstGeom prst="rect">
            <a:avLst/>
          </a:prstGeom>
        </p:spPr>
      </p:pic>
      <p:sp>
        <p:nvSpPr>
          <p:cNvPr id="5" name="Text 1"/>
          <p:cNvSpPr/>
          <p:nvPr/>
        </p:nvSpPr>
        <p:spPr>
          <a:xfrm>
            <a:off x="6319599" y="1119352"/>
            <a:ext cx="7477601" cy="5644055"/>
          </a:xfrm>
          <a:prstGeom prst="rect">
            <a:avLst/>
          </a:prstGeom>
          <a:noFill/>
          <a:ln/>
        </p:spPr>
        <p:txBody>
          <a:bodyPr wrap="square" rtlCol="0" anchor="t"/>
          <a:lstStyle/>
          <a:p>
            <a:pPr marL="0" indent="0" algn="ctr">
              <a:lnSpc>
                <a:spcPts val="7545"/>
              </a:lnSpc>
              <a:buNone/>
            </a:pPr>
            <a:r>
              <a:rPr lang="en-US" sz="6036" b="1" kern="0" spc="-121" dirty="0">
                <a:solidFill>
                  <a:srgbClr val="FF75D3"/>
                </a:solidFill>
                <a:latin typeface="adonis-web" pitchFamily="34" charset="0"/>
                <a:ea typeface="adonis-web" pitchFamily="34" charset="-122"/>
                <a:cs typeface="adonis-web" pitchFamily="34" charset="-120"/>
              </a:rPr>
              <a:t>Top 10 </a:t>
            </a:r>
            <a:endParaRPr lang="en-US" sz="6036" b="1" kern="0" spc="-121" dirty="0" smtClean="0">
              <a:solidFill>
                <a:srgbClr val="FF75D3"/>
              </a:solidFill>
              <a:latin typeface="adonis-web" pitchFamily="34" charset="0"/>
              <a:ea typeface="adonis-web" pitchFamily="34" charset="-122"/>
              <a:cs typeface="adonis-web" pitchFamily="34" charset="-120"/>
            </a:endParaRPr>
          </a:p>
          <a:p>
            <a:pPr marL="0" indent="0" algn="ctr">
              <a:lnSpc>
                <a:spcPts val="7545"/>
              </a:lnSpc>
              <a:buNone/>
            </a:pPr>
            <a:r>
              <a:rPr lang="en-US" sz="6036" b="1" kern="0" spc="-121" dirty="0" smtClean="0">
                <a:solidFill>
                  <a:srgbClr val="FF75D3"/>
                </a:solidFill>
                <a:latin typeface="adonis-web" pitchFamily="34" charset="0"/>
                <a:ea typeface="adonis-web" pitchFamily="34" charset="-122"/>
                <a:cs typeface="adonis-web" pitchFamily="34" charset="-120"/>
              </a:rPr>
              <a:t>Construction </a:t>
            </a:r>
            <a:r>
              <a:rPr lang="en-US" sz="6036" b="1" kern="0" spc="-121" dirty="0">
                <a:solidFill>
                  <a:srgbClr val="FF75D3"/>
                </a:solidFill>
                <a:latin typeface="adonis-web" pitchFamily="34" charset="0"/>
                <a:ea typeface="adonis-web" pitchFamily="34" charset="-122"/>
                <a:cs typeface="adonis-web" pitchFamily="34" charset="-120"/>
              </a:rPr>
              <a:t>Safety Interview </a:t>
            </a:r>
            <a:endParaRPr lang="en-US" sz="6036" b="1" kern="0" spc="-121" dirty="0" smtClean="0">
              <a:solidFill>
                <a:srgbClr val="FF75D3"/>
              </a:solidFill>
              <a:latin typeface="adonis-web" pitchFamily="34" charset="0"/>
              <a:ea typeface="adonis-web" pitchFamily="34" charset="-122"/>
              <a:cs typeface="adonis-web" pitchFamily="34" charset="-120"/>
            </a:endParaRPr>
          </a:p>
          <a:p>
            <a:pPr marL="0" indent="0" algn="ctr">
              <a:lnSpc>
                <a:spcPts val="7545"/>
              </a:lnSpc>
              <a:buNone/>
            </a:pPr>
            <a:r>
              <a:rPr lang="en-US" sz="6036" b="1" kern="0" spc="-121" dirty="0" smtClean="0">
                <a:solidFill>
                  <a:srgbClr val="FF75D3"/>
                </a:solidFill>
                <a:latin typeface="adonis-web" pitchFamily="34" charset="0"/>
                <a:ea typeface="adonis-web" pitchFamily="34" charset="-122"/>
                <a:cs typeface="adonis-web" pitchFamily="34" charset="-120"/>
              </a:rPr>
              <a:t>Question </a:t>
            </a:r>
            <a:r>
              <a:rPr lang="en-US" sz="6036" b="1" kern="0" spc="-121" dirty="0">
                <a:solidFill>
                  <a:srgbClr val="FF75D3"/>
                </a:solidFill>
                <a:latin typeface="adonis-web" pitchFamily="34" charset="0"/>
                <a:ea typeface="adonis-web" pitchFamily="34" charset="-122"/>
                <a:cs typeface="adonis-web" pitchFamily="34" charset="-120"/>
              </a:rPr>
              <a:t>and Answer </a:t>
            </a:r>
            <a:endParaRPr lang="en-US" sz="6036" b="1" kern="0" spc="-121" dirty="0" smtClean="0">
              <a:solidFill>
                <a:srgbClr val="FF75D3"/>
              </a:solidFill>
              <a:latin typeface="adonis-web" pitchFamily="34" charset="0"/>
              <a:ea typeface="adonis-web" pitchFamily="34" charset="-122"/>
              <a:cs typeface="adonis-web" pitchFamily="34" charset="-120"/>
            </a:endParaRPr>
          </a:p>
          <a:p>
            <a:pPr marL="0" indent="0" algn="ctr">
              <a:lnSpc>
                <a:spcPts val="7545"/>
              </a:lnSpc>
              <a:buNone/>
            </a:pPr>
            <a:r>
              <a:rPr lang="en-US" sz="6036" b="1" kern="0" spc="-121" dirty="0" smtClean="0">
                <a:solidFill>
                  <a:srgbClr val="FF75D3"/>
                </a:solidFill>
                <a:latin typeface="adonis-web" pitchFamily="34" charset="0"/>
                <a:ea typeface="adonis-web" pitchFamily="34" charset="-122"/>
                <a:cs typeface="adonis-web" pitchFamily="34" charset="-120"/>
              </a:rPr>
              <a:t>for </a:t>
            </a:r>
            <a:r>
              <a:rPr lang="en-US" sz="6036" b="1" kern="0" spc="-121" dirty="0">
                <a:solidFill>
                  <a:srgbClr val="FF75D3"/>
                </a:solidFill>
                <a:latin typeface="adonis-web" pitchFamily="34" charset="0"/>
                <a:ea typeface="adonis-web" pitchFamily="34" charset="-122"/>
                <a:cs typeface="adonis-web" pitchFamily="34" charset="-120"/>
              </a:rPr>
              <a:t>Safety Officer</a:t>
            </a:r>
            <a:endParaRPr lang="en-US" sz="6036" dirty="0"/>
          </a:p>
        </p:txBody>
      </p:sp>
      <p:sp>
        <p:nvSpPr>
          <p:cNvPr id="6" name="Text 2"/>
          <p:cNvSpPr/>
          <p:nvPr/>
        </p:nvSpPr>
        <p:spPr>
          <a:xfrm>
            <a:off x="6319599" y="6020157"/>
            <a:ext cx="7477601" cy="355402"/>
          </a:xfrm>
          <a:prstGeom prst="rect">
            <a:avLst/>
          </a:prstGeom>
          <a:noFill/>
          <a:ln/>
        </p:spPr>
        <p:txBody>
          <a:bodyPr wrap="none" rtlCol="0" anchor="t"/>
          <a:lstStyle/>
          <a:p>
            <a:pPr marL="0" indent="0" algn="ctr">
              <a:lnSpc>
                <a:spcPts val="2799"/>
              </a:lnSpc>
              <a:buNone/>
            </a:pPr>
            <a:endParaRPr lang="en-US" sz="1750" dirty="0"/>
          </a:p>
        </p:txBody>
      </p:sp>
      <p:sp>
        <p:nvSpPr>
          <p:cNvPr id="8" name="Footer Placeholder 7"/>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pic>
        <p:nvPicPr>
          <p:cNvPr id="4" name="Image 1" descr="preencoded.png"/>
          <p:cNvPicPr>
            <a:picLocks noChangeAspect="1"/>
          </p:cNvPicPr>
          <p:nvPr/>
        </p:nvPicPr>
        <p:blipFill>
          <a:blip r:embed="rId4"/>
          <a:stretch>
            <a:fillRect/>
          </a:stretch>
        </p:blipFill>
        <p:spPr>
          <a:xfrm>
            <a:off x="0" y="0"/>
            <a:ext cx="14630400" cy="8229600"/>
          </a:xfrm>
          <a:prstGeom prst="rect">
            <a:avLst/>
          </a:prstGeom>
        </p:spPr>
      </p:pic>
      <p:sp>
        <p:nvSpPr>
          <p:cNvPr id="5" name="Shape 1"/>
          <p:cNvSpPr/>
          <p:nvPr/>
        </p:nvSpPr>
        <p:spPr>
          <a:xfrm>
            <a:off x="0" y="0"/>
            <a:ext cx="14630400" cy="8229600"/>
          </a:xfrm>
          <a:prstGeom prst="rect">
            <a:avLst/>
          </a:prstGeom>
          <a:solidFill>
            <a:srgbClr val="FFFFFF">
              <a:alpha val="85000"/>
            </a:srgbClr>
          </a:solidFill>
          <a:ln/>
        </p:spPr>
      </p:sp>
      <p:sp>
        <p:nvSpPr>
          <p:cNvPr id="6" name="Text 2"/>
          <p:cNvSpPr/>
          <p:nvPr/>
        </p:nvSpPr>
        <p:spPr>
          <a:xfrm>
            <a:off x="2348389" y="2810470"/>
            <a:ext cx="9933503" cy="832961"/>
          </a:xfrm>
          <a:prstGeom prst="rect">
            <a:avLst/>
          </a:prstGeom>
          <a:noFill/>
          <a:ln/>
        </p:spPr>
        <p:txBody>
          <a:bodyPr wrap="square" rtlCol="0" anchor="t"/>
          <a:lstStyle/>
          <a:p>
            <a:pPr marL="0" indent="0" algn="l">
              <a:lnSpc>
                <a:spcPts val="3281"/>
              </a:lnSpc>
              <a:buNone/>
            </a:pPr>
            <a:r>
              <a:rPr lang="en-US" sz="2624" b="1" kern="0" spc="-52" dirty="0">
                <a:solidFill>
                  <a:srgbClr val="FF75D3"/>
                </a:solidFill>
                <a:latin typeface="adonis-web" pitchFamily="34" charset="0"/>
                <a:ea typeface="adonis-web" pitchFamily="34" charset="-122"/>
                <a:cs typeface="adonis-web" pitchFamily="34" charset="-120"/>
              </a:rPr>
              <a:t>Can you describe your experience with construction safety protocols and regulations?</a:t>
            </a:r>
            <a:endParaRPr lang="en-US" sz="2624" dirty="0"/>
          </a:p>
        </p:txBody>
      </p:sp>
      <p:sp>
        <p:nvSpPr>
          <p:cNvPr id="7" name="Shape 3"/>
          <p:cNvSpPr/>
          <p:nvPr/>
        </p:nvSpPr>
        <p:spPr>
          <a:xfrm>
            <a:off x="2348389" y="3893344"/>
            <a:ext cx="9933503" cy="2034490"/>
          </a:xfrm>
          <a:prstGeom prst="roundRect">
            <a:avLst>
              <a:gd name="adj" fmla="val 6553"/>
            </a:avLst>
          </a:prstGeom>
          <a:noFill/>
          <a:ln w="7620">
            <a:solidFill>
              <a:srgbClr val="D1B6E1"/>
            </a:solidFill>
            <a:prstDash val="solid"/>
          </a:ln>
        </p:spPr>
      </p:sp>
      <p:sp>
        <p:nvSpPr>
          <p:cNvPr id="8" name="Text 4"/>
          <p:cNvSpPr/>
          <p:nvPr/>
        </p:nvSpPr>
        <p:spPr>
          <a:xfrm>
            <a:off x="2578179" y="4123134"/>
            <a:ext cx="9473922" cy="1066205"/>
          </a:xfrm>
          <a:prstGeom prst="rect">
            <a:avLst/>
          </a:prstGeom>
          <a:noFill/>
          <a:ln/>
        </p:spPr>
        <p:txBody>
          <a:bodyPr wrap="square" rtlCol="0" anchor="t"/>
          <a:lstStyle/>
          <a:p>
            <a:pPr marL="0" indent="0">
              <a:lnSpc>
                <a:spcPts val="2799"/>
              </a:lnSpc>
              <a:buNone/>
            </a:pPr>
            <a:r>
              <a:rPr lang="en-US" sz="2000" i="1" kern="0" spc="-35" dirty="0">
                <a:solidFill>
                  <a:srgbClr val="272525"/>
                </a:solidFill>
                <a:latin typeface="Source Sans Pro" pitchFamily="34" charset="0"/>
                <a:ea typeface="Source Sans Pro" pitchFamily="34" charset="-122"/>
                <a:cs typeface="Source Sans Pro" pitchFamily="34" charset="-120"/>
              </a:rPr>
              <a:t>Answer:</a:t>
            </a:r>
            <a:r>
              <a:rPr lang="en-US" sz="2000" kern="0" spc="-35" dirty="0">
                <a:solidFill>
                  <a:srgbClr val="272525"/>
                </a:solidFill>
                <a:latin typeface="Source Sans Pro" pitchFamily="34" charset="0"/>
                <a:ea typeface="Source Sans Pro" pitchFamily="34" charset="-122"/>
                <a:cs typeface="Source Sans Pro" pitchFamily="34" charset="-120"/>
              </a:rPr>
              <a:t> "I have extensive experience in implementing and enforcing construction safety protocols and regulations. In my previous roles, I've developed comprehensive safety plans, conducted regular site inspections, and ensured compliance with OSHA and other regulatory standards."</a:t>
            </a:r>
            <a:endParaRPr lang="en-US" sz="2000" dirty="0"/>
          </a:p>
        </p:txBody>
      </p:sp>
      <p:sp>
        <p:nvSpPr>
          <p:cNvPr id="10" name="Footer Placeholder 9"/>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pic>
        <p:nvPicPr>
          <p:cNvPr id="4" name="Image 1" descr="preencoded.png"/>
          <p:cNvPicPr>
            <a:picLocks noChangeAspect="1"/>
          </p:cNvPicPr>
          <p:nvPr/>
        </p:nvPicPr>
        <p:blipFill>
          <a:blip r:embed="rId4"/>
          <a:stretch>
            <a:fillRect/>
          </a:stretch>
        </p:blipFill>
        <p:spPr>
          <a:xfrm>
            <a:off x="0" y="0"/>
            <a:ext cx="14630400" cy="8229600"/>
          </a:xfrm>
          <a:prstGeom prst="rect">
            <a:avLst/>
          </a:prstGeom>
        </p:spPr>
      </p:pic>
      <p:sp>
        <p:nvSpPr>
          <p:cNvPr id="5" name="Shape 1"/>
          <p:cNvSpPr/>
          <p:nvPr/>
        </p:nvSpPr>
        <p:spPr>
          <a:xfrm>
            <a:off x="0" y="0"/>
            <a:ext cx="14630400" cy="8229600"/>
          </a:xfrm>
          <a:prstGeom prst="rect">
            <a:avLst/>
          </a:prstGeom>
          <a:solidFill>
            <a:srgbClr val="FFFFFF">
              <a:alpha val="85000"/>
            </a:srgbClr>
          </a:solidFill>
          <a:ln/>
        </p:spPr>
      </p:sp>
      <p:sp>
        <p:nvSpPr>
          <p:cNvPr id="6" name="Text 2"/>
          <p:cNvSpPr/>
          <p:nvPr/>
        </p:nvSpPr>
        <p:spPr>
          <a:xfrm>
            <a:off x="2348389" y="3018711"/>
            <a:ext cx="7063383" cy="416481"/>
          </a:xfrm>
          <a:prstGeom prst="rect">
            <a:avLst/>
          </a:prstGeom>
          <a:noFill/>
          <a:ln/>
        </p:spPr>
        <p:txBody>
          <a:bodyPr wrap="none" rtlCol="0" anchor="t"/>
          <a:lstStyle/>
          <a:p>
            <a:pPr marL="0" indent="0" algn="l">
              <a:lnSpc>
                <a:spcPts val="3281"/>
              </a:lnSpc>
              <a:buNone/>
            </a:pPr>
            <a:r>
              <a:rPr lang="en-US" sz="2624" b="1" kern="0" spc="-52" dirty="0">
                <a:solidFill>
                  <a:srgbClr val="FF75D3"/>
                </a:solidFill>
                <a:latin typeface="adonis-web" pitchFamily="34" charset="0"/>
                <a:ea typeface="adonis-web" pitchFamily="34" charset="-122"/>
                <a:cs typeface="adonis-web" pitchFamily="34" charset="-120"/>
              </a:rPr>
              <a:t>How do you prioritize safety on a construction site?</a:t>
            </a:r>
            <a:endParaRPr lang="en-US" sz="2624" dirty="0"/>
          </a:p>
        </p:txBody>
      </p:sp>
      <p:sp>
        <p:nvSpPr>
          <p:cNvPr id="7" name="Shape 3"/>
          <p:cNvSpPr/>
          <p:nvPr/>
        </p:nvSpPr>
        <p:spPr>
          <a:xfrm>
            <a:off x="2348389" y="3685103"/>
            <a:ext cx="9933503" cy="2037780"/>
          </a:xfrm>
          <a:prstGeom prst="roundRect">
            <a:avLst>
              <a:gd name="adj" fmla="val 6553"/>
            </a:avLst>
          </a:prstGeom>
          <a:noFill/>
          <a:ln w="7620">
            <a:solidFill>
              <a:srgbClr val="D1B6E1"/>
            </a:solidFill>
            <a:prstDash val="solid"/>
          </a:ln>
        </p:spPr>
      </p:sp>
      <p:sp>
        <p:nvSpPr>
          <p:cNvPr id="8" name="Text 4"/>
          <p:cNvSpPr/>
          <p:nvPr/>
        </p:nvSpPr>
        <p:spPr>
          <a:xfrm>
            <a:off x="2578179" y="3914894"/>
            <a:ext cx="9473922" cy="1066205"/>
          </a:xfrm>
          <a:prstGeom prst="rect">
            <a:avLst/>
          </a:prstGeom>
          <a:noFill/>
          <a:ln/>
        </p:spPr>
        <p:txBody>
          <a:bodyPr wrap="square" rtlCol="0" anchor="t"/>
          <a:lstStyle/>
          <a:p>
            <a:pPr marL="0" indent="0">
              <a:lnSpc>
                <a:spcPts val="2799"/>
              </a:lnSpc>
              <a:buNone/>
            </a:pPr>
            <a:r>
              <a:rPr lang="en-US" sz="2000" i="1" kern="0" spc="-35" dirty="0">
                <a:solidFill>
                  <a:srgbClr val="272525"/>
                </a:solidFill>
                <a:latin typeface="Source Sans Pro" pitchFamily="34" charset="0"/>
                <a:ea typeface="Source Sans Pro" pitchFamily="34" charset="-122"/>
                <a:cs typeface="Source Sans Pro" pitchFamily="34" charset="-120"/>
              </a:rPr>
              <a:t>Answer:</a:t>
            </a:r>
            <a:r>
              <a:rPr lang="en-US" sz="2000" kern="0" spc="-35" dirty="0">
                <a:solidFill>
                  <a:srgbClr val="272525"/>
                </a:solidFill>
                <a:latin typeface="Source Sans Pro" pitchFamily="34" charset="0"/>
                <a:ea typeface="Source Sans Pro" pitchFamily="34" charset="-122"/>
                <a:cs typeface="Source Sans Pro" pitchFamily="34" charset="-120"/>
              </a:rPr>
              <a:t> "Safety is always my top priority on a construction site. I believe in proactive measures such as conducting thorough risk assessments, providing continuous safety training to workers, and fostering a culture of safety awareness among the team."</a:t>
            </a:r>
            <a:endParaRPr lang="en-US" sz="2000" dirty="0"/>
          </a:p>
        </p:txBody>
      </p:sp>
      <p:sp>
        <p:nvSpPr>
          <p:cNvPr id="10" name="Footer Placeholder 9"/>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pic>
        <p:nvPicPr>
          <p:cNvPr id="4" name="Image 1" descr="preencoded.png"/>
          <p:cNvPicPr>
            <a:picLocks noChangeAspect="1"/>
          </p:cNvPicPr>
          <p:nvPr/>
        </p:nvPicPr>
        <p:blipFill>
          <a:blip r:embed="rId4"/>
          <a:stretch>
            <a:fillRect/>
          </a:stretch>
        </p:blipFill>
        <p:spPr>
          <a:xfrm>
            <a:off x="0" y="0"/>
            <a:ext cx="14630400" cy="8229600"/>
          </a:xfrm>
          <a:prstGeom prst="rect">
            <a:avLst/>
          </a:prstGeom>
        </p:spPr>
      </p:pic>
      <p:sp>
        <p:nvSpPr>
          <p:cNvPr id="5" name="Shape 1"/>
          <p:cNvSpPr/>
          <p:nvPr/>
        </p:nvSpPr>
        <p:spPr>
          <a:xfrm>
            <a:off x="0" y="0"/>
            <a:ext cx="14630400" cy="8229600"/>
          </a:xfrm>
          <a:prstGeom prst="rect">
            <a:avLst/>
          </a:prstGeom>
          <a:solidFill>
            <a:srgbClr val="FFFFFF">
              <a:alpha val="85000"/>
            </a:srgbClr>
          </a:solidFill>
          <a:ln/>
        </p:spPr>
      </p:sp>
      <p:sp>
        <p:nvSpPr>
          <p:cNvPr id="6" name="Text 2"/>
          <p:cNvSpPr/>
          <p:nvPr/>
        </p:nvSpPr>
        <p:spPr>
          <a:xfrm>
            <a:off x="2348389" y="2810470"/>
            <a:ext cx="9933503" cy="832961"/>
          </a:xfrm>
          <a:prstGeom prst="rect">
            <a:avLst/>
          </a:prstGeom>
          <a:noFill/>
          <a:ln/>
        </p:spPr>
        <p:txBody>
          <a:bodyPr wrap="square" rtlCol="0" anchor="t"/>
          <a:lstStyle/>
          <a:p>
            <a:pPr marL="0" indent="0" algn="l">
              <a:lnSpc>
                <a:spcPts val="3281"/>
              </a:lnSpc>
              <a:buNone/>
            </a:pPr>
            <a:r>
              <a:rPr lang="en-US" sz="2624" b="1" kern="0" spc="-52" dirty="0">
                <a:solidFill>
                  <a:srgbClr val="FF75D3"/>
                </a:solidFill>
                <a:latin typeface="adonis-web" pitchFamily="34" charset="0"/>
                <a:ea typeface="adonis-web" pitchFamily="34" charset="-122"/>
                <a:cs typeface="adonis-web" pitchFamily="34" charset="-120"/>
              </a:rPr>
              <a:t>What steps do you take to prevent accidents and injuries on a construction site?</a:t>
            </a:r>
            <a:endParaRPr lang="en-US" sz="2624" dirty="0"/>
          </a:p>
        </p:txBody>
      </p:sp>
      <p:sp>
        <p:nvSpPr>
          <p:cNvPr id="7" name="Shape 3"/>
          <p:cNvSpPr/>
          <p:nvPr/>
        </p:nvSpPr>
        <p:spPr>
          <a:xfrm>
            <a:off x="2348389" y="3893343"/>
            <a:ext cx="9933503" cy="2018725"/>
          </a:xfrm>
          <a:prstGeom prst="roundRect">
            <a:avLst>
              <a:gd name="adj" fmla="val 6553"/>
            </a:avLst>
          </a:prstGeom>
          <a:noFill/>
          <a:ln w="7620">
            <a:solidFill>
              <a:srgbClr val="D1B6E1"/>
            </a:solidFill>
            <a:prstDash val="solid"/>
          </a:ln>
        </p:spPr>
      </p:sp>
      <p:sp>
        <p:nvSpPr>
          <p:cNvPr id="8" name="Text 4"/>
          <p:cNvSpPr/>
          <p:nvPr/>
        </p:nvSpPr>
        <p:spPr>
          <a:xfrm>
            <a:off x="2578179" y="4123134"/>
            <a:ext cx="9473922" cy="1066205"/>
          </a:xfrm>
          <a:prstGeom prst="rect">
            <a:avLst/>
          </a:prstGeom>
          <a:noFill/>
          <a:ln/>
        </p:spPr>
        <p:txBody>
          <a:bodyPr wrap="square" rtlCol="0" anchor="t"/>
          <a:lstStyle/>
          <a:p>
            <a:pPr marL="0" indent="0">
              <a:lnSpc>
                <a:spcPts val="2799"/>
              </a:lnSpc>
              <a:buNone/>
            </a:pPr>
            <a:r>
              <a:rPr lang="en-US" sz="2000" i="1" kern="0" spc="-35" dirty="0">
                <a:solidFill>
                  <a:srgbClr val="272525"/>
                </a:solidFill>
                <a:latin typeface="Source Sans Pro" pitchFamily="34" charset="0"/>
                <a:ea typeface="Source Sans Pro" pitchFamily="34" charset="-122"/>
                <a:cs typeface="Source Sans Pro" pitchFamily="34" charset="-120"/>
              </a:rPr>
              <a:t>Answer:</a:t>
            </a:r>
            <a:r>
              <a:rPr lang="en-US" sz="2000" kern="0" spc="-35" dirty="0">
                <a:solidFill>
                  <a:srgbClr val="272525"/>
                </a:solidFill>
                <a:latin typeface="Source Sans Pro" pitchFamily="34" charset="0"/>
                <a:ea typeface="Source Sans Pro" pitchFamily="34" charset="-122"/>
                <a:cs typeface="Source Sans Pro" pitchFamily="34" charset="-120"/>
              </a:rPr>
              <a:t> "To prevent accidents and injuries, I focus on implementing effective safety procedures, conducting regular safety meetings, and promoting the use of personal protective equipment (PPE). Additionally, I encourage open communication among workers to identify and address potential hazards promptly."</a:t>
            </a:r>
            <a:endParaRPr lang="en-US" sz="2000" dirty="0"/>
          </a:p>
        </p:txBody>
      </p:sp>
      <p:sp>
        <p:nvSpPr>
          <p:cNvPr id="10" name="Footer Placeholder 9"/>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pic>
        <p:nvPicPr>
          <p:cNvPr id="4" name="Image 1" descr="preencoded.png"/>
          <p:cNvPicPr>
            <a:picLocks noChangeAspect="1"/>
          </p:cNvPicPr>
          <p:nvPr/>
        </p:nvPicPr>
        <p:blipFill>
          <a:blip r:embed="rId4"/>
          <a:stretch>
            <a:fillRect/>
          </a:stretch>
        </p:blipFill>
        <p:spPr>
          <a:xfrm>
            <a:off x="0" y="0"/>
            <a:ext cx="14630400" cy="8229600"/>
          </a:xfrm>
          <a:prstGeom prst="rect">
            <a:avLst/>
          </a:prstGeom>
        </p:spPr>
      </p:pic>
      <p:sp>
        <p:nvSpPr>
          <p:cNvPr id="5" name="Shape 1"/>
          <p:cNvSpPr/>
          <p:nvPr/>
        </p:nvSpPr>
        <p:spPr>
          <a:xfrm>
            <a:off x="0" y="0"/>
            <a:ext cx="14630400" cy="8229600"/>
          </a:xfrm>
          <a:prstGeom prst="rect">
            <a:avLst/>
          </a:prstGeom>
          <a:solidFill>
            <a:srgbClr val="FFFFFF">
              <a:alpha val="85000"/>
            </a:srgbClr>
          </a:solidFill>
          <a:ln/>
        </p:spPr>
      </p:sp>
      <p:sp>
        <p:nvSpPr>
          <p:cNvPr id="6" name="Text 2"/>
          <p:cNvSpPr/>
          <p:nvPr/>
        </p:nvSpPr>
        <p:spPr>
          <a:xfrm>
            <a:off x="2348389" y="2810470"/>
            <a:ext cx="9933503" cy="832961"/>
          </a:xfrm>
          <a:prstGeom prst="rect">
            <a:avLst/>
          </a:prstGeom>
          <a:noFill/>
          <a:ln/>
        </p:spPr>
        <p:txBody>
          <a:bodyPr wrap="square" rtlCol="0" anchor="t"/>
          <a:lstStyle/>
          <a:p>
            <a:pPr marL="0" indent="0" algn="l">
              <a:lnSpc>
                <a:spcPts val="3281"/>
              </a:lnSpc>
              <a:buNone/>
            </a:pPr>
            <a:r>
              <a:rPr lang="en-US" sz="2624" b="1" kern="0" spc="-52" dirty="0">
                <a:solidFill>
                  <a:srgbClr val="FF75D3"/>
                </a:solidFill>
                <a:latin typeface="adonis-web" pitchFamily="34" charset="0"/>
                <a:ea typeface="adonis-web" pitchFamily="34" charset="-122"/>
                <a:cs typeface="adonis-web" pitchFamily="34" charset="-120"/>
              </a:rPr>
              <a:t>How do you handle safety incidents or emergencies on a construction site?</a:t>
            </a:r>
            <a:endParaRPr lang="en-US" sz="2624" dirty="0"/>
          </a:p>
        </p:txBody>
      </p:sp>
      <p:sp>
        <p:nvSpPr>
          <p:cNvPr id="7" name="Shape 3"/>
          <p:cNvSpPr/>
          <p:nvPr/>
        </p:nvSpPr>
        <p:spPr>
          <a:xfrm>
            <a:off x="2348389" y="3893344"/>
            <a:ext cx="9933503" cy="1924132"/>
          </a:xfrm>
          <a:prstGeom prst="roundRect">
            <a:avLst>
              <a:gd name="adj" fmla="val 6553"/>
            </a:avLst>
          </a:prstGeom>
          <a:noFill/>
          <a:ln w="7620">
            <a:solidFill>
              <a:srgbClr val="D1B6E1"/>
            </a:solidFill>
            <a:prstDash val="solid"/>
          </a:ln>
        </p:spPr>
      </p:sp>
      <p:sp>
        <p:nvSpPr>
          <p:cNvPr id="8" name="Text 4"/>
          <p:cNvSpPr/>
          <p:nvPr/>
        </p:nvSpPr>
        <p:spPr>
          <a:xfrm>
            <a:off x="2578179" y="4123134"/>
            <a:ext cx="9473922" cy="1066205"/>
          </a:xfrm>
          <a:prstGeom prst="rect">
            <a:avLst/>
          </a:prstGeom>
          <a:noFill/>
          <a:ln/>
        </p:spPr>
        <p:txBody>
          <a:bodyPr wrap="square" rtlCol="0" anchor="t"/>
          <a:lstStyle/>
          <a:p>
            <a:pPr marL="0" indent="0">
              <a:lnSpc>
                <a:spcPts val="2799"/>
              </a:lnSpc>
              <a:buNone/>
            </a:pPr>
            <a:r>
              <a:rPr lang="en-US" sz="2000" i="1" kern="0" spc="-35" dirty="0">
                <a:solidFill>
                  <a:srgbClr val="272525"/>
                </a:solidFill>
                <a:latin typeface="Source Sans Pro" pitchFamily="34" charset="0"/>
                <a:ea typeface="Source Sans Pro" pitchFamily="34" charset="-122"/>
                <a:cs typeface="Source Sans Pro" pitchFamily="34" charset="-120"/>
              </a:rPr>
              <a:t>Answer:</a:t>
            </a:r>
            <a:r>
              <a:rPr lang="en-US" sz="2000" kern="0" spc="-35" dirty="0">
                <a:solidFill>
                  <a:srgbClr val="272525"/>
                </a:solidFill>
                <a:latin typeface="Source Sans Pro" pitchFamily="34" charset="0"/>
                <a:ea typeface="Source Sans Pro" pitchFamily="34" charset="-122"/>
                <a:cs typeface="Source Sans Pro" pitchFamily="34" charset="-120"/>
              </a:rPr>
              <a:t> "In the event of a safety incident or emergency, my first priority is to ensure the immediate safety of all workers. I promptly initiate the emergency response protocol, provide first aid as necessary, and document the incident for investigation and preventive measures."</a:t>
            </a:r>
            <a:endParaRPr lang="en-US" sz="2000" dirty="0"/>
          </a:p>
        </p:txBody>
      </p:sp>
      <p:sp>
        <p:nvSpPr>
          <p:cNvPr id="10" name="Footer Placeholder 9"/>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pic>
        <p:nvPicPr>
          <p:cNvPr id="4" name="Image 1" descr="preencoded.png"/>
          <p:cNvPicPr>
            <a:picLocks noChangeAspect="1"/>
          </p:cNvPicPr>
          <p:nvPr/>
        </p:nvPicPr>
        <p:blipFill>
          <a:blip r:embed="rId4"/>
          <a:stretch>
            <a:fillRect/>
          </a:stretch>
        </p:blipFill>
        <p:spPr>
          <a:xfrm>
            <a:off x="0" y="0"/>
            <a:ext cx="14630400" cy="8229600"/>
          </a:xfrm>
          <a:prstGeom prst="rect">
            <a:avLst/>
          </a:prstGeom>
        </p:spPr>
      </p:pic>
      <p:sp>
        <p:nvSpPr>
          <p:cNvPr id="5" name="Shape 1"/>
          <p:cNvSpPr/>
          <p:nvPr/>
        </p:nvSpPr>
        <p:spPr>
          <a:xfrm>
            <a:off x="0" y="0"/>
            <a:ext cx="14630400" cy="8229600"/>
          </a:xfrm>
          <a:prstGeom prst="rect">
            <a:avLst/>
          </a:prstGeom>
          <a:solidFill>
            <a:srgbClr val="FFFFFF">
              <a:alpha val="85000"/>
            </a:srgbClr>
          </a:solidFill>
          <a:ln/>
        </p:spPr>
      </p:sp>
      <p:sp>
        <p:nvSpPr>
          <p:cNvPr id="6" name="Text 2"/>
          <p:cNvSpPr/>
          <p:nvPr/>
        </p:nvSpPr>
        <p:spPr>
          <a:xfrm>
            <a:off x="2348389" y="2632710"/>
            <a:ext cx="9933503" cy="832961"/>
          </a:xfrm>
          <a:prstGeom prst="rect">
            <a:avLst/>
          </a:prstGeom>
          <a:noFill/>
          <a:ln/>
        </p:spPr>
        <p:txBody>
          <a:bodyPr wrap="square" rtlCol="0" anchor="t"/>
          <a:lstStyle/>
          <a:p>
            <a:pPr marL="0" indent="0" algn="l">
              <a:lnSpc>
                <a:spcPts val="3281"/>
              </a:lnSpc>
              <a:buNone/>
            </a:pPr>
            <a:r>
              <a:rPr lang="en-US" sz="2624" b="1" kern="0" spc="-52" dirty="0">
                <a:solidFill>
                  <a:srgbClr val="FF75D3"/>
                </a:solidFill>
                <a:latin typeface="adonis-web" pitchFamily="34" charset="0"/>
                <a:ea typeface="adonis-web" pitchFamily="34" charset="-122"/>
                <a:cs typeface="adonis-web" pitchFamily="34" charset="-120"/>
              </a:rPr>
              <a:t>How do you stay updated on the latest safety regulations and best practices in the construction industry?</a:t>
            </a:r>
            <a:endParaRPr lang="en-US" sz="2624" dirty="0"/>
          </a:p>
        </p:txBody>
      </p:sp>
      <p:sp>
        <p:nvSpPr>
          <p:cNvPr id="7" name="Shape 3"/>
          <p:cNvSpPr/>
          <p:nvPr/>
        </p:nvSpPr>
        <p:spPr>
          <a:xfrm>
            <a:off x="2348389" y="3715583"/>
            <a:ext cx="9933503" cy="1881188"/>
          </a:xfrm>
          <a:prstGeom prst="roundRect">
            <a:avLst>
              <a:gd name="adj" fmla="val 5315"/>
            </a:avLst>
          </a:prstGeom>
          <a:noFill/>
          <a:ln w="7620">
            <a:solidFill>
              <a:srgbClr val="D1B6E1"/>
            </a:solidFill>
            <a:prstDash val="solid"/>
          </a:ln>
        </p:spPr>
      </p:sp>
      <p:sp>
        <p:nvSpPr>
          <p:cNvPr id="8" name="Text 4"/>
          <p:cNvSpPr/>
          <p:nvPr/>
        </p:nvSpPr>
        <p:spPr>
          <a:xfrm>
            <a:off x="2578179" y="3945374"/>
            <a:ext cx="9473922" cy="1421606"/>
          </a:xfrm>
          <a:prstGeom prst="rect">
            <a:avLst/>
          </a:prstGeom>
          <a:noFill/>
          <a:ln/>
        </p:spPr>
        <p:txBody>
          <a:bodyPr wrap="square" rtlCol="0" anchor="t"/>
          <a:lstStyle/>
          <a:p>
            <a:pPr marL="0" indent="0">
              <a:lnSpc>
                <a:spcPts val="2799"/>
              </a:lnSpc>
              <a:buNone/>
            </a:pPr>
            <a:r>
              <a:rPr lang="en-US" sz="2000" i="1" kern="0" spc="-35" dirty="0">
                <a:solidFill>
                  <a:srgbClr val="272525"/>
                </a:solidFill>
                <a:latin typeface="Source Sans Pro" pitchFamily="34" charset="0"/>
                <a:ea typeface="Source Sans Pro" pitchFamily="34" charset="-122"/>
                <a:cs typeface="Source Sans Pro" pitchFamily="34" charset="-120"/>
              </a:rPr>
              <a:t>Answer:</a:t>
            </a:r>
            <a:r>
              <a:rPr lang="en-US" sz="2000" kern="0" spc="-35" dirty="0">
                <a:solidFill>
                  <a:srgbClr val="272525"/>
                </a:solidFill>
                <a:latin typeface="Source Sans Pro" pitchFamily="34" charset="0"/>
                <a:ea typeface="Source Sans Pro" pitchFamily="34" charset="-122"/>
                <a:cs typeface="Source Sans Pro" pitchFamily="34" charset="-120"/>
              </a:rPr>
              <a:t> "I regularly attend safety seminars, workshops, and training sessions to stay informed about the latest regulations and best practices in the construction industry. Additionally, I actively engage with industry associations and online forums to exchange knowledge and insights with fellow safety professionals."</a:t>
            </a:r>
            <a:endParaRPr lang="en-US" sz="2000" dirty="0"/>
          </a:p>
        </p:txBody>
      </p:sp>
      <p:sp>
        <p:nvSpPr>
          <p:cNvPr id="10" name="Footer Placeholder 9"/>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pic>
        <p:nvPicPr>
          <p:cNvPr id="4" name="Image 1" descr="preencoded.png"/>
          <p:cNvPicPr>
            <a:picLocks noChangeAspect="1"/>
          </p:cNvPicPr>
          <p:nvPr/>
        </p:nvPicPr>
        <p:blipFill>
          <a:blip r:embed="rId4"/>
          <a:stretch>
            <a:fillRect/>
          </a:stretch>
        </p:blipFill>
        <p:spPr>
          <a:xfrm>
            <a:off x="0" y="0"/>
            <a:ext cx="14630400" cy="8229600"/>
          </a:xfrm>
          <a:prstGeom prst="rect">
            <a:avLst/>
          </a:prstGeom>
        </p:spPr>
      </p:pic>
      <p:sp>
        <p:nvSpPr>
          <p:cNvPr id="5" name="Shape 1"/>
          <p:cNvSpPr/>
          <p:nvPr/>
        </p:nvSpPr>
        <p:spPr>
          <a:xfrm>
            <a:off x="0" y="0"/>
            <a:ext cx="14630400" cy="8229600"/>
          </a:xfrm>
          <a:prstGeom prst="rect">
            <a:avLst/>
          </a:prstGeom>
          <a:solidFill>
            <a:srgbClr val="FFFFFF">
              <a:alpha val="85000"/>
            </a:srgbClr>
          </a:solidFill>
          <a:ln/>
        </p:spPr>
      </p:sp>
      <p:sp>
        <p:nvSpPr>
          <p:cNvPr id="6" name="Text 2"/>
          <p:cNvSpPr/>
          <p:nvPr/>
        </p:nvSpPr>
        <p:spPr>
          <a:xfrm>
            <a:off x="2348389" y="2632710"/>
            <a:ext cx="9933503" cy="832961"/>
          </a:xfrm>
          <a:prstGeom prst="rect">
            <a:avLst/>
          </a:prstGeom>
          <a:noFill/>
          <a:ln/>
        </p:spPr>
        <p:txBody>
          <a:bodyPr wrap="square" rtlCol="0" anchor="t"/>
          <a:lstStyle/>
          <a:p>
            <a:pPr marL="0" indent="0" algn="l">
              <a:lnSpc>
                <a:spcPts val="3281"/>
              </a:lnSpc>
              <a:buNone/>
            </a:pPr>
            <a:r>
              <a:rPr lang="en-US" sz="2624" b="1" kern="0" spc="-52" dirty="0">
                <a:solidFill>
                  <a:srgbClr val="FF75D3"/>
                </a:solidFill>
                <a:latin typeface="adonis-web" pitchFamily="34" charset="0"/>
                <a:ea typeface="adonis-web" pitchFamily="34" charset="-122"/>
                <a:cs typeface="adonis-web" pitchFamily="34" charset="-120"/>
              </a:rPr>
              <a:t>Can you discuss a time when you successfully improved safety performance on a construction project?</a:t>
            </a:r>
            <a:endParaRPr lang="en-US" sz="2624" dirty="0"/>
          </a:p>
        </p:txBody>
      </p:sp>
      <p:sp>
        <p:nvSpPr>
          <p:cNvPr id="7" name="Shape 3"/>
          <p:cNvSpPr/>
          <p:nvPr/>
        </p:nvSpPr>
        <p:spPr>
          <a:xfrm>
            <a:off x="2348389" y="3715582"/>
            <a:ext cx="9933503" cy="2354141"/>
          </a:xfrm>
          <a:prstGeom prst="roundRect">
            <a:avLst>
              <a:gd name="adj" fmla="val 5315"/>
            </a:avLst>
          </a:prstGeom>
          <a:noFill/>
          <a:ln w="7620">
            <a:solidFill>
              <a:srgbClr val="D1B6E1"/>
            </a:solidFill>
            <a:prstDash val="solid"/>
          </a:ln>
        </p:spPr>
      </p:sp>
      <p:sp>
        <p:nvSpPr>
          <p:cNvPr id="8" name="Text 4"/>
          <p:cNvSpPr/>
          <p:nvPr/>
        </p:nvSpPr>
        <p:spPr>
          <a:xfrm>
            <a:off x="2578179" y="3945374"/>
            <a:ext cx="9473922" cy="1421606"/>
          </a:xfrm>
          <a:prstGeom prst="rect">
            <a:avLst/>
          </a:prstGeom>
          <a:noFill/>
          <a:ln/>
        </p:spPr>
        <p:txBody>
          <a:bodyPr wrap="square" rtlCol="0" anchor="t"/>
          <a:lstStyle/>
          <a:p>
            <a:pPr marL="0" indent="0">
              <a:lnSpc>
                <a:spcPts val="2799"/>
              </a:lnSpc>
              <a:buNone/>
            </a:pPr>
            <a:r>
              <a:rPr lang="en-US" sz="2000" i="1" kern="0" spc="-35" dirty="0">
                <a:solidFill>
                  <a:srgbClr val="272525"/>
                </a:solidFill>
                <a:latin typeface="Source Sans Pro" pitchFamily="34" charset="0"/>
                <a:ea typeface="Source Sans Pro" pitchFamily="34" charset="-122"/>
                <a:cs typeface="Source Sans Pro" pitchFamily="34" charset="-120"/>
              </a:rPr>
              <a:t>Answer:</a:t>
            </a:r>
            <a:r>
              <a:rPr lang="en-US" sz="2000" kern="0" spc="-35" dirty="0">
                <a:solidFill>
                  <a:srgbClr val="272525"/>
                </a:solidFill>
                <a:latin typeface="Source Sans Pro" pitchFamily="34" charset="0"/>
                <a:ea typeface="Source Sans Pro" pitchFamily="34" charset="-122"/>
                <a:cs typeface="Source Sans Pro" pitchFamily="34" charset="-120"/>
              </a:rPr>
              <a:t> "In one project, I noticed a pattern of near misses related to improper handling of heavy equipment. To address this, I conducted targeted training sessions on equipment safety procedures and reinforced the importance of adherence to safety protocols. As a result, we saw a significant decrease in incidents related to equipment mishandling."</a:t>
            </a:r>
            <a:endParaRPr lang="en-US" sz="2000" dirty="0"/>
          </a:p>
        </p:txBody>
      </p:sp>
      <p:sp>
        <p:nvSpPr>
          <p:cNvPr id="10" name="Footer Placeholder 9"/>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pic>
        <p:nvPicPr>
          <p:cNvPr id="4" name="Image 1" descr="preencoded.png"/>
          <p:cNvPicPr>
            <a:picLocks noChangeAspect="1"/>
          </p:cNvPicPr>
          <p:nvPr/>
        </p:nvPicPr>
        <p:blipFill>
          <a:blip r:embed="rId4"/>
          <a:stretch>
            <a:fillRect/>
          </a:stretch>
        </p:blipFill>
        <p:spPr>
          <a:xfrm>
            <a:off x="0" y="0"/>
            <a:ext cx="14630400" cy="8229600"/>
          </a:xfrm>
          <a:prstGeom prst="rect">
            <a:avLst/>
          </a:prstGeom>
        </p:spPr>
      </p:pic>
      <p:sp>
        <p:nvSpPr>
          <p:cNvPr id="5" name="Shape 1"/>
          <p:cNvSpPr/>
          <p:nvPr/>
        </p:nvSpPr>
        <p:spPr>
          <a:xfrm>
            <a:off x="0" y="0"/>
            <a:ext cx="14630400" cy="8229600"/>
          </a:xfrm>
          <a:prstGeom prst="rect">
            <a:avLst/>
          </a:prstGeom>
          <a:solidFill>
            <a:srgbClr val="FFFFFF">
              <a:alpha val="85000"/>
            </a:srgbClr>
          </a:solidFill>
          <a:ln/>
        </p:spPr>
      </p:sp>
      <p:sp>
        <p:nvSpPr>
          <p:cNvPr id="6" name="Text 2"/>
          <p:cNvSpPr/>
          <p:nvPr/>
        </p:nvSpPr>
        <p:spPr>
          <a:xfrm>
            <a:off x="2348389" y="2632710"/>
            <a:ext cx="9933503" cy="832961"/>
          </a:xfrm>
          <a:prstGeom prst="rect">
            <a:avLst/>
          </a:prstGeom>
          <a:noFill/>
          <a:ln/>
        </p:spPr>
        <p:txBody>
          <a:bodyPr wrap="square" rtlCol="0" anchor="t"/>
          <a:lstStyle/>
          <a:p>
            <a:pPr marL="0" indent="0" algn="l">
              <a:lnSpc>
                <a:spcPts val="3281"/>
              </a:lnSpc>
              <a:buNone/>
            </a:pPr>
            <a:r>
              <a:rPr lang="en-US" sz="2624" b="1" kern="0" spc="-52" dirty="0">
                <a:solidFill>
                  <a:srgbClr val="FF75D3"/>
                </a:solidFill>
                <a:latin typeface="adonis-web" pitchFamily="34" charset="0"/>
                <a:ea typeface="adonis-web" pitchFamily="34" charset="-122"/>
                <a:cs typeface="adonis-web" pitchFamily="34" charset="-120"/>
              </a:rPr>
              <a:t>How do you ensure subcontractors comply with safety regulations on a construction site?</a:t>
            </a:r>
            <a:endParaRPr lang="en-US" sz="2624" dirty="0"/>
          </a:p>
        </p:txBody>
      </p:sp>
      <p:sp>
        <p:nvSpPr>
          <p:cNvPr id="7" name="Shape 3"/>
          <p:cNvSpPr/>
          <p:nvPr/>
        </p:nvSpPr>
        <p:spPr>
          <a:xfrm>
            <a:off x="2348389" y="3715583"/>
            <a:ext cx="9933503" cy="2338376"/>
          </a:xfrm>
          <a:prstGeom prst="roundRect">
            <a:avLst>
              <a:gd name="adj" fmla="val 5315"/>
            </a:avLst>
          </a:prstGeom>
          <a:noFill/>
          <a:ln w="7620">
            <a:solidFill>
              <a:srgbClr val="D1B6E1"/>
            </a:solidFill>
            <a:prstDash val="solid"/>
          </a:ln>
        </p:spPr>
      </p:sp>
      <p:sp>
        <p:nvSpPr>
          <p:cNvPr id="8" name="Text 4"/>
          <p:cNvSpPr/>
          <p:nvPr/>
        </p:nvSpPr>
        <p:spPr>
          <a:xfrm>
            <a:off x="2578179" y="3945374"/>
            <a:ext cx="9473922" cy="1421606"/>
          </a:xfrm>
          <a:prstGeom prst="rect">
            <a:avLst/>
          </a:prstGeom>
          <a:noFill/>
          <a:ln/>
        </p:spPr>
        <p:txBody>
          <a:bodyPr wrap="square" rtlCol="0" anchor="t"/>
          <a:lstStyle/>
          <a:p>
            <a:pPr marL="0" indent="0">
              <a:lnSpc>
                <a:spcPts val="2799"/>
              </a:lnSpc>
              <a:buNone/>
            </a:pPr>
            <a:r>
              <a:rPr lang="en-US" sz="2000" i="1" kern="0" spc="-35" dirty="0">
                <a:solidFill>
                  <a:srgbClr val="272525"/>
                </a:solidFill>
                <a:latin typeface="Source Sans Pro" pitchFamily="34" charset="0"/>
                <a:ea typeface="Source Sans Pro" pitchFamily="34" charset="-122"/>
                <a:cs typeface="Source Sans Pro" pitchFamily="34" charset="-120"/>
              </a:rPr>
              <a:t>Answer:</a:t>
            </a:r>
            <a:r>
              <a:rPr lang="en-US" sz="2000" kern="0" spc="-35" dirty="0">
                <a:solidFill>
                  <a:srgbClr val="272525"/>
                </a:solidFill>
                <a:latin typeface="Source Sans Pro" pitchFamily="34" charset="0"/>
                <a:ea typeface="Source Sans Pro" pitchFamily="34" charset="-122"/>
                <a:cs typeface="Source Sans Pro" pitchFamily="34" charset="-120"/>
              </a:rPr>
              <a:t> "I work closely with subcontractors to communicate safety expectations and requirements upfront. I conduct regular site inspections to monitor their adherence to safety protocols and provide necessary support and resources to ensure compliance. Additionally, I include safety performance metrics in subcontractor evaluations to incentivize compliance."</a:t>
            </a:r>
            <a:endParaRPr lang="en-US" sz="2000" dirty="0"/>
          </a:p>
        </p:txBody>
      </p:sp>
      <p:sp>
        <p:nvSpPr>
          <p:cNvPr id="10" name="Footer Placeholder 9"/>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pic>
        <p:nvPicPr>
          <p:cNvPr id="4" name="Image 1" descr="preencoded.png"/>
          <p:cNvPicPr>
            <a:picLocks noChangeAspect="1"/>
          </p:cNvPicPr>
          <p:nvPr/>
        </p:nvPicPr>
        <p:blipFill>
          <a:blip r:embed="rId4"/>
          <a:stretch>
            <a:fillRect/>
          </a:stretch>
        </p:blipFill>
        <p:spPr>
          <a:xfrm>
            <a:off x="0" y="0"/>
            <a:ext cx="14630400" cy="8229600"/>
          </a:xfrm>
          <a:prstGeom prst="rect">
            <a:avLst/>
          </a:prstGeom>
        </p:spPr>
      </p:pic>
      <p:sp>
        <p:nvSpPr>
          <p:cNvPr id="5" name="Shape 1"/>
          <p:cNvSpPr/>
          <p:nvPr/>
        </p:nvSpPr>
        <p:spPr>
          <a:xfrm>
            <a:off x="0" y="0"/>
            <a:ext cx="14630400" cy="8229600"/>
          </a:xfrm>
          <a:prstGeom prst="rect">
            <a:avLst/>
          </a:prstGeom>
          <a:solidFill>
            <a:srgbClr val="FFFFFF">
              <a:alpha val="85000"/>
            </a:srgbClr>
          </a:solidFill>
          <a:ln/>
        </p:spPr>
      </p:sp>
      <p:sp>
        <p:nvSpPr>
          <p:cNvPr id="6" name="Text 2"/>
          <p:cNvSpPr/>
          <p:nvPr/>
        </p:nvSpPr>
        <p:spPr>
          <a:xfrm>
            <a:off x="2348389" y="2632710"/>
            <a:ext cx="9933503" cy="832961"/>
          </a:xfrm>
          <a:prstGeom prst="rect">
            <a:avLst/>
          </a:prstGeom>
          <a:noFill/>
          <a:ln/>
        </p:spPr>
        <p:txBody>
          <a:bodyPr wrap="square" rtlCol="0" anchor="t"/>
          <a:lstStyle/>
          <a:p>
            <a:pPr marL="0" indent="0" algn="l">
              <a:lnSpc>
                <a:spcPts val="3281"/>
              </a:lnSpc>
              <a:buNone/>
            </a:pPr>
            <a:r>
              <a:rPr lang="en-US" sz="2624" b="1" kern="0" spc="-52" dirty="0">
                <a:solidFill>
                  <a:srgbClr val="FF75D3"/>
                </a:solidFill>
                <a:latin typeface="adonis-web" pitchFamily="34" charset="0"/>
                <a:ea typeface="adonis-web" pitchFamily="34" charset="-122"/>
                <a:cs typeface="adonis-web" pitchFamily="34" charset="-120"/>
              </a:rPr>
              <a:t>What strategies do you employ to promote a culture of safety among construction workers?</a:t>
            </a:r>
            <a:endParaRPr lang="en-US" sz="2624" dirty="0"/>
          </a:p>
        </p:txBody>
      </p:sp>
      <p:sp>
        <p:nvSpPr>
          <p:cNvPr id="7" name="Shape 3"/>
          <p:cNvSpPr/>
          <p:nvPr/>
        </p:nvSpPr>
        <p:spPr>
          <a:xfrm>
            <a:off x="2348388" y="3715583"/>
            <a:ext cx="9933503" cy="1534334"/>
          </a:xfrm>
          <a:prstGeom prst="roundRect">
            <a:avLst>
              <a:gd name="adj" fmla="val 5315"/>
            </a:avLst>
          </a:prstGeom>
          <a:noFill/>
          <a:ln w="7620">
            <a:solidFill>
              <a:srgbClr val="D1B6E1"/>
            </a:solidFill>
            <a:prstDash val="solid"/>
          </a:ln>
        </p:spPr>
      </p:sp>
      <p:sp>
        <p:nvSpPr>
          <p:cNvPr id="8" name="Text 4"/>
          <p:cNvSpPr/>
          <p:nvPr/>
        </p:nvSpPr>
        <p:spPr>
          <a:xfrm>
            <a:off x="2578179" y="3945374"/>
            <a:ext cx="9473922" cy="1421606"/>
          </a:xfrm>
          <a:prstGeom prst="rect">
            <a:avLst/>
          </a:prstGeom>
          <a:noFill/>
          <a:ln/>
        </p:spPr>
        <p:txBody>
          <a:bodyPr wrap="square" rtlCol="0" anchor="t"/>
          <a:lstStyle/>
          <a:p>
            <a:pPr marL="0" indent="0">
              <a:lnSpc>
                <a:spcPts val="2799"/>
              </a:lnSpc>
              <a:buNone/>
            </a:pPr>
            <a:r>
              <a:rPr lang="en-US" sz="2000" i="1" kern="0" spc="-35" dirty="0">
                <a:solidFill>
                  <a:srgbClr val="272525"/>
                </a:solidFill>
                <a:latin typeface="Source Sans Pro" pitchFamily="34" charset="0"/>
                <a:ea typeface="Source Sans Pro" pitchFamily="34" charset="-122"/>
                <a:cs typeface="Source Sans Pro" pitchFamily="34" charset="-120"/>
              </a:rPr>
              <a:t>Answer:</a:t>
            </a:r>
            <a:r>
              <a:rPr lang="en-US" sz="2000" kern="0" spc="-35" dirty="0">
                <a:solidFill>
                  <a:srgbClr val="272525"/>
                </a:solidFill>
                <a:latin typeface="Source Sans Pro" pitchFamily="34" charset="0"/>
                <a:ea typeface="Source Sans Pro" pitchFamily="34" charset="-122"/>
                <a:cs typeface="Source Sans Pro" pitchFamily="34" charset="-120"/>
              </a:rPr>
              <a:t> "I believe in leading by example and actively promoting safety as a core value. I encourage open communication, recognize and reward safe behavior, and involve workers in safety planning and decision-making processes. </a:t>
            </a:r>
            <a:endParaRPr lang="en-US" sz="2000" dirty="0"/>
          </a:p>
        </p:txBody>
      </p:sp>
      <p:sp>
        <p:nvSpPr>
          <p:cNvPr id="10" name="Footer Placeholder 9"/>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pic>
        <p:nvPicPr>
          <p:cNvPr id="4" name="Image 1" descr="preencoded.png"/>
          <p:cNvPicPr>
            <a:picLocks noChangeAspect="1"/>
          </p:cNvPicPr>
          <p:nvPr/>
        </p:nvPicPr>
        <p:blipFill>
          <a:blip r:embed="rId4"/>
          <a:stretch>
            <a:fillRect/>
          </a:stretch>
        </p:blipFill>
        <p:spPr>
          <a:xfrm>
            <a:off x="0" y="0"/>
            <a:ext cx="14630400" cy="8229600"/>
          </a:xfrm>
          <a:prstGeom prst="rect">
            <a:avLst/>
          </a:prstGeom>
        </p:spPr>
      </p:pic>
      <p:sp>
        <p:nvSpPr>
          <p:cNvPr id="5" name="Shape 1"/>
          <p:cNvSpPr/>
          <p:nvPr/>
        </p:nvSpPr>
        <p:spPr>
          <a:xfrm>
            <a:off x="0" y="0"/>
            <a:ext cx="14630400" cy="8229600"/>
          </a:xfrm>
          <a:prstGeom prst="rect">
            <a:avLst/>
          </a:prstGeom>
          <a:solidFill>
            <a:srgbClr val="FFFFFF">
              <a:alpha val="85000"/>
            </a:srgbClr>
          </a:solidFill>
          <a:ln/>
        </p:spPr>
      </p:sp>
      <p:sp>
        <p:nvSpPr>
          <p:cNvPr id="6" name="Text 2"/>
          <p:cNvSpPr/>
          <p:nvPr/>
        </p:nvSpPr>
        <p:spPr>
          <a:xfrm>
            <a:off x="2348389" y="2840950"/>
            <a:ext cx="9519404" cy="416481"/>
          </a:xfrm>
          <a:prstGeom prst="rect">
            <a:avLst/>
          </a:prstGeom>
          <a:noFill/>
          <a:ln/>
        </p:spPr>
        <p:txBody>
          <a:bodyPr wrap="none" rtlCol="0" anchor="t"/>
          <a:lstStyle/>
          <a:p>
            <a:pPr marL="0" indent="0" algn="l">
              <a:lnSpc>
                <a:spcPts val="3281"/>
              </a:lnSpc>
              <a:buNone/>
            </a:pPr>
            <a:r>
              <a:rPr lang="en-US" sz="2624" b="1" kern="0" spc="-52" dirty="0">
                <a:solidFill>
                  <a:srgbClr val="FF75D3"/>
                </a:solidFill>
                <a:latin typeface="adonis-web" pitchFamily="34" charset="0"/>
                <a:ea typeface="adonis-web" pitchFamily="34" charset="-122"/>
                <a:cs typeface="adonis-web" pitchFamily="34" charset="-120"/>
              </a:rPr>
              <a:t>How do you address safety concerns raised by construction workers?</a:t>
            </a:r>
            <a:endParaRPr lang="en-US" sz="2624" dirty="0"/>
          </a:p>
        </p:txBody>
      </p:sp>
      <p:sp>
        <p:nvSpPr>
          <p:cNvPr id="7" name="Shape 3"/>
          <p:cNvSpPr/>
          <p:nvPr/>
        </p:nvSpPr>
        <p:spPr>
          <a:xfrm>
            <a:off x="2348389" y="3507343"/>
            <a:ext cx="9933503" cy="2388960"/>
          </a:xfrm>
          <a:prstGeom prst="roundRect">
            <a:avLst>
              <a:gd name="adj" fmla="val 5315"/>
            </a:avLst>
          </a:prstGeom>
          <a:noFill/>
          <a:ln w="7620">
            <a:solidFill>
              <a:srgbClr val="D1B6E1"/>
            </a:solidFill>
            <a:prstDash val="solid"/>
          </a:ln>
        </p:spPr>
      </p:sp>
      <p:sp>
        <p:nvSpPr>
          <p:cNvPr id="8" name="Text 4"/>
          <p:cNvSpPr/>
          <p:nvPr/>
        </p:nvSpPr>
        <p:spPr>
          <a:xfrm>
            <a:off x="2578179" y="3737134"/>
            <a:ext cx="9473922" cy="1421606"/>
          </a:xfrm>
          <a:prstGeom prst="rect">
            <a:avLst/>
          </a:prstGeom>
          <a:noFill/>
          <a:ln/>
        </p:spPr>
        <p:txBody>
          <a:bodyPr wrap="square" rtlCol="0" anchor="t"/>
          <a:lstStyle/>
          <a:p>
            <a:pPr marL="0" indent="0">
              <a:lnSpc>
                <a:spcPts val="2799"/>
              </a:lnSpc>
              <a:buNone/>
            </a:pPr>
            <a:r>
              <a:rPr lang="en-US" sz="2000" i="1" kern="0" spc="-35" dirty="0">
                <a:solidFill>
                  <a:srgbClr val="272525"/>
                </a:solidFill>
                <a:latin typeface="Source Sans Pro" pitchFamily="34" charset="0"/>
                <a:ea typeface="Source Sans Pro" pitchFamily="34" charset="-122"/>
                <a:cs typeface="Source Sans Pro" pitchFamily="34" charset="-120"/>
              </a:rPr>
              <a:t>Answer:</a:t>
            </a:r>
            <a:r>
              <a:rPr lang="en-US" sz="2000" kern="0" spc="-35" dirty="0">
                <a:solidFill>
                  <a:srgbClr val="272525"/>
                </a:solidFill>
                <a:latin typeface="Source Sans Pro" pitchFamily="34" charset="0"/>
                <a:ea typeface="Source Sans Pro" pitchFamily="34" charset="-122"/>
                <a:cs typeface="Source Sans Pro" pitchFamily="34" charset="-120"/>
              </a:rPr>
              <a:t> "I take all safety concerns raised by construction workers seriously and investigate them promptly. I encourage workers to report hazards or near misses without fear of reprisal and work collaboratively to address and mitigate risks. By fostering a culture of trust and transparency, we can effectively address safety concerns and prevent incidents."</a:t>
            </a:r>
            <a:endParaRPr lang="en-US" sz="2000" dirty="0"/>
          </a:p>
        </p:txBody>
      </p:sp>
      <p:sp>
        <p:nvSpPr>
          <p:cNvPr id="10" name="Footer Placeholder 9"/>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pic>
        <p:nvPicPr>
          <p:cNvPr id="4" name="Image 1" descr="preencoded.png"/>
          <p:cNvPicPr>
            <a:picLocks noChangeAspect="1"/>
          </p:cNvPicPr>
          <p:nvPr/>
        </p:nvPicPr>
        <p:blipFill>
          <a:blip r:embed="rId4"/>
          <a:stretch>
            <a:fillRect/>
          </a:stretch>
        </p:blipFill>
        <p:spPr>
          <a:xfrm>
            <a:off x="0" y="0"/>
            <a:ext cx="14630400" cy="8229600"/>
          </a:xfrm>
          <a:prstGeom prst="rect">
            <a:avLst/>
          </a:prstGeom>
        </p:spPr>
      </p:pic>
      <p:sp>
        <p:nvSpPr>
          <p:cNvPr id="5" name="Shape 1"/>
          <p:cNvSpPr/>
          <p:nvPr/>
        </p:nvSpPr>
        <p:spPr>
          <a:xfrm>
            <a:off x="0" y="0"/>
            <a:ext cx="14630400" cy="8229600"/>
          </a:xfrm>
          <a:prstGeom prst="rect">
            <a:avLst/>
          </a:prstGeom>
          <a:solidFill>
            <a:srgbClr val="FFFFFF">
              <a:alpha val="85000"/>
            </a:srgbClr>
          </a:solidFill>
          <a:ln/>
        </p:spPr>
      </p:sp>
      <p:sp>
        <p:nvSpPr>
          <p:cNvPr id="6" name="Text 2"/>
          <p:cNvSpPr/>
          <p:nvPr/>
        </p:nvSpPr>
        <p:spPr>
          <a:xfrm>
            <a:off x="2348389" y="2277308"/>
            <a:ext cx="9933503" cy="832961"/>
          </a:xfrm>
          <a:prstGeom prst="rect">
            <a:avLst/>
          </a:prstGeom>
          <a:noFill/>
          <a:ln/>
        </p:spPr>
        <p:txBody>
          <a:bodyPr wrap="square" rtlCol="0" anchor="t"/>
          <a:lstStyle/>
          <a:p>
            <a:pPr marL="0" indent="0" algn="l">
              <a:lnSpc>
                <a:spcPts val="3281"/>
              </a:lnSpc>
              <a:buNone/>
            </a:pPr>
            <a:r>
              <a:rPr lang="en-US" sz="2624" b="1" kern="0" spc="-52" dirty="0">
                <a:solidFill>
                  <a:srgbClr val="FF75D3"/>
                </a:solidFill>
                <a:latin typeface="adonis-web" pitchFamily="34" charset="0"/>
                <a:ea typeface="adonis-web" pitchFamily="34" charset="-122"/>
                <a:cs typeface="adonis-web" pitchFamily="34" charset="-120"/>
              </a:rPr>
              <a:t>Can you discuss a challenging safety issue you encountered on a construction site and how you resolved it?</a:t>
            </a:r>
            <a:endParaRPr lang="en-US" sz="2624" dirty="0"/>
          </a:p>
        </p:txBody>
      </p:sp>
      <p:sp>
        <p:nvSpPr>
          <p:cNvPr id="7" name="Shape 3"/>
          <p:cNvSpPr/>
          <p:nvPr/>
        </p:nvSpPr>
        <p:spPr>
          <a:xfrm>
            <a:off x="2348389" y="3360182"/>
            <a:ext cx="9933503" cy="3087915"/>
          </a:xfrm>
          <a:prstGeom prst="roundRect">
            <a:avLst>
              <a:gd name="adj" fmla="val 3858"/>
            </a:avLst>
          </a:prstGeom>
          <a:noFill/>
          <a:ln w="7620">
            <a:solidFill>
              <a:srgbClr val="D1B6E1"/>
            </a:solidFill>
            <a:prstDash val="solid"/>
          </a:ln>
        </p:spPr>
      </p:sp>
      <p:sp>
        <p:nvSpPr>
          <p:cNvPr id="8" name="Text 4"/>
          <p:cNvSpPr/>
          <p:nvPr/>
        </p:nvSpPr>
        <p:spPr>
          <a:xfrm>
            <a:off x="2578179" y="3589973"/>
            <a:ext cx="9473922" cy="2132409"/>
          </a:xfrm>
          <a:prstGeom prst="rect">
            <a:avLst/>
          </a:prstGeom>
          <a:noFill/>
          <a:ln/>
        </p:spPr>
        <p:txBody>
          <a:bodyPr wrap="square" rtlCol="0" anchor="t"/>
          <a:lstStyle/>
          <a:p>
            <a:pPr marL="0" indent="0">
              <a:lnSpc>
                <a:spcPts val="2799"/>
              </a:lnSpc>
              <a:buNone/>
            </a:pPr>
            <a:r>
              <a:rPr lang="en-US" sz="2000" i="1" kern="0" spc="-35" dirty="0">
                <a:solidFill>
                  <a:srgbClr val="272525"/>
                </a:solidFill>
                <a:latin typeface="Source Sans Pro" pitchFamily="34" charset="0"/>
                <a:ea typeface="Source Sans Pro" pitchFamily="34" charset="-122"/>
                <a:cs typeface="Source Sans Pro" pitchFamily="34" charset="-120"/>
              </a:rPr>
              <a:t>Answer:</a:t>
            </a:r>
            <a:r>
              <a:rPr lang="en-US" sz="2000" kern="0" spc="-35" dirty="0">
                <a:solidFill>
                  <a:srgbClr val="272525"/>
                </a:solidFill>
                <a:latin typeface="Source Sans Pro" pitchFamily="34" charset="0"/>
                <a:ea typeface="Source Sans Pro" pitchFamily="34" charset="-122"/>
                <a:cs typeface="Source Sans Pro" pitchFamily="34" charset="-120"/>
              </a:rPr>
              <a:t> "In a previous project, we faced resistance from some workers regarding the use of fall protection equipment when working at heights. To address this, I conducted additional training sessions emphasizing the importance of fall protection for their safety. I also provided demonstrations of proper equipment usage and actively engaged with workers to address their concerns. Through consistent communication and education, we were able to overcome the resistance and ensure full compliance with fall protection measures."</a:t>
            </a:r>
            <a:endParaRPr lang="en-US" sz="2000" dirty="0"/>
          </a:p>
        </p:txBody>
      </p:sp>
      <p:sp>
        <p:nvSpPr>
          <p:cNvPr id="10" name="Footer Placeholder 9"/>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TotalTime>
  <Words>708</Words>
  <Application>Microsoft Office PowerPoint</Application>
  <PresentationFormat>Custom</PresentationFormat>
  <Paragraphs>46</Paragraphs>
  <Slides>11</Slides>
  <Notes>11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dell</cp:lastModifiedBy>
  <cp:revision>5</cp:revision>
  <dcterms:created xsi:type="dcterms:W3CDTF">2024-04-05T12:30:44Z</dcterms:created>
  <dcterms:modified xsi:type="dcterms:W3CDTF">2024-04-05T13:29:20Z</dcterms:modified>
</cp:coreProperties>
</file>