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B6683320-6700-4B93-A056-27587CDD0FD7}" type="datetimeFigureOut">
              <a:rPr lang="en-IN" smtClean="0"/>
              <a:t>16-04-2024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8B152B4D-E1BA-4338-99BC-B3AC6CA6F130}" type="slidenum">
              <a:rPr lang="en-IN" smtClean="0"/>
              <a:t>‹#›</a:t>
            </a:fld>
            <a:endParaRPr lang="en-IN"/>
          </a:p>
        </p:txBody>
      </p:sp>
    </p:spTree>
    <p:extLst>
      <p:ext uri="{BB962C8B-B14F-4D97-AF65-F5344CB8AC3E}">
        <p14:creationId xmlns:p14="http://schemas.microsoft.com/office/powerpoint/2010/main" val="2747434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1702676"/>
            <a:ext cx="7477601" cy="3335573"/>
          </a:xfrm>
          <a:prstGeom prst="rect">
            <a:avLst/>
          </a:prstGeom>
          <a:noFill/>
          <a:ln/>
        </p:spPr>
        <p:txBody>
          <a:bodyPr wrap="square" rtlCol="0" anchor="t"/>
          <a:lstStyle/>
          <a:p>
            <a:pPr marL="0" indent="0" algn="ctr">
              <a:lnSpc>
                <a:spcPts val="7545"/>
              </a:lnSpc>
              <a:buNone/>
            </a:pPr>
            <a:r>
              <a:rPr lang="en-US" sz="6036" b="1" kern="0" spc="-35" dirty="0">
                <a:solidFill>
                  <a:srgbClr val="FF75D3"/>
                </a:solidFill>
                <a:latin typeface="adonis-web" pitchFamily="34" charset="0"/>
                <a:ea typeface="adonis-web" pitchFamily="34" charset="-122"/>
                <a:cs typeface="adonis-web" pitchFamily="34" charset="-120"/>
              </a:rPr>
              <a:t>Work Permit Receiver (WPR) </a:t>
            </a:r>
            <a:endParaRPr lang="en-US" sz="6036" b="1" kern="0" spc="-35" dirty="0" smtClean="0">
              <a:solidFill>
                <a:srgbClr val="FF75D3"/>
              </a:solidFill>
              <a:latin typeface="adonis-web" pitchFamily="34" charset="0"/>
              <a:ea typeface="adonis-web" pitchFamily="34" charset="-122"/>
              <a:cs typeface="adonis-web" pitchFamily="34" charset="-120"/>
            </a:endParaRPr>
          </a:p>
          <a:p>
            <a:pPr marL="0" indent="0" algn="ctr">
              <a:lnSpc>
                <a:spcPts val="7545"/>
              </a:lnSpc>
              <a:buNone/>
            </a:pPr>
            <a:r>
              <a:rPr lang="en-US" sz="6036" b="1" kern="0" spc="-35" dirty="0" smtClean="0">
                <a:solidFill>
                  <a:srgbClr val="FF75D3"/>
                </a:solidFill>
                <a:latin typeface="adonis-web" pitchFamily="34" charset="0"/>
                <a:ea typeface="adonis-web" pitchFamily="34" charset="-122"/>
                <a:cs typeface="adonis-web" pitchFamily="34" charset="-120"/>
              </a:rPr>
              <a:t>in </a:t>
            </a:r>
            <a:r>
              <a:rPr lang="en-US" sz="6036" b="1" kern="0" spc="-35" dirty="0">
                <a:solidFill>
                  <a:srgbClr val="FF75D3"/>
                </a:solidFill>
                <a:latin typeface="adonis-web" pitchFamily="34" charset="0"/>
                <a:ea typeface="adonis-web" pitchFamily="34" charset="-122"/>
                <a:cs typeface="adonis-web" pitchFamily="34" charset="-120"/>
              </a:rPr>
              <a:t>Saudi Aramco</a:t>
            </a:r>
            <a:endParaRPr lang="en-US" sz="6036" dirty="0"/>
          </a:p>
        </p:txBody>
      </p:sp>
      <p:sp>
        <p:nvSpPr>
          <p:cNvPr id="6" name="Text 2"/>
          <p:cNvSpPr/>
          <p:nvPr/>
        </p:nvSpPr>
        <p:spPr>
          <a:xfrm>
            <a:off x="6319599" y="5186855"/>
            <a:ext cx="7477601" cy="879023"/>
          </a:xfrm>
          <a:prstGeom prst="rect">
            <a:avLst/>
          </a:prstGeom>
          <a:noFill/>
          <a:ln/>
        </p:spPr>
        <p:txBody>
          <a:bodyPr wrap="square" rtlCol="0" anchor="t"/>
          <a:lstStyle/>
          <a:p>
            <a:pPr marL="0" indent="0" algn="ctr">
              <a:lnSpc>
                <a:spcPts val="2734"/>
              </a:lnSpc>
              <a:buNone/>
            </a:pPr>
            <a:r>
              <a:rPr lang="en-US" sz="2187" b="1" kern="0" spc="-35" dirty="0">
                <a:solidFill>
                  <a:srgbClr val="FF75D3"/>
                </a:solidFill>
                <a:latin typeface="adonis-web" pitchFamily="34" charset="0"/>
                <a:ea typeface="adonis-web" pitchFamily="34" charset="-122"/>
                <a:cs typeface="adonis-web" pitchFamily="34" charset="-120"/>
              </a:rPr>
              <a:t>Qualification, Exam and Interview, </a:t>
            </a:r>
            <a:r>
              <a:rPr lang="en-US" sz="2187" b="1" kern="0" spc="-35" dirty="0" smtClean="0">
                <a:solidFill>
                  <a:srgbClr val="FF75D3"/>
                </a:solidFill>
                <a:latin typeface="adonis-web" pitchFamily="34" charset="0"/>
                <a:ea typeface="adonis-web" pitchFamily="34" charset="-122"/>
                <a:cs typeface="adonis-web" pitchFamily="34" charset="-120"/>
              </a:rPr>
              <a:t>Roles </a:t>
            </a:r>
            <a:r>
              <a:rPr lang="en-US" sz="2187" b="1" kern="0" spc="-35" dirty="0">
                <a:solidFill>
                  <a:srgbClr val="FF75D3"/>
                </a:solidFill>
                <a:latin typeface="adonis-web" pitchFamily="34" charset="0"/>
                <a:ea typeface="adonis-web" pitchFamily="34" charset="-122"/>
                <a:cs typeface="adonis-web" pitchFamily="34" charset="-120"/>
              </a:rPr>
              <a:t>and Responsibilities, Salary</a:t>
            </a:r>
            <a:endParaRPr lang="en-US" sz="2187"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4563308" y="1686911"/>
            <a:ext cx="5503664" cy="614856"/>
          </a:xfrm>
          <a:prstGeom prst="rect">
            <a:avLst/>
          </a:prstGeom>
          <a:noFill/>
          <a:ln/>
        </p:spPr>
        <p:txBody>
          <a:bodyPr wrap="none" rtlCol="0" anchor="t"/>
          <a:lstStyle/>
          <a:p>
            <a:pPr marL="0" indent="0" algn="ctr">
              <a:lnSpc>
                <a:spcPts val="4374"/>
              </a:lnSpc>
              <a:buNone/>
            </a:pPr>
            <a:r>
              <a:rPr lang="en-US" sz="3499" b="1" kern="0" spc="-35" dirty="0">
                <a:solidFill>
                  <a:srgbClr val="FF75D3"/>
                </a:solidFill>
                <a:latin typeface="adonis-web" pitchFamily="34" charset="0"/>
                <a:ea typeface="adonis-web" pitchFamily="34" charset="-122"/>
                <a:cs typeface="adonis-web" pitchFamily="34" charset="-120"/>
              </a:rPr>
              <a:t>Work Permit Receiver (WPR)</a:t>
            </a:r>
            <a:endParaRPr lang="en-US" sz="3499" dirty="0"/>
          </a:p>
        </p:txBody>
      </p:sp>
      <p:sp>
        <p:nvSpPr>
          <p:cNvPr id="5" name="Shape 2"/>
          <p:cNvSpPr/>
          <p:nvPr/>
        </p:nvSpPr>
        <p:spPr>
          <a:xfrm>
            <a:off x="2348389" y="2569779"/>
            <a:ext cx="9933503" cy="3720662"/>
          </a:xfrm>
          <a:prstGeom prst="roundRect">
            <a:avLst>
              <a:gd name="adj" fmla="val 4964"/>
            </a:avLst>
          </a:prstGeom>
          <a:noFill/>
          <a:ln w="7620">
            <a:solidFill>
              <a:srgbClr val="D1B6E1"/>
            </a:solidFill>
            <a:prstDash val="solid"/>
          </a:ln>
        </p:spPr>
      </p:sp>
      <p:sp>
        <p:nvSpPr>
          <p:cNvPr id="6" name="Text 3"/>
          <p:cNvSpPr/>
          <p:nvPr/>
        </p:nvSpPr>
        <p:spPr>
          <a:xfrm>
            <a:off x="2578179" y="2869325"/>
            <a:ext cx="9473922" cy="1581470"/>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 Work Permit Receiver is an individual responsible for overseeing the issuance and management of work permits within a workplace or organization</a:t>
            </a:r>
            <a:r>
              <a:rPr lang="en-US" sz="2000" kern="0" spc="-35" dirty="0" smtClean="0">
                <a:solidFill>
                  <a:srgbClr val="272525"/>
                </a:solidFill>
                <a:latin typeface="Source Sans Pro" pitchFamily="34" charset="0"/>
                <a:ea typeface="Source Sans Pro" pitchFamily="34" charset="-122"/>
                <a:cs typeface="Source Sans Pro" pitchFamily="34" charset="-120"/>
              </a:rPr>
              <a:t>.</a:t>
            </a:r>
          </a:p>
          <a:p>
            <a:pPr marL="0" indent="0">
              <a:lnSpc>
                <a:spcPts val="2799"/>
              </a:lnSpc>
              <a:buNone/>
            </a:pPr>
            <a:endParaRPr lang="en-US" sz="2000" kern="0" spc="-35" dirty="0">
              <a:solidFill>
                <a:srgbClr val="272525"/>
              </a:solidFill>
              <a:latin typeface="Source Sans Pro" pitchFamily="34" charset="0"/>
              <a:ea typeface="Source Sans Pro" pitchFamily="34" charset="-122"/>
            </a:endParaRPr>
          </a:p>
          <a:p>
            <a:r>
              <a:rPr lang="en-US" sz="2000" dirty="0"/>
              <a:t>The person who engages with the permit issuer to agree safe work conditions. They are responsible for describing to the permit issuer how the planned work is to be performed and the associated task hazards so that together they can agree appropriate precautions.</a:t>
            </a:r>
          </a:p>
          <a:p>
            <a:r>
              <a:rPr lang="en-US" sz="2000" dirty="0"/>
              <a:t/>
            </a:r>
            <a:br>
              <a:rPr lang="en-US" sz="2000" dirty="0"/>
            </a:br>
            <a:endParaRPr lang="en-US" sz="2000" dirty="0"/>
          </a:p>
        </p:txBody>
      </p:sp>
      <p:sp>
        <p:nvSpPr>
          <p:cNvPr id="7" name="Text 4"/>
          <p:cNvSpPr/>
          <p:nvPr/>
        </p:nvSpPr>
        <p:spPr>
          <a:xfrm>
            <a:off x="2578179" y="5234152"/>
            <a:ext cx="9473922" cy="1403131"/>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Their primary role involves ensuring that all necessary safety procedures and protocols are followed before authorizing work to proceed.</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5093137" y="2771537"/>
            <a:ext cx="4443889" cy="555427"/>
          </a:xfrm>
          <a:prstGeom prst="rect">
            <a:avLst/>
          </a:prstGeom>
          <a:noFill/>
          <a:ln/>
        </p:spPr>
        <p:txBody>
          <a:bodyPr wrap="none" rtlCol="0" anchor="t"/>
          <a:lstStyle/>
          <a:p>
            <a:pPr marL="0" indent="0" algn="ctr">
              <a:lnSpc>
                <a:spcPts val="4374"/>
              </a:lnSpc>
              <a:buNone/>
            </a:pPr>
            <a:r>
              <a:rPr lang="en-US" sz="3499" b="1" kern="0" spc="-35" dirty="0">
                <a:solidFill>
                  <a:srgbClr val="FF75D3"/>
                </a:solidFill>
                <a:latin typeface="adonis-web" pitchFamily="34" charset="0"/>
                <a:ea typeface="adonis-web" pitchFamily="34" charset="-122"/>
                <a:cs typeface="adonis-web" pitchFamily="34" charset="-120"/>
              </a:rPr>
              <a:t>Qualifications</a:t>
            </a:r>
            <a:endParaRPr lang="en-US" sz="3499" dirty="0"/>
          </a:p>
        </p:txBody>
      </p:sp>
      <p:sp>
        <p:nvSpPr>
          <p:cNvPr id="5" name="Shape 2"/>
          <p:cNvSpPr/>
          <p:nvPr/>
        </p:nvSpPr>
        <p:spPr>
          <a:xfrm>
            <a:off x="2348389" y="3576876"/>
            <a:ext cx="9933503" cy="2303662"/>
          </a:xfrm>
          <a:prstGeom prst="roundRect">
            <a:avLst>
              <a:gd name="adj" fmla="val 5315"/>
            </a:avLst>
          </a:prstGeom>
          <a:noFill/>
          <a:ln w="7620">
            <a:solidFill>
              <a:srgbClr val="D1B6E1"/>
            </a:solidFill>
            <a:prstDash val="solid"/>
          </a:ln>
        </p:spPr>
      </p:sp>
      <p:sp>
        <p:nvSpPr>
          <p:cNvPr id="6" name="Text 3"/>
          <p:cNvSpPr/>
          <p:nvPr/>
        </p:nvSpPr>
        <p:spPr>
          <a:xfrm>
            <a:off x="2578179" y="3806666"/>
            <a:ext cx="9473922"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To become a Work Permit Receiver (WPR) in Saudi Aramco, candidates typically need a high school diploma or equivalent. However, specific educational requirements may vary depending on the job level and department. Additionally, candidates may need relevant certifications or training in safety protocols, work permits, and job-specific procedures.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5093137" y="2771537"/>
            <a:ext cx="4443889" cy="555427"/>
          </a:xfrm>
          <a:prstGeom prst="rect">
            <a:avLst/>
          </a:prstGeom>
          <a:noFill/>
          <a:ln/>
        </p:spPr>
        <p:txBody>
          <a:bodyPr wrap="none" rtlCol="0" anchor="t"/>
          <a:lstStyle/>
          <a:p>
            <a:pPr marL="0" indent="0" algn="ctr">
              <a:lnSpc>
                <a:spcPts val="4374"/>
              </a:lnSpc>
              <a:buNone/>
            </a:pPr>
            <a:r>
              <a:rPr lang="en-US" sz="3499" b="1" kern="0" spc="-35" dirty="0">
                <a:solidFill>
                  <a:srgbClr val="FF75D3"/>
                </a:solidFill>
                <a:latin typeface="adonis-web" pitchFamily="34" charset="0"/>
                <a:ea typeface="adonis-web" pitchFamily="34" charset="-122"/>
                <a:cs typeface="adonis-web" pitchFamily="34" charset="-120"/>
              </a:rPr>
              <a:t>Exam and Interview</a:t>
            </a:r>
            <a:endParaRPr lang="en-US" sz="3499" dirty="0"/>
          </a:p>
        </p:txBody>
      </p:sp>
      <p:sp>
        <p:nvSpPr>
          <p:cNvPr id="5" name="Shape 2"/>
          <p:cNvSpPr/>
          <p:nvPr/>
        </p:nvSpPr>
        <p:spPr>
          <a:xfrm>
            <a:off x="2348389" y="3576876"/>
            <a:ext cx="9933503" cy="2303662"/>
          </a:xfrm>
          <a:prstGeom prst="roundRect">
            <a:avLst>
              <a:gd name="adj" fmla="val 5315"/>
            </a:avLst>
          </a:prstGeom>
          <a:noFill/>
          <a:ln w="7620">
            <a:solidFill>
              <a:srgbClr val="D1B6E1"/>
            </a:solidFill>
            <a:prstDash val="solid"/>
          </a:ln>
        </p:spPr>
      </p:sp>
      <p:sp>
        <p:nvSpPr>
          <p:cNvPr id="6" name="Text 3"/>
          <p:cNvSpPr/>
          <p:nvPr/>
        </p:nvSpPr>
        <p:spPr>
          <a:xfrm>
            <a:off x="2578179" y="3806666"/>
            <a:ext cx="9473922"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Candidates may need to pass an exam assessing their knowledge of safety procedures, work permit regulations, and job-specific requirements. Following successful completion of the exam, candidates may undergo an interview to assess their suitability for the role. The interview may focus on previous work experience, problem-solving skills, and adherence to safety protocols.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36148"/>
          </a:xfrm>
          <a:prstGeom prst="rect">
            <a:avLst/>
          </a:prstGeom>
          <a:solidFill>
            <a:srgbClr val="FFFFFF">
              <a:alpha val="75000"/>
            </a:srgbClr>
          </a:solidFill>
          <a:ln/>
        </p:spPr>
      </p:sp>
      <p:sp>
        <p:nvSpPr>
          <p:cNvPr id="4" name="Text 1"/>
          <p:cNvSpPr/>
          <p:nvPr/>
        </p:nvSpPr>
        <p:spPr>
          <a:xfrm>
            <a:off x="4824248" y="457200"/>
            <a:ext cx="5218386" cy="583323"/>
          </a:xfrm>
          <a:prstGeom prst="rect">
            <a:avLst/>
          </a:prstGeom>
          <a:noFill/>
          <a:ln/>
        </p:spPr>
        <p:txBody>
          <a:bodyPr wrap="none" rtlCol="0" anchor="t"/>
          <a:lstStyle/>
          <a:p>
            <a:pPr marL="0" indent="0" algn="ctr">
              <a:lnSpc>
                <a:spcPts val="3770"/>
              </a:lnSpc>
              <a:buNone/>
            </a:pPr>
            <a:r>
              <a:rPr lang="en-US" sz="3600" b="1" kern="0" spc="-30" dirty="0">
                <a:solidFill>
                  <a:srgbClr val="FF75D3"/>
                </a:solidFill>
                <a:latin typeface="adonis-web" pitchFamily="34" charset="0"/>
                <a:ea typeface="adonis-web" pitchFamily="34" charset="-122"/>
                <a:cs typeface="adonis-web" pitchFamily="34" charset="-120"/>
              </a:rPr>
              <a:t>Roles and Responsibilities</a:t>
            </a:r>
            <a:endParaRPr lang="en-US" sz="3600" dirty="0"/>
          </a:p>
        </p:txBody>
      </p:sp>
      <p:sp>
        <p:nvSpPr>
          <p:cNvPr id="5" name="Shape 2"/>
          <p:cNvSpPr/>
          <p:nvPr/>
        </p:nvSpPr>
        <p:spPr>
          <a:xfrm>
            <a:off x="725214" y="1220748"/>
            <a:ext cx="13227269" cy="6488787"/>
          </a:xfrm>
          <a:prstGeom prst="roundRect">
            <a:avLst>
              <a:gd name="adj" fmla="val 1328"/>
            </a:avLst>
          </a:prstGeom>
          <a:noFill/>
          <a:ln w="7620">
            <a:solidFill>
              <a:srgbClr val="D1B6E1"/>
            </a:solidFill>
            <a:prstDash val="solid"/>
          </a:ln>
        </p:spPr>
      </p:sp>
      <p:sp>
        <p:nvSpPr>
          <p:cNvPr id="6" name="Text 3"/>
          <p:cNvSpPr/>
          <p:nvPr/>
        </p:nvSpPr>
        <p:spPr>
          <a:xfrm>
            <a:off x="1024759" y="1419820"/>
            <a:ext cx="10372380" cy="306467"/>
          </a:xfrm>
          <a:prstGeom prst="rect">
            <a:avLst/>
          </a:prstGeom>
          <a:noFill/>
          <a:ln/>
        </p:spPr>
        <p:txBody>
          <a:bodyPr wrap="none" rtlCol="0" anchor="t"/>
          <a:lstStyle/>
          <a:p>
            <a:pPr marL="0" indent="0">
              <a:lnSpc>
                <a:spcPts val="2413"/>
              </a:lnSpc>
              <a:buNone/>
            </a:pPr>
            <a:r>
              <a:rPr lang="en-US" sz="2000" kern="0" spc="-30" dirty="0">
                <a:solidFill>
                  <a:srgbClr val="272525"/>
                </a:solidFill>
                <a:latin typeface="Source Sans Pro" pitchFamily="34" charset="0"/>
                <a:ea typeface="Source Sans Pro" pitchFamily="34" charset="-122"/>
                <a:cs typeface="Source Sans Pro" pitchFamily="34" charset="-120"/>
              </a:rPr>
              <a:t>In Saudi Aramco, the role of a work permit receiver involves several key responsibilities:</a:t>
            </a:r>
            <a:endParaRPr lang="en-US" sz="2000" dirty="0"/>
          </a:p>
        </p:txBody>
      </p:sp>
      <p:sp>
        <p:nvSpPr>
          <p:cNvPr id="7" name="Text 4"/>
          <p:cNvSpPr/>
          <p:nvPr/>
        </p:nvSpPr>
        <p:spPr>
          <a:xfrm>
            <a:off x="1024758" y="1841183"/>
            <a:ext cx="12612413" cy="612934"/>
          </a:xfrm>
          <a:prstGeom prst="rect">
            <a:avLst/>
          </a:prstGeom>
          <a:noFill/>
          <a:ln/>
        </p:spPr>
        <p:txBody>
          <a:bodyPr wrap="square" rtlCol="0" anchor="t"/>
          <a:lstStyle/>
          <a:p>
            <a:pPr marL="342900" indent="-342900" algn="l">
              <a:lnSpc>
                <a:spcPts val="2413"/>
              </a:lnSpc>
              <a:buSzPct val="100000"/>
              <a:buFont typeface="+mj-lt"/>
              <a:buAutoNum type="arabicPeriod"/>
            </a:pPr>
            <a:r>
              <a:rPr lang="en-US" sz="2000" b="1" kern="0" spc="-30" dirty="0">
                <a:solidFill>
                  <a:srgbClr val="272525"/>
                </a:solidFill>
                <a:latin typeface="Source Sans Pro" pitchFamily="34" charset="0"/>
                <a:ea typeface="Source Sans Pro" pitchFamily="34" charset="-122"/>
                <a:cs typeface="Source Sans Pro" pitchFamily="34" charset="-120"/>
              </a:rPr>
              <a:t>Understanding Permit Requirements</a:t>
            </a:r>
            <a:r>
              <a:rPr lang="en-US" sz="2000" kern="0" spc="-30" dirty="0">
                <a:solidFill>
                  <a:srgbClr val="272525"/>
                </a:solidFill>
                <a:latin typeface="Source Sans Pro" pitchFamily="34" charset="0"/>
                <a:ea typeface="Source Sans Pro" pitchFamily="34" charset="-122"/>
                <a:cs typeface="Source Sans Pro" pitchFamily="34" charset="-120"/>
              </a:rPr>
              <a:t>: The receiver must have a comprehensive understanding of the different types of work permits required for various tasks within Saudi Aramco facilities.</a:t>
            </a:r>
            <a:endParaRPr lang="en-US" sz="2000" dirty="0"/>
          </a:p>
        </p:txBody>
      </p:sp>
      <p:sp>
        <p:nvSpPr>
          <p:cNvPr id="8" name="Text 5"/>
          <p:cNvSpPr/>
          <p:nvPr/>
        </p:nvSpPr>
        <p:spPr>
          <a:xfrm>
            <a:off x="1024759" y="2530673"/>
            <a:ext cx="12612412" cy="612934"/>
          </a:xfrm>
          <a:prstGeom prst="rect">
            <a:avLst/>
          </a:prstGeom>
          <a:noFill/>
          <a:ln/>
        </p:spPr>
        <p:txBody>
          <a:bodyPr wrap="square" rtlCol="0" anchor="t"/>
          <a:lstStyle/>
          <a:p>
            <a:pPr marL="342900" indent="-342900" algn="l">
              <a:lnSpc>
                <a:spcPts val="2413"/>
              </a:lnSpc>
              <a:buSzPct val="100000"/>
              <a:buFont typeface="+mj-lt"/>
              <a:buAutoNum type="arabicPeriod" startAt="2"/>
            </a:pPr>
            <a:r>
              <a:rPr lang="en-US" sz="2000" b="1" kern="0" spc="-30" dirty="0">
                <a:solidFill>
                  <a:srgbClr val="272525"/>
                </a:solidFill>
                <a:latin typeface="Source Sans Pro" pitchFamily="34" charset="0"/>
                <a:ea typeface="Source Sans Pro" pitchFamily="34" charset="-122"/>
                <a:cs typeface="Source Sans Pro" pitchFamily="34" charset="-120"/>
              </a:rPr>
              <a:t>Permit Application</a:t>
            </a:r>
            <a:r>
              <a:rPr lang="en-US" sz="2000" kern="0" spc="-30" dirty="0">
                <a:solidFill>
                  <a:srgbClr val="272525"/>
                </a:solidFill>
                <a:latin typeface="Source Sans Pro" pitchFamily="34" charset="0"/>
                <a:ea typeface="Source Sans Pro" pitchFamily="34" charset="-122"/>
                <a:cs typeface="Source Sans Pro" pitchFamily="34" charset="-120"/>
              </a:rPr>
              <a:t>: They are responsible for initiating and completing the application process for work permits, ensuring all necessary information is provided and accurately documented.</a:t>
            </a:r>
            <a:endParaRPr lang="en-US" sz="2000" dirty="0"/>
          </a:p>
        </p:txBody>
      </p:sp>
      <p:sp>
        <p:nvSpPr>
          <p:cNvPr id="9" name="Text 6"/>
          <p:cNvSpPr/>
          <p:nvPr/>
        </p:nvSpPr>
        <p:spPr>
          <a:xfrm>
            <a:off x="1024759" y="3220164"/>
            <a:ext cx="12612412" cy="306467"/>
          </a:xfrm>
          <a:prstGeom prst="rect">
            <a:avLst/>
          </a:prstGeom>
          <a:noFill/>
          <a:ln/>
        </p:spPr>
        <p:txBody>
          <a:bodyPr wrap="none" rtlCol="0" anchor="t"/>
          <a:lstStyle/>
          <a:p>
            <a:pPr marL="342900" indent="-342900" algn="l">
              <a:lnSpc>
                <a:spcPts val="2413"/>
              </a:lnSpc>
              <a:buSzPct val="100000"/>
              <a:buFont typeface="+mj-lt"/>
              <a:buAutoNum type="arabicPeriod" startAt="3"/>
            </a:pPr>
            <a:r>
              <a:rPr lang="en-US" sz="2000" b="1" kern="0" spc="-30" dirty="0">
                <a:solidFill>
                  <a:srgbClr val="272525"/>
                </a:solidFill>
                <a:latin typeface="Source Sans Pro" pitchFamily="34" charset="0"/>
                <a:ea typeface="Source Sans Pro" pitchFamily="34" charset="-122"/>
                <a:cs typeface="Source Sans Pro" pitchFamily="34" charset="-120"/>
              </a:rPr>
              <a:t>Compliance</a:t>
            </a:r>
            <a:r>
              <a:rPr lang="en-US" sz="2000" kern="0" spc="-30" dirty="0">
                <a:solidFill>
                  <a:srgbClr val="272525"/>
                </a:solidFill>
                <a:latin typeface="Source Sans Pro" pitchFamily="34" charset="0"/>
                <a:ea typeface="Source Sans Pro" pitchFamily="34" charset="-122"/>
                <a:cs typeface="Source Sans Pro" pitchFamily="34" charset="-120"/>
              </a:rPr>
              <a:t>: Ensuring that all work permit applications comply with Saudi Aramco's safety.</a:t>
            </a:r>
            <a:endParaRPr lang="en-US" sz="2000" dirty="0"/>
          </a:p>
        </p:txBody>
      </p:sp>
      <p:sp>
        <p:nvSpPr>
          <p:cNvPr id="10" name="Text 7"/>
          <p:cNvSpPr/>
          <p:nvPr/>
        </p:nvSpPr>
        <p:spPr>
          <a:xfrm>
            <a:off x="1024759" y="3603188"/>
            <a:ext cx="12612412" cy="919401"/>
          </a:xfrm>
          <a:prstGeom prst="rect">
            <a:avLst/>
          </a:prstGeom>
          <a:noFill/>
          <a:ln/>
        </p:spPr>
        <p:txBody>
          <a:bodyPr wrap="square" rtlCol="0" anchor="t"/>
          <a:lstStyle/>
          <a:p>
            <a:pPr marL="342900" indent="-342900" algn="l">
              <a:lnSpc>
                <a:spcPts val="2413"/>
              </a:lnSpc>
              <a:buSzPct val="100000"/>
              <a:buFont typeface="+mj-lt"/>
              <a:buAutoNum type="arabicPeriod" startAt="4"/>
            </a:pPr>
            <a:r>
              <a:rPr lang="en-US" sz="2000" b="1" kern="0" spc="-30" dirty="0">
                <a:solidFill>
                  <a:srgbClr val="272525"/>
                </a:solidFill>
                <a:latin typeface="Source Sans Pro" pitchFamily="34" charset="0"/>
                <a:ea typeface="Source Sans Pro" pitchFamily="34" charset="-122"/>
                <a:cs typeface="Source Sans Pro" pitchFamily="34" charset="-120"/>
              </a:rPr>
              <a:t>Communication</a:t>
            </a:r>
            <a:r>
              <a:rPr lang="en-US" sz="2000" kern="0" spc="-30" dirty="0">
                <a:solidFill>
                  <a:srgbClr val="272525"/>
                </a:solidFill>
                <a:latin typeface="Source Sans Pro" pitchFamily="34" charset="0"/>
                <a:ea typeface="Source Sans Pro" pitchFamily="34" charset="-122"/>
                <a:cs typeface="Source Sans Pro" pitchFamily="34" charset="-120"/>
              </a:rPr>
              <a:t>: Effective communication is essential in this role. The receiver must liaise with relevant stakeholders, including supervisors, contractors, and safety personnel, to coordinate work permit approvals and resolve any issues that may arise.</a:t>
            </a:r>
            <a:endParaRPr lang="en-US" sz="2000" dirty="0"/>
          </a:p>
        </p:txBody>
      </p:sp>
      <p:sp>
        <p:nvSpPr>
          <p:cNvPr id="11" name="Text 8"/>
          <p:cNvSpPr/>
          <p:nvPr/>
        </p:nvSpPr>
        <p:spPr>
          <a:xfrm>
            <a:off x="1024759" y="4599146"/>
            <a:ext cx="12612412" cy="919401"/>
          </a:xfrm>
          <a:prstGeom prst="rect">
            <a:avLst/>
          </a:prstGeom>
          <a:noFill/>
          <a:ln/>
        </p:spPr>
        <p:txBody>
          <a:bodyPr wrap="square" rtlCol="0" anchor="t"/>
          <a:lstStyle/>
          <a:p>
            <a:pPr marL="342900" indent="-342900" algn="l">
              <a:lnSpc>
                <a:spcPts val="2413"/>
              </a:lnSpc>
              <a:buSzPct val="100000"/>
              <a:buFont typeface="+mj-lt"/>
              <a:buAutoNum type="arabicPeriod" startAt="5"/>
            </a:pPr>
            <a:r>
              <a:rPr lang="en-US" sz="2000" b="1" kern="0" spc="-30" dirty="0">
                <a:solidFill>
                  <a:srgbClr val="272525"/>
                </a:solidFill>
                <a:latin typeface="Source Sans Pro" pitchFamily="34" charset="0"/>
                <a:ea typeface="Source Sans Pro" pitchFamily="34" charset="-122"/>
                <a:cs typeface="Source Sans Pro" pitchFamily="34" charset="-120"/>
              </a:rPr>
              <a:t>Safety Oversight</a:t>
            </a:r>
            <a:r>
              <a:rPr lang="en-US" sz="2000" kern="0" spc="-30" dirty="0">
                <a:solidFill>
                  <a:srgbClr val="272525"/>
                </a:solidFill>
                <a:latin typeface="Source Sans Pro" pitchFamily="34" charset="0"/>
                <a:ea typeface="Source Sans Pro" pitchFamily="34" charset="-122"/>
                <a:cs typeface="Source Sans Pro" pitchFamily="34" charset="-120"/>
              </a:rPr>
              <a:t>: The work permit receiver plays a critical role in ensuring that all necessary safety precautions are taken before work begins. This includes verifying that appropriate safety measures, such as equipment checks and hazard assessments, have been conducted.</a:t>
            </a:r>
            <a:endParaRPr lang="en-US" sz="2000" dirty="0"/>
          </a:p>
        </p:txBody>
      </p:sp>
      <p:sp>
        <p:nvSpPr>
          <p:cNvPr id="12" name="Text 9"/>
          <p:cNvSpPr/>
          <p:nvPr/>
        </p:nvSpPr>
        <p:spPr>
          <a:xfrm>
            <a:off x="1024759" y="5595104"/>
            <a:ext cx="12612412" cy="919401"/>
          </a:xfrm>
          <a:prstGeom prst="rect">
            <a:avLst/>
          </a:prstGeom>
          <a:noFill/>
          <a:ln/>
        </p:spPr>
        <p:txBody>
          <a:bodyPr wrap="square" rtlCol="0" anchor="t"/>
          <a:lstStyle/>
          <a:p>
            <a:pPr marL="342900" indent="-342900" algn="l">
              <a:lnSpc>
                <a:spcPts val="2413"/>
              </a:lnSpc>
              <a:buSzPct val="100000"/>
              <a:buFont typeface="+mj-lt"/>
              <a:buAutoNum type="arabicPeriod" startAt="6"/>
            </a:pPr>
            <a:r>
              <a:rPr lang="en-US" sz="2000" b="1" kern="0" spc="-30" dirty="0">
                <a:solidFill>
                  <a:srgbClr val="272525"/>
                </a:solidFill>
                <a:latin typeface="Source Sans Pro" pitchFamily="34" charset="0"/>
                <a:ea typeface="Source Sans Pro" pitchFamily="34" charset="-122"/>
                <a:cs typeface="Source Sans Pro" pitchFamily="34" charset="-120"/>
              </a:rPr>
              <a:t>Documentation</a:t>
            </a:r>
            <a:r>
              <a:rPr lang="en-US" sz="2000" kern="0" spc="-30" dirty="0">
                <a:solidFill>
                  <a:srgbClr val="272525"/>
                </a:solidFill>
                <a:latin typeface="Source Sans Pro" pitchFamily="34" charset="0"/>
                <a:ea typeface="Source Sans Pro" pitchFamily="34" charset="-122"/>
                <a:cs typeface="Source Sans Pro" pitchFamily="34" charset="-120"/>
              </a:rPr>
              <a:t>: Accurate record-keeping is important for compliance and future reference. The receiver is responsible for maintaining comprehensive records of all work permits issued, including details of the work activities, personnel involved, and any associated risks or precautions.</a:t>
            </a:r>
            <a:endParaRPr lang="en-US" sz="2000" dirty="0"/>
          </a:p>
        </p:txBody>
      </p:sp>
      <p:sp>
        <p:nvSpPr>
          <p:cNvPr id="13" name="Text 10"/>
          <p:cNvSpPr/>
          <p:nvPr/>
        </p:nvSpPr>
        <p:spPr>
          <a:xfrm>
            <a:off x="1024759" y="6591062"/>
            <a:ext cx="12612412" cy="919401"/>
          </a:xfrm>
          <a:prstGeom prst="rect">
            <a:avLst/>
          </a:prstGeom>
          <a:noFill/>
          <a:ln/>
        </p:spPr>
        <p:txBody>
          <a:bodyPr wrap="square" rtlCol="0" anchor="t"/>
          <a:lstStyle/>
          <a:p>
            <a:pPr marL="342900" indent="-342900" algn="l">
              <a:lnSpc>
                <a:spcPts val="2413"/>
              </a:lnSpc>
              <a:buSzPct val="100000"/>
              <a:buFont typeface="+mj-lt"/>
              <a:buAutoNum type="arabicPeriod" startAt="7"/>
            </a:pPr>
            <a:r>
              <a:rPr lang="en-US" sz="2000" b="1" kern="0" spc="-30" dirty="0">
                <a:solidFill>
                  <a:srgbClr val="272525"/>
                </a:solidFill>
                <a:latin typeface="Source Sans Pro" pitchFamily="34" charset="0"/>
                <a:ea typeface="Source Sans Pro" pitchFamily="34" charset="-122"/>
                <a:cs typeface="Source Sans Pro" pitchFamily="34" charset="-120"/>
              </a:rPr>
              <a:t>Monitoring and Reporting</a:t>
            </a:r>
            <a:r>
              <a:rPr lang="en-US" sz="2000" kern="0" spc="-30" dirty="0">
                <a:solidFill>
                  <a:srgbClr val="272525"/>
                </a:solidFill>
                <a:latin typeface="Source Sans Pro" pitchFamily="34" charset="0"/>
                <a:ea typeface="Source Sans Pro" pitchFamily="34" charset="-122"/>
                <a:cs typeface="Source Sans Pro" pitchFamily="34" charset="-120"/>
              </a:rPr>
              <a:t>: Throughout the duration of the work activities, the receiver should monitor progress and ensure that the conditions outlined in the work permit are being followed. They may also be responsible for reporting any deviations or incidents to the appropriate authorities.</a:t>
            </a:r>
            <a:endParaRPr lang="en-US" sz="2000" dirty="0"/>
          </a:p>
        </p:txBody>
      </p:sp>
      <p:sp>
        <p:nvSpPr>
          <p:cNvPr id="15" name="Footer Placeholder 14"/>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119" y="0"/>
            <a:ext cx="14630400" cy="8229600"/>
          </a:xfrm>
          <a:prstGeom prst="rect">
            <a:avLst/>
          </a:prstGeom>
          <a:solidFill>
            <a:srgbClr val="FFFFFF">
              <a:alpha val="75000"/>
            </a:srgbClr>
          </a:solidFill>
          <a:ln/>
        </p:spPr>
      </p:sp>
      <p:sp>
        <p:nvSpPr>
          <p:cNvPr id="4" name="Text 1"/>
          <p:cNvSpPr/>
          <p:nvPr/>
        </p:nvSpPr>
        <p:spPr>
          <a:xfrm>
            <a:off x="5093137" y="2949178"/>
            <a:ext cx="4443889" cy="555427"/>
          </a:xfrm>
          <a:prstGeom prst="rect">
            <a:avLst/>
          </a:prstGeom>
          <a:noFill/>
          <a:ln/>
        </p:spPr>
        <p:txBody>
          <a:bodyPr wrap="none" rtlCol="0" anchor="t"/>
          <a:lstStyle/>
          <a:p>
            <a:pPr marL="0" indent="0" algn="ctr">
              <a:lnSpc>
                <a:spcPts val="4374"/>
              </a:lnSpc>
              <a:buNone/>
            </a:pPr>
            <a:r>
              <a:rPr lang="en-US" sz="5400" b="1" kern="0" spc="-35" dirty="0">
                <a:solidFill>
                  <a:srgbClr val="FF75D3"/>
                </a:solidFill>
                <a:latin typeface="adonis-web" pitchFamily="34" charset="0"/>
                <a:ea typeface="adonis-web" pitchFamily="34" charset="-122"/>
                <a:cs typeface="adonis-web" pitchFamily="34" charset="-120"/>
              </a:rPr>
              <a:t>Salary</a:t>
            </a:r>
            <a:endParaRPr lang="en-US" sz="5400" dirty="0"/>
          </a:p>
        </p:txBody>
      </p:sp>
      <p:sp>
        <p:nvSpPr>
          <p:cNvPr id="5" name="Shape 2"/>
          <p:cNvSpPr/>
          <p:nvPr/>
        </p:nvSpPr>
        <p:spPr>
          <a:xfrm>
            <a:off x="2348389" y="3754516"/>
            <a:ext cx="9933503" cy="2047193"/>
          </a:xfrm>
          <a:prstGeom prst="roundRect">
            <a:avLst>
              <a:gd name="adj" fmla="val 6553"/>
            </a:avLst>
          </a:prstGeom>
          <a:noFill/>
          <a:ln w="7620">
            <a:solidFill>
              <a:srgbClr val="D1B6E1"/>
            </a:solidFill>
            <a:prstDash val="solid"/>
          </a:ln>
        </p:spPr>
      </p:sp>
      <p:sp>
        <p:nvSpPr>
          <p:cNvPr id="6" name="Text 3"/>
          <p:cNvSpPr/>
          <p:nvPr/>
        </p:nvSpPr>
        <p:spPr>
          <a:xfrm>
            <a:off x="2578179" y="3984308"/>
            <a:ext cx="9473922" cy="1659747"/>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The salary for a Work Permit Receiver (WPR) in Saudi Aramco can vary depending on factors such as experience, qualifications, and job level. However, salaries in Saudi Aramco are generally competitive and may include additional benefits such as housing allowance, healthcare, and retirement plans.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563</Words>
  <Application>Microsoft Office PowerPoint</Application>
  <PresentationFormat>Custom</PresentationFormat>
  <Paragraphs>36</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6</cp:revision>
  <dcterms:created xsi:type="dcterms:W3CDTF">2024-04-16T10:27:15Z</dcterms:created>
  <dcterms:modified xsi:type="dcterms:W3CDTF">2024-04-16T11:10:57Z</dcterms:modified>
</cp:coreProperties>
</file>