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AF83CF1A-9929-4715-8265-0C0DC1B732DF}" type="datetimeFigureOut">
              <a:rPr lang="en-IN" smtClean="0"/>
              <a:t>20-06-2024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B59E3142-86F1-4C2F-AE6B-BF1E9D74179D}" type="slidenum">
              <a:rPr lang="en-IN" smtClean="0"/>
              <a:t>‹#›</a:t>
            </a:fld>
            <a:endParaRPr lang="en-IN"/>
          </a:p>
        </p:txBody>
      </p:sp>
    </p:spTree>
    <p:extLst>
      <p:ext uri="{BB962C8B-B14F-4D97-AF65-F5344CB8AC3E}">
        <p14:creationId xmlns:p14="http://schemas.microsoft.com/office/powerpoint/2010/main" val="1725389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459420"/>
            <a:ext cx="7477601" cy="3689131"/>
          </a:xfrm>
          <a:prstGeom prst="rect">
            <a:avLst/>
          </a:prstGeom>
          <a:noFill/>
          <a:ln/>
        </p:spPr>
        <p:txBody>
          <a:bodyPr wrap="square" rtlCol="0" anchor="t"/>
          <a:lstStyle/>
          <a:p>
            <a:pPr marL="0" indent="0" algn="ctr">
              <a:lnSpc>
                <a:spcPts val="7101"/>
              </a:lnSpc>
              <a:buNone/>
            </a:pPr>
            <a:r>
              <a:rPr lang="en-US" sz="5681" b="1" kern="0" spc="-114" dirty="0">
                <a:solidFill>
                  <a:srgbClr val="FF75D3"/>
                </a:solidFill>
                <a:latin typeface="adonis-web" pitchFamily="34" charset="0"/>
                <a:ea typeface="adonis-web" pitchFamily="34" charset="-122"/>
                <a:cs typeface="adonis-web" pitchFamily="34" charset="-120"/>
              </a:rPr>
              <a:t>Monsoon </a:t>
            </a:r>
            <a:endParaRPr lang="en-US" sz="5681" b="1" kern="0" spc="-114" dirty="0" smtClean="0">
              <a:solidFill>
                <a:srgbClr val="FF75D3"/>
              </a:solidFill>
              <a:latin typeface="adonis-web" pitchFamily="34" charset="0"/>
              <a:ea typeface="adonis-web" pitchFamily="34" charset="-122"/>
              <a:cs typeface="adonis-web" pitchFamily="34" charset="-120"/>
            </a:endParaRPr>
          </a:p>
          <a:p>
            <a:pPr marL="0" indent="0" algn="ctr">
              <a:lnSpc>
                <a:spcPts val="7101"/>
              </a:lnSpc>
              <a:buNone/>
            </a:pPr>
            <a:r>
              <a:rPr lang="en-US" sz="5681" b="1" kern="0" spc="-114" dirty="0" smtClean="0">
                <a:solidFill>
                  <a:srgbClr val="FF75D3"/>
                </a:solidFill>
                <a:latin typeface="adonis-web" pitchFamily="34" charset="0"/>
                <a:ea typeface="adonis-web" pitchFamily="34" charset="-122"/>
                <a:cs typeface="adonis-web" pitchFamily="34" charset="-120"/>
              </a:rPr>
              <a:t>Safety </a:t>
            </a:r>
            <a:r>
              <a:rPr lang="en-US" sz="5681" b="1" kern="0" spc="-114" dirty="0">
                <a:solidFill>
                  <a:srgbClr val="FF75D3"/>
                </a:solidFill>
                <a:latin typeface="adonis-web" pitchFamily="34" charset="0"/>
                <a:ea typeface="adonis-web" pitchFamily="34" charset="-122"/>
                <a:cs typeface="adonis-web" pitchFamily="34" charset="-120"/>
              </a:rPr>
              <a:t>Plan for Construction Site</a:t>
            </a:r>
            <a:endParaRPr lang="en-US" sz="5681"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223867" y="2457093"/>
            <a:ext cx="4182547" cy="522803"/>
          </a:xfrm>
          <a:prstGeom prst="rect">
            <a:avLst/>
          </a:prstGeom>
          <a:noFill/>
          <a:ln/>
        </p:spPr>
        <p:txBody>
          <a:bodyPr wrap="none" rtlCol="0" anchor="t"/>
          <a:lstStyle/>
          <a:p>
            <a:pPr marL="0" indent="0" algn="ctr">
              <a:lnSpc>
                <a:spcPts val="4117"/>
              </a:lnSpc>
              <a:buNone/>
            </a:pPr>
            <a:r>
              <a:rPr lang="en-US" sz="3293" b="1" kern="0" spc="-66" dirty="0">
                <a:solidFill>
                  <a:srgbClr val="FF75D3"/>
                </a:solidFill>
                <a:latin typeface="adonis-web" pitchFamily="34" charset="0"/>
                <a:ea typeface="adonis-web" pitchFamily="34" charset="-122"/>
                <a:cs typeface="adonis-web" pitchFamily="34" charset="-120"/>
              </a:rPr>
              <a:t>Introduction</a:t>
            </a:r>
            <a:endParaRPr lang="en-US" sz="3293" dirty="0"/>
          </a:p>
        </p:txBody>
      </p:sp>
      <p:sp>
        <p:nvSpPr>
          <p:cNvPr id="5" name="Shape 2"/>
          <p:cNvSpPr/>
          <p:nvPr/>
        </p:nvSpPr>
        <p:spPr>
          <a:xfrm>
            <a:off x="2348389" y="3229808"/>
            <a:ext cx="9933503" cy="2542580"/>
          </a:xfrm>
          <a:prstGeom prst="roundRect">
            <a:avLst>
              <a:gd name="adj" fmla="val 3933"/>
            </a:avLst>
          </a:prstGeom>
          <a:solidFill>
            <a:srgbClr val="EBD0FB"/>
          </a:solidFill>
          <a:ln w="7620">
            <a:solidFill>
              <a:srgbClr val="D1B6E1"/>
            </a:solidFill>
            <a:prstDash val="solid"/>
          </a:ln>
        </p:spPr>
      </p:sp>
      <p:sp>
        <p:nvSpPr>
          <p:cNvPr id="6" name="Text 3"/>
          <p:cNvSpPr/>
          <p:nvPr/>
        </p:nvSpPr>
        <p:spPr>
          <a:xfrm>
            <a:off x="2578179" y="3459599"/>
            <a:ext cx="9473922" cy="2082998"/>
          </a:xfrm>
          <a:prstGeom prst="rect">
            <a:avLst/>
          </a:prstGeom>
          <a:noFill/>
          <a:ln/>
        </p:spPr>
        <p:txBody>
          <a:bodyPr wrap="square" rtlCol="0" anchor="t"/>
          <a:lstStyle/>
          <a:p>
            <a:pPr marL="0" indent="0">
              <a:lnSpc>
                <a:spcPts val="3281"/>
              </a:lnSpc>
              <a:buNone/>
            </a:pPr>
            <a:r>
              <a:rPr lang="en-US" sz="2187" kern="0" spc="-35" dirty="0">
                <a:solidFill>
                  <a:srgbClr val="272525"/>
                </a:solidFill>
                <a:latin typeface="Source Sans Pro" pitchFamily="34" charset="0"/>
                <a:ea typeface="Source Sans Pro" pitchFamily="34" charset="-122"/>
                <a:cs typeface="Source Sans Pro" pitchFamily="34" charset="-120"/>
              </a:rPr>
              <a:t>The monsoon season brings heavy rainfall, strong winds, and potential flooding, which can create hazardous conditions on construction sites. This safety plan outlines the necessary precautions and measures to ensure the safety of all personnel, equipment, and the integrity of the construction project during the monsoon season.</a:t>
            </a:r>
            <a:endParaRPr lang="en-US" sz="2187"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4701064" y="2441853"/>
            <a:ext cx="5228153" cy="653415"/>
          </a:xfrm>
          <a:prstGeom prst="rect">
            <a:avLst/>
          </a:prstGeom>
          <a:noFill/>
          <a:ln/>
        </p:spPr>
        <p:txBody>
          <a:bodyPr wrap="none" rtlCol="0" anchor="t"/>
          <a:lstStyle/>
          <a:p>
            <a:pPr marL="0" indent="0" algn="ctr">
              <a:lnSpc>
                <a:spcPts val="5146"/>
              </a:lnSpc>
              <a:buNone/>
            </a:pPr>
            <a:r>
              <a:rPr lang="en-US" sz="4117" b="1" kern="0" spc="-82" dirty="0">
                <a:solidFill>
                  <a:srgbClr val="FF75D3"/>
                </a:solidFill>
                <a:latin typeface="adonis-web" pitchFamily="34" charset="0"/>
                <a:ea typeface="adonis-web" pitchFamily="34" charset="-122"/>
                <a:cs typeface="adonis-web" pitchFamily="34" charset="-120"/>
              </a:rPr>
              <a:t>Objectives</a:t>
            </a:r>
            <a:endParaRPr lang="en-US" sz="4117" dirty="0"/>
          </a:p>
        </p:txBody>
      </p:sp>
      <p:sp>
        <p:nvSpPr>
          <p:cNvPr id="5" name="Shape 2"/>
          <p:cNvSpPr/>
          <p:nvPr/>
        </p:nvSpPr>
        <p:spPr>
          <a:xfrm>
            <a:off x="2348389" y="3428524"/>
            <a:ext cx="9933503" cy="2359223"/>
          </a:xfrm>
          <a:prstGeom prst="roundRect">
            <a:avLst>
              <a:gd name="adj" fmla="val 4238"/>
            </a:avLst>
          </a:prstGeom>
          <a:solidFill>
            <a:srgbClr val="EBD0FB"/>
          </a:solidFill>
          <a:ln w="7620">
            <a:solidFill>
              <a:srgbClr val="D1B6E1"/>
            </a:solidFill>
            <a:prstDash val="solid"/>
          </a:ln>
        </p:spPr>
      </p:sp>
      <p:sp>
        <p:nvSpPr>
          <p:cNvPr id="6" name="Text 3"/>
          <p:cNvSpPr/>
          <p:nvPr/>
        </p:nvSpPr>
        <p:spPr>
          <a:xfrm>
            <a:off x="3022521" y="3658314"/>
            <a:ext cx="9029581" cy="416600"/>
          </a:xfrm>
          <a:prstGeom prst="rect">
            <a:avLst/>
          </a:prstGeom>
          <a:noFill/>
          <a:ln/>
        </p:spPr>
        <p:txBody>
          <a:bodyPr wrap="none" rtlCol="0" anchor="t"/>
          <a:lstStyle/>
          <a:p>
            <a:pPr marL="342900" indent="-342900" algn="l">
              <a:lnSpc>
                <a:spcPts val="3281"/>
              </a:lnSpc>
              <a:buSzPct val="100000"/>
              <a:buChar char="•"/>
            </a:pPr>
            <a:r>
              <a:rPr lang="en-US" sz="2187" kern="0" spc="-35" dirty="0">
                <a:solidFill>
                  <a:srgbClr val="272525"/>
                </a:solidFill>
                <a:latin typeface="Source Sans Pro" pitchFamily="34" charset="0"/>
                <a:ea typeface="Source Sans Pro" pitchFamily="34" charset="-122"/>
                <a:cs typeface="Source Sans Pro" pitchFamily="34" charset="-120"/>
              </a:rPr>
              <a:t>Ensure the safety of all workers.</a:t>
            </a:r>
            <a:endParaRPr lang="en-US" sz="2187" dirty="0"/>
          </a:p>
        </p:txBody>
      </p:sp>
      <p:sp>
        <p:nvSpPr>
          <p:cNvPr id="7" name="Text 4"/>
          <p:cNvSpPr/>
          <p:nvPr/>
        </p:nvSpPr>
        <p:spPr>
          <a:xfrm>
            <a:off x="3022521" y="4152662"/>
            <a:ext cx="9029581" cy="416600"/>
          </a:xfrm>
          <a:prstGeom prst="rect">
            <a:avLst/>
          </a:prstGeom>
          <a:noFill/>
          <a:ln/>
        </p:spPr>
        <p:txBody>
          <a:bodyPr wrap="none" rtlCol="0" anchor="t"/>
          <a:lstStyle/>
          <a:p>
            <a:pPr marL="342900" indent="-342900" algn="l">
              <a:lnSpc>
                <a:spcPts val="3281"/>
              </a:lnSpc>
              <a:buSzPct val="100000"/>
              <a:buChar char="•"/>
            </a:pPr>
            <a:r>
              <a:rPr lang="en-US" sz="2187" kern="0" spc="-35" dirty="0">
                <a:solidFill>
                  <a:srgbClr val="272525"/>
                </a:solidFill>
                <a:latin typeface="Source Sans Pro" pitchFamily="34" charset="0"/>
                <a:ea typeface="Source Sans Pro" pitchFamily="34" charset="-122"/>
                <a:cs typeface="Source Sans Pro" pitchFamily="34" charset="-120"/>
              </a:rPr>
              <a:t>Protect equipment and materials from water damage.</a:t>
            </a:r>
            <a:endParaRPr lang="en-US" sz="2187" dirty="0"/>
          </a:p>
        </p:txBody>
      </p:sp>
      <p:sp>
        <p:nvSpPr>
          <p:cNvPr id="8" name="Text 5"/>
          <p:cNvSpPr/>
          <p:nvPr/>
        </p:nvSpPr>
        <p:spPr>
          <a:xfrm>
            <a:off x="3022521" y="4647009"/>
            <a:ext cx="9029581" cy="416600"/>
          </a:xfrm>
          <a:prstGeom prst="rect">
            <a:avLst/>
          </a:prstGeom>
          <a:noFill/>
          <a:ln/>
        </p:spPr>
        <p:txBody>
          <a:bodyPr wrap="none" rtlCol="0" anchor="t"/>
          <a:lstStyle/>
          <a:p>
            <a:pPr marL="342900" indent="-342900" algn="l">
              <a:lnSpc>
                <a:spcPts val="3281"/>
              </a:lnSpc>
              <a:buSzPct val="100000"/>
              <a:buChar char="•"/>
            </a:pPr>
            <a:r>
              <a:rPr lang="en-US" sz="2187" kern="0" spc="-35" dirty="0">
                <a:solidFill>
                  <a:srgbClr val="272525"/>
                </a:solidFill>
                <a:latin typeface="Source Sans Pro" pitchFamily="34" charset="0"/>
                <a:ea typeface="Source Sans Pro" pitchFamily="34" charset="-122"/>
                <a:cs typeface="Source Sans Pro" pitchFamily="34" charset="-120"/>
              </a:rPr>
              <a:t>Prevent accidents and injuries related to weather conditions.</a:t>
            </a:r>
            <a:endParaRPr lang="en-US" sz="2187" dirty="0"/>
          </a:p>
        </p:txBody>
      </p:sp>
      <p:sp>
        <p:nvSpPr>
          <p:cNvPr id="9" name="Text 6"/>
          <p:cNvSpPr/>
          <p:nvPr/>
        </p:nvSpPr>
        <p:spPr>
          <a:xfrm>
            <a:off x="3022521" y="5141357"/>
            <a:ext cx="9029581" cy="416600"/>
          </a:xfrm>
          <a:prstGeom prst="rect">
            <a:avLst/>
          </a:prstGeom>
          <a:noFill/>
          <a:ln/>
        </p:spPr>
        <p:txBody>
          <a:bodyPr wrap="none" rtlCol="0" anchor="t"/>
          <a:lstStyle/>
          <a:p>
            <a:pPr marL="342900" indent="-342900" algn="l">
              <a:lnSpc>
                <a:spcPts val="3281"/>
              </a:lnSpc>
              <a:buSzPct val="100000"/>
              <a:buChar char="•"/>
            </a:pPr>
            <a:r>
              <a:rPr lang="en-US" sz="2187" kern="0" spc="-35" dirty="0">
                <a:solidFill>
                  <a:srgbClr val="272525"/>
                </a:solidFill>
                <a:latin typeface="Source Sans Pro" pitchFamily="34" charset="0"/>
                <a:ea typeface="Source Sans Pro" pitchFamily="34" charset="-122"/>
                <a:cs typeface="Source Sans Pro" pitchFamily="34" charset="-120"/>
              </a:rPr>
              <a:t>Maintain project timelines and minimize delays caused by weather.</a:t>
            </a:r>
            <a:endParaRPr lang="en-US" sz="2187"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5672"/>
          </a:xfrm>
          <a:prstGeom prst="rect">
            <a:avLst/>
          </a:prstGeom>
          <a:solidFill>
            <a:srgbClr val="FFFFFF">
              <a:alpha val="75000"/>
            </a:srgbClr>
          </a:solidFill>
          <a:ln/>
        </p:spPr>
      </p:sp>
      <p:sp>
        <p:nvSpPr>
          <p:cNvPr id="4" name="Text 1"/>
          <p:cNvSpPr/>
          <p:nvPr/>
        </p:nvSpPr>
        <p:spPr>
          <a:xfrm>
            <a:off x="5212318" y="539591"/>
            <a:ext cx="4205645" cy="461605"/>
          </a:xfrm>
          <a:prstGeom prst="rect">
            <a:avLst/>
          </a:prstGeom>
          <a:noFill/>
          <a:ln/>
        </p:spPr>
        <p:txBody>
          <a:bodyPr wrap="none" rtlCol="0" anchor="t"/>
          <a:lstStyle/>
          <a:p>
            <a:pPr marL="0" indent="0" algn="ctr">
              <a:lnSpc>
                <a:spcPts val="3635"/>
              </a:lnSpc>
              <a:buNone/>
            </a:pPr>
            <a:r>
              <a:rPr lang="en-US" sz="2908" b="1" kern="0" spc="-58" dirty="0">
                <a:solidFill>
                  <a:srgbClr val="FF75D3"/>
                </a:solidFill>
                <a:latin typeface="adonis-web" pitchFamily="34" charset="0"/>
                <a:ea typeface="adonis-web" pitchFamily="34" charset="-122"/>
                <a:cs typeface="adonis-web" pitchFamily="34" charset="-120"/>
              </a:rPr>
              <a:t>Pre-Monsoon Preparations</a:t>
            </a:r>
            <a:endParaRPr lang="en-US" sz="2908" dirty="0"/>
          </a:p>
        </p:txBody>
      </p:sp>
      <p:sp>
        <p:nvSpPr>
          <p:cNvPr id="5" name="Shape 2"/>
          <p:cNvSpPr/>
          <p:nvPr/>
        </p:nvSpPr>
        <p:spPr>
          <a:xfrm>
            <a:off x="1087822" y="1221938"/>
            <a:ext cx="6129272" cy="2139077"/>
          </a:xfrm>
          <a:prstGeom prst="roundRect">
            <a:avLst>
              <a:gd name="adj" fmla="val 4128"/>
            </a:avLst>
          </a:prstGeom>
          <a:solidFill>
            <a:srgbClr val="EBD0FB"/>
          </a:solidFill>
          <a:ln w="7620">
            <a:solidFill>
              <a:srgbClr val="D1B6E1"/>
            </a:solidFill>
            <a:prstDash val="solid"/>
          </a:ln>
        </p:spPr>
      </p:sp>
      <p:sp>
        <p:nvSpPr>
          <p:cNvPr id="6" name="Text 3"/>
          <p:cNvSpPr/>
          <p:nvPr/>
        </p:nvSpPr>
        <p:spPr>
          <a:xfrm>
            <a:off x="1403131" y="1425773"/>
            <a:ext cx="5610127" cy="367903"/>
          </a:xfrm>
          <a:prstGeom prst="rect">
            <a:avLst/>
          </a:prstGeom>
          <a:noFill/>
          <a:ln/>
        </p:spPr>
        <p:txBody>
          <a:bodyPr wrap="none" rtlCol="0" anchor="t"/>
          <a:lstStyle/>
          <a:p>
            <a:pPr marL="0" indent="0">
              <a:lnSpc>
                <a:spcPts val="2897"/>
              </a:lnSpc>
              <a:buNone/>
            </a:pPr>
            <a:r>
              <a:rPr lang="en-US" sz="1931" b="1" kern="0" spc="-31" dirty="0">
                <a:solidFill>
                  <a:srgbClr val="272525"/>
                </a:solidFill>
                <a:latin typeface="Source Sans Pro" pitchFamily="34" charset="0"/>
                <a:ea typeface="Source Sans Pro" pitchFamily="34" charset="-122"/>
                <a:cs typeface="Source Sans Pro" pitchFamily="34" charset="-120"/>
              </a:rPr>
              <a:t>Site Inspection and Risk Assessment</a:t>
            </a:r>
            <a:endParaRPr lang="en-US" sz="1931" dirty="0"/>
          </a:p>
        </p:txBody>
      </p:sp>
      <p:sp>
        <p:nvSpPr>
          <p:cNvPr id="7" name="Text 4"/>
          <p:cNvSpPr/>
          <p:nvPr/>
        </p:nvSpPr>
        <p:spPr>
          <a:xfrm>
            <a:off x="1576552" y="1911310"/>
            <a:ext cx="5436705"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Conduct a thorough inspection of the site to identify areas prone to flooding or erosion.</a:t>
            </a:r>
            <a:endParaRPr lang="en-US" sz="1545" dirty="0"/>
          </a:p>
        </p:txBody>
      </p:sp>
      <p:sp>
        <p:nvSpPr>
          <p:cNvPr id="8" name="Text 5"/>
          <p:cNvSpPr/>
          <p:nvPr/>
        </p:nvSpPr>
        <p:spPr>
          <a:xfrm>
            <a:off x="1576552" y="2568535"/>
            <a:ext cx="5436705"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Assess the stability of temporary structures, scaffolding, and excavation sites.</a:t>
            </a:r>
            <a:endParaRPr lang="en-US" sz="1545" dirty="0"/>
          </a:p>
        </p:txBody>
      </p:sp>
      <p:sp>
        <p:nvSpPr>
          <p:cNvPr id="9" name="Shape 6"/>
          <p:cNvSpPr/>
          <p:nvPr/>
        </p:nvSpPr>
        <p:spPr>
          <a:xfrm>
            <a:off x="7413308" y="1221938"/>
            <a:ext cx="6192333" cy="2139077"/>
          </a:xfrm>
          <a:prstGeom prst="roundRect">
            <a:avLst>
              <a:gd name="adj" fmla="val 4128"/>
            </a:avLst>
          </a:prstGeom>
          <a:solidFill>
            <a:srgbClr val="EBD0FB"/>
          </a:solidFill>
          <a:ln w="7620">
            <a:solidFill>
              <a:srgbClr val="D1B6E1"/>
            </a:solidFill>
            <a:prstDash val="solid"/>
          </a:ln>
        </p:spPr>
      </p:sp>
      <p:sp>
        <p:nvSpPr>
          <p:cNvPr id="10" name="Text 7"/>
          <p:cNvSpPr/>
          <p:nvPr/>
        </p:nvSpPr>
        <p:spPr>
          <a:xfrm>
            <a:off x="7617143" y="1425773"/>
            <a:ext cx="2308384" cy="288488"/>
          </a:xfrm>
          <a:prstGeom prst="rect">
            <a:avLst/>
          </a:prstGeom>
          <a:noFill/>
          <a:ln/>
        </p:spPr>
        <p:txBody>
          <a:bodyPr wrap="none" rtlCol="0" anchor="t"/>
          <a:lstStyle/>
          <a:p>
            <a:pPr marL="0" indent="0">
              <a:lnSpc>
                <a:spcPts val="2272"/>
              </a:lnSpc>
              <a:buNone/>
            </a:pPr>
            <a:r>
              <a:rPr lang="en-US" sz="1818" b="1" kern="0" spc="-36" dirty="0">
                <a:solidFill>
                  <a:srgbClr val="272525"/>
                </a:solidFill>
                <a:latin typeface="adonis-web" pitchFamily="34" charset="0"/>
                <a:ea typeface="adonis-web" pitchFamily="34" charset="-122"/>
                <a:cs typeface="adonis-web" pitchFamily="34" charset="-120"/>
              </a:rPr>
              <a:t>Stockpiling and Storage</a:t>
            </a:r>
            <a:endParaRPr lang="en-US" sz="1818" dirty="0"/>
          </a:p>
        </p:txBody>
      </p:sp>
      <p:sp>
        <p:nvSpPr>
          <p:cNvPr id="11" name="Text 8"/>
          <p:cNvSpPr/>
          <p:nvPr/>
        </p:nvSpPr>
        <p:spPr>
          <a:xfrm>
            <a:off x="7930991" y="1831896"/>
            <a:ext cx="5296278"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Store materials and equipment in elevated, covered areas to prevent water damage.</a:t>
            </a:r>
            <a:endParaRPr lang="en-US" sz="1545" dirty="0"/>
          </a:p>
        </p:txBody>
      </p:sp>
      <p:sp>
        <p:nvSpPr>
          <p:cNvPr id="12" name="Text 9"/>
          <p:cNvSpPr/>
          <p:nvPr/>
        </p:nvSpPr>
        <p:spPr>
          <a:xfrm>
            <a:off x="7930991" y="2489121"/>
            <a:ext cx="5296278"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Secure lightweight materials and equipment that could be blown away by strong winds.</a:t>
            </a:r>
            <a:endParaRPr lang="en-US" sz="1545" dirty="0"/>
          </a:p>
        </p:txBody>
      </p:sp>
      <p:sp>
        <p:nvSpPr>
          <p:cNvPr id="13" name="Shape 10"/>
          <p:cNvSpPr/>
          <p:nvPr/>
        </p:nvSpPr>
        <p:spPr>
          <a:xfrm>
            <a:off x="2929176" y="3557230"/>
            <a:ext cx="4287917" cy="2059662"/>
          </a:xfrm>
          <a:prstGeom prst="roundRect">
            <a:avLst>
              <a:gd name="adj" fmla="val 4287"/>
            </a:avLst>
          </a:prstGeom>
          <a:solidFill>
            <a:srgbClr val="EBD0FB"/>
          </a:solidFill>
          <a:ln w="7620">
            <a:solidFill>
              <a:srgbClr val="D1B6E1"/>
            </a:solidFill>
            <a:prstDash val="solid"/>
          </a:ln>
        </p:spPr>
      </p:sp>
      <p:sp>
        <p:nvSpPr>
          <p:cNvPr id="14" name="Text 11"/>
          <p:cNvSpPr/>
          <p:nvPr/>
        </p:nvSpPr>
        <p:spPr>
          <a:xfrm>
            <a:off x="3133011" y="3761065"/>
            <a:ext cx="2308384" cy="288488"/>
          </a:xfrm>
          <a:prstGeom prst="rect">
            <a:avLst/>
          </a:prstGeom>
          <a:noFill/>
          <a:ln/>
        </p:spPr>
        <p:txBody>
          <a:bodyPr wrap="none" rtlCol="0" anchor="t"/>
          <a:lstStyle/>
          <a:p>
            <a:pPr marL="0" indent="0">
              <a:lnSpc>
                <a:spcPts val="2272"/>
              </a:lnSpc>
              <a:buNone/>
            </a:pPr>
            <a:r>
              <a:rPr lang="en-US" sz="1818" b="1" kern="0" spc="-36" dirty="0">
                <a:solidFill>
                  <a:srgbClr val="272525"/>
                </a:solidFill>
                <a:latin typeface="adonis-web" pitchFamily="34" charset="0"/>
                <a:ea typeface="adonis-web" pitchFamily="34" charset="-122"/>
                <a:cs typeface="adonis-web" pitchFamily="34" charset="-120"/>
              </a:rPr>
              <a:t>Drainage System</a:t>
            </a:r>
            <a:endParaRPr lang="en-US" sz="1818" dirty="0"/>
          </a:p>
        </p:txBody>
      </p:sp>
      <p:sp>
        <p:nvSpPr>
          <p:cNvPr id="15" name="Text 12"/>
          <p:cNvSpPr/>
          <p:nvPr/>
        </p:nvSpPr>
        <p:spPr>
          <a:xfrm>
            <a:off x="3446859" y="4167188"/>
            <a:ext cx="3566398"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Ensure all drainage systems are clear and functioning properly.</a:t>
            </a:r>
            <a:endParaRPr lang="en-US" sz="1545" dirty="0"/>
          </a:p>
        </p:txBody>
      </p:sp>
      <p:sp>
        <p:nvSpPr>
          <p:cNvPr id="16" name="Text 13"/>
          <p:cNvSpPr/>
          <p:nvPr/>
        </p:nvSpPr>
        <p:spPr>
          <a:xfrm>
            <a:off x="3446859" y="4824413"/>
            <a:ext cx="3566398" cy="588645"/>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Install additional temporary drainage channels if necessary.</a:t>
            </a:r>
            <a:endParaRPr lang="en-US" sz="1545" dirty="0"/>
          </a:p>
        </p:txBody>
      </p:sp>
      <p:sp>
        <p:nvSpPr>
          <p:cNvPr id="17" name="Shape 14"/>
          <p:cNvSpPr/>
          <p:nvPr/>
        </p:nvSpPr>
        <p:spPr>
          <a:xfrm>
            <a:off x="7413308" y="3557230"/>
            <a:ext cx="4287917" cy="2059662"/>
          </a:xfrm>
          <a:prstGeom prst="roundRect">
            <a:avLst>
              <a:gd name="adj" fmla="val 4287"/>
            </a:avLst>
          </a:prstGeom>
          <a:solidFill>
            <a:srgbClr val="EBD0FB"/>
          </a:solidFill>
          <a:ln w="7620">
            <a:solidFill>
              <a:srgbClr val="D1B6E1"/>
            </a:solidFill>
            <a:prstDash val="solid"/>
          </a:ln>
        </p:spPr>
      </p:sp>
      <p:sp>
        <p:nvSpPr>
          <p:cNvPr id="18" name="Text 15"/>
          <p:cNvSpPr/>
          <p:nvPr/>
        </p:nvSpPr>
        <p:spPr>
          <a:xfrm>
            <a:off x="7617143" y="3761065"/>
            <a:ext cx="2308384" cy="288488"/>
          </a:xfrm>
          <a:prstGeom prst="rect">
            <a:avLst/>
          </a:prstGeom>
          <a:noFill/>
          <a:ln/>
        </p:spPr>
        <p:txBody>
          <a:bodyPr wrap="none" rtlCol="0" anchor="t"/>
          <a:lstStyle/>
          <a:p>
            <a:pPr marL="0" indent="0">
              <a:lnSpc>
                <a:spcPts val="2272"/>
              </a:lnSpc>
              <a:buNone/>
            </a:pPr>
            <a:r>
              <a:rPr lang="en-US" sz="1818" b="1" kern="0" spc="-36" dirty="0">
                <a:solidFill>
                  <a:srgbClr val="272525"/>
                </a:solidFill>
                <a:latin typeface="adonis-web" pitchFamily="34" charset="0"/>
                <a:ea typeface="adonis-web" pitchFamily="34" charset="-122"/>
                <a:cs typeface="adonis-web" pitchFamily="34" charset="-120"/>
              </a:rPr>
              <a:t>Erosion Control</a:t>
            </a:r>
            <a:endParaRPr lang="en-US" sz="1818" dirty="0"/>
          </a:p>
        </p:txBody>
      </p:sp>
      <p:sp>
        <p:nvSpPr>
          <p:cNvPr id="19" name="Text 16"/>
          <p:cNvSpPr/>
          <p:nvPr/>
        </p:nvSpPr>
        <p:spPr>
          <a:xfrm>
            <a:off x="7930991" y="4167188"/>
            <a:ext cx="3566398" cy="882968"/>
          </a:xfrm>
          <a:prstGeom prst="rect">
            <a:avLst/>
          </a:prstGeom>
          <a:noFill/>
          <a:ln/>
        </p:spPr>
        <p:txBody>
          <a:bodyPr wrap="squar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Implement erosion control measures, such as silt fences and retaining walls, to prevent soil erosion and landslides.</a:t>
            </a:r>
            <a:endParaRPr lang="en-US" sz="1545" dirty="0"/>
          </a:p>
        </p:txBody>
      </p:sp>
      <p:sp>
        <p:nvSpPr>
          <p:cNvPr id="20" name="Shape 17"/>
          <p:cNvSpPr/>
          <p:nvPr/>
        </p:nvSpPr>
        <p:spPr>
          <a:xfrm>
            <a:off x="2929176" y="5813108"/>
            <a:ext cx="8772049" cy="1882973"/>
          </a:xfrm>
          <a:prstGeom prst="roundRect">
            <a:avLst>
              <a:gd name="adj" fmla="val 4689"/>
            </a:avLst>
          </a:prstGeom>
          <a:solidFill>
            <a:srgbClr val="EBD0FB"/>
          </a:solidFill>
          <a:ln w="7620">
            <a:solidFill>
              <a:srgbClr val="D1B6E1"/>
            </a:solidFill>
            <a:prstDash val="solid"/>
          </a:ln>
        </p:spPr>
      </p:sp>
      <p:sp>
        <p:nvSpPr>
          <p:cNvPr id="21" name="Text 18"/>
          <p:cNvSpPr/>
          <p:nvPr/>
        </p:nvSpPr>
        <p:spPr>
          <a:xfrm>
            <a:off x="3133011" y="6016943"/>
            <a:ext cx="2308384" cy="288488"/>
          </a:xfrm>
          <a:prstGeom prst="rect">
            <a:avLst/>
          </a:prstGeom>
          <a:noFill/>
          <a:ln/>
        </p:spPr>
        <p:txBody>
          <a:bodyPr wrap="none" rtlCol="0" anchor="t"/>
          <a:lstStyle/>
          <a:p>
            <a:pPr marL="0" indent="0">
              <a:lnSpc>
                <a:spcPts val="2272"/>
              </a:lnSpc>
              <a:buNone/>
            </a:pPr>
            <a:r>
              <a:rPr lang="en-US" sz="1818" b="1" kern="0" spc="-36" dirty="0">
                <a:solidFill>
                  <a:srgbClr val="272525"/>
                </a:solidFill>
                <a:latin typeface="adonis-web" pitchFamily="34" charset="0"/>
                <a:ea typeface="adonis-web" pitchFamily="34" charset="-122"/>
                <a:cs typeface="adonis-web" pitchFamily="34" charset="-120"/>
              </a:rPr>
              <a:t>Communication Plan</a:t>
            </a:r>
            <a:endParaRPr lang="en-US" sz="1818" dirty="0"/>
          </a:p>
        </p:txBody>
      </p:sp>
      <p:sp>
        <p:nvSpPr>
          <p:cNvPr id="22" name="Text 19"/>
          <p:cNvSpPr/>
          <p:nvPr/>
        </p:nvSpPr>
        <p:spPr>
          <a:xfrm>
            <a:off x="3446859" y="6423065"/>
            <a:ext cx="8050530" cy="294323"/>
          </a:xfrm>
          <a:prstGeom prst="rect">
            <a:avLst/>
          </a:prstGeom>
          <a:noFill/>
          <a:ln/>
        </p:spPr>
        <p:txBody>
          <a:bodyPr wrap="non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Establish a communication plan for weather updates and emergency instructions.</a:t>
            </a:r>
            <a:endParaRPr lang="en-US" sz="1545" dirty="0"/>
          </a:p>
        </p:txBody>
      </p:sp>
      <p:sp>
        <p:nvSpPr>
          <p:cNvPr id="23" name="Text 20"/>
          <p:cNvSpPr/>
          <p:nvPr/>
        </p:nvSpPr>
        <p:spPr>
          <a:xfrm>
            <a:off x="3446859" y="6785967"/>
            <a:ext cx="8050530" cy="294323"/>
          </a:xfrm>
          <a:prstGeom prst="rect">
            <a:avLst/>
          </a:prstGeom>
          <a:noFill/>
          <a:ln/>
        </p:spPr>
        <p:txBody>
          <a:bodyPr wrap="none" rtlCol="0" anchor="t"/>
          <a:lstStyle/>
          <a:p>
            <a:pPr marL="342900" indent="-342900" algn="l">
              <a:lnSpc>
                <a:spcPts val="2318"/>
              </a:lnSpc>
              <a:buSzPct val="100000"/>
              <a:buChar char="•"/>
            </a:pPr>
            <a:r>
              <a:rPr lang="en-US" sz="1545" kern="0" spc="-31" dirty="0">
                <a:solidFill>
                  <a:srgbClr val="272525"/>
                </a:solidFill>
                <a:latin typeface="Source Sans Pro" pitchFamily="34" charset="0"/>
                <a:ea typeface="Source Sans Pro" pitchFamily="34" charset="-122"/>
                <a:cs typeface="Source Sans Pro" pitchFamily="34" charset="-120"/>
              </a:rPr>
              <a:t>Ensure all workers are aware of emergency contact numbers and procedures.</a:t>
            </a:r>
            <a:endParaRPr lang="en-US" sz="1545" dirty="0"/>
          </a:p>
        </p:txBody>
      </p:sp>
      <p:sp>
        <p:nvSpPr>
          <p:cNvPr id="24" name="Text 21"/>
          <p:cNvSpPr/>
          <p:nvPr/>
        </p:nvSpPr>
        <p:spPr>
          <a:xfrm>
            <a:off x="3133011" y="7197923"/>
            <a:ext cx="8364379" cy="294323"/>
          </a:xfrm>
          <a:prstGeom prst="rect">
            <a:avLst/>
          </a:prstGeom>
          <a:noFill/>
          <a:ln/>
        </p:spPr>
        <p:txBody>
          <a:bodyPr wrap="none" rtlCol="0" anchor="t"/>
          <a:lstStyle/>
          <a:p>
            <a:pPr marL="0" indent="0">
              <a:lnSpc>
                <a:spcPts val="2318"/>
              </a:lnSpc>
              <a:buNone/>
            </a:pPr>
            <a:endParaRPr lang="en-US" sz="1545" dirty="0"/>
          </a:p>
        </p:txBody>
      </p:sp>
      <p:sp>
        <p:nvSpPr>
          <p:cNvPr id="26" name="Footer Placeholder 2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4720"/>
          </a:xfrm>
          <a:prstGeom prst="rect">
            <a:avLst/>
          </a:prstGeom>
          <a:solidFill>
            <a:srgbClr val="FFFFFF">
              <a:alpha val="75000"/>
            </a:srgbClr>
          </a:solidFill>
          <a:ln/>
        </p:spPr>
      </p:sp>
      <p:sp>
        <p:nvSpPr>
          <p:cNvPr id="4" name="Text 1"/>
          <p:cNvSpPr/>
          <p:nvPr/>
        </p:nvSpPr>
        <p:spPr>
          <a:xfrm>
            <a:off x="5305663" y="570786"/>
            <a:ext cx="4018955" cy="488394"/>
          </a:xfrm>
          <a:prstGeom prst="rect">
            <a:avLst/>
          </a:prstGeom>
          <a:noFill/>
          <a:ln/>
        </p:spPr>
        <p:txBody>
          <a:bodyPr wrap="none" rtlCol="0" anchor="t"/>
          <a:lstStyle/>
          <a:p>
            <a:pPr marL="0" indent="0" algn="ctr">
              <a:lnSpc>
                <a:spcPts val="3846"/>
              </a:lnSpc>
              <a:buNone/>
            </a:pPr>
            <a:r>
              <a:rPr lang="en-US" sz="3077" b="1" kern="0" spc="-62" dirty="0">
                <a:solidFill>
                  <a:srgbClr val="FF75D3"/>
                </a:solidFill>
                <a:latin typeface="adonis-web" pitchFamily="34" charset="0"/>
                <a:ea typeface="adonis-web" pitchFamily="34" charset="-122"/>
                <a:cs typeface="adonis-web" pitchFamily="34" charset="-120"/>
              </a:rPr>
              <a:t>During Monsoon Season</a:t>
            </a:r>
            <a:endParaRPr lang="en-US" sz="3077" dirty="0"/>
          </a:p>
        </p:txBody>
      </p:sp>
      <p:sp>
        <p:nvSpPr>
          <p:cNvPr id="5" name="Shape 2"/>
          <p:cNvSpPr/>
          <p:nvPr/>
        </p:nvSpPr>
        <p:spPr>
          <a:xfrm>
            <a:off x="1576553" y="1292662"/>
            <a:ext cx="5634944" cy="3289697"/>
          </a:xfrm>
          <a:prstGeom prst="roundRect">
            <a:avLst>
              <a:gd name="adj" fmla="val 2840"/>
            </a:avLst>
          </a:prstGeom>
          <a:solidFill>
            <a:srgbClr val="EBD0FB"/>
          </a:solidFill>
          <a:ln w="7620">
            <a:solidFill>
              <a:srgbClr val="D1B6E1"/>
            </a:solidFill>
            <a:prstDash val="solid"/>
          </a:ln>
        </p:spPr>
      </p:sp>
      <p:sp>
        <p:nvSpPr>
          <p:cNvPr id="6" name="Text 3"/>
          <p:cNvSpPr/>
          <p:nvPr/>
        </p:nvSpPr>
        <p:spPr>
          <a:xfrm>
            <a:off x="1749973" y="1507808"/>
            <a:ext cx="5246378" cy="389096"/>
          </a:xfrm>
          <a:prstGeom prst="rect">
            <a:avLst/>
          </a:prstGeom>
          <a:noFill/>
          <a:ln/>
        </p:spPr>
        <p:txBody>
          <a:bodyPr wrap="none" rtlCol="0" anchor="t"/>
          <a:lstStyle/>
          <a:p>
            <a:pPr marL="0" indent="0">
              <a:lnSpc>
                <a:spcPts val="3065"/>
              </a:lnSpc>
              <a:buNone/>
            </a:pPr>
            <a:r>
              <a:rPr lang="en-US" sz="2043" b="1" kern="0" spc="-33" dirty="0">
                <a:solidFill>
                  <a:srgbClr val="272525"/>
                </a:solidFill>
                <a:latin typeface="Source Sans Pro" pitchFamily="34" charset="0"/>
                <a:ea typeface="Source Sans Pro" pitchFamily="34" charset="-122"/>
                <a:cs typeface="Source Sans Pro" pitchFamily="34" charset="-120"/>
              </a:rPr>
              <a:t>Weather Monitoring</a:t>
            </a:r>
            <a:endParaRPr lang="en-US" sz="2043" dirty="0"/>
          </a:p>
        </p:txBody>
      </p:sp>
      <p:sp>
        <p:nvSpPr>
          <p:cNvPr id="7" name="Text 4"/>
          <p:cNvSpPr/>
          <p:nvPr/>
        </p:nvSpPr>
        <p:spPr>
          <a:xfrm>
            <a:off x="2002221" y="2021443"/>
            <a:ext cx="4994129"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Monitor weather forecasts regularly and adjust work schedules accordingly.</a:t>
            </a:r>
            <a:endParaRPr lang="en-US" sz="1635" dirty="0"/>
          </a:p>
        </p:txBody>
      </p:sp>
      <p:sp>
        <p:nvSpPr>
          <p:cNvPr id="8" name="Text 5"/>
          <p:cNvSpPr/>
          <p:nvPr/>
        </p:nvSpPr>
        <p:spPr>
          <a:xfrm>
            <a:off x="2002221" y="2717006"/>
            <a:ext cx="4994129"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Suspend work during heavy rains, strong winds, or lightning storms.</a:t>
            </a:r>
            <a:endParaRPr lang="en-US" sz="1635" dirty="0"/>
          </a:p>
        </p:txBody>
      </p:sp>
      <p:sp>
        <p:nvSpPr>
          <p:cNvPr id="9" name="Text 6"/>
          <p:cNvSpPr/>
          <p:nvPr/>
        </p:nvSpPr>
        <p:spPr>
          <a:xfrm>
            <a:off x="2890123" y="3464481"/>
            <a:ext cx="4106227" cy="389096"/>
          </a:xfrm>
          <a:prstGeom prst="rect">
            <a:avLst/>
          </a:prstGeom>
          <a:noFill/>
          <a:ln/>
        </p:spPr>
        <p:txBody>
          <a:bodyPr wrap="none" rtlCol="0" anchor="t"/>
          <a:lstStyle/>
          <a:p>
            <a:pPr marL="0" indent="0">
              <a:lnSpc>
                <a:spcPts val="3065"/>
              </a:lnSpc>
              <a:buNone/>
            </a:pPr>
            <a:endParaRPr lang="en-US" sz="2043" dirty="0"/>
          </a:p>
        </p:txBody>
      </p:sp>
      <p:sp>
        <p:nvSpPr>
          <p:cNvPr id="10" name="Text 7"/>
          <p:cNvSpPr/>
          <p:nvPr/>
        </p:nvSpPr>
        <p:spPr>
          <a:xfrm>
            <a:off x="2890123" y="3978116"/>
            <a:ext cx="4106227" cy="389096"/>
          </a:xfrm>
          <a:prstGeom prst="rect">
            <a:avLst/>
          </a:prstGeom>
          <a:noFill/>
          <a:ln/>
        </p:spPr>
        <p:txBody>
          <a:bodyPr wrap="none" rtlCol="0" anchor="t"/>
          <a:lstStyle/>
          <a:p>
            <a:pPr marL="0" indent="0">
              <a:lnSpc>
                <a:spcPts val="3065"/>
              </a:lnSpc>
              <a:buNone/>
            </a:pPr>
            <a:endParaRPr lang="en-US" sz="2043" dirty="0"/>
          </a:p>
        </p:txBody>
      </p:sp>
      <p:sp>
        <p:nvSpPr>
          <p:cNvPr id="11" name="Shape 8"/>
          <p:cNvSpPr/>
          <p:nvPr/>
        </p:nvSpPr>
        <p:spPr>
          <a:xfrm>
            <a:off x="7419023" y="1292662"/>
            <a:ext cx="5887074" cy="3289697"/>
          </a:xfrm>
          <a:prstGeom prst="roundRect">
            <a:avLst>
              <a:gd name="adj" fmla="val 2840"/>
            </a:avLst>
          </a:prstGeom>
          <a:solidFill>
            <a:srgbClr val="EBD0FB"/>
          </a:solidFill>
          <a:ln w="7620">
            <a:solidFill>
              <a:srgbClr val="D1B6E1"/>
            </a:solidFill>
            <a:prstDash val="solid"/>
          </a:ln>
        </p:spPr>
      </p:sp>
      <p:sp>
        <p:nvSpPr>
          <p:cNvPr id="12" name="Text 9"/>
          <p:cNvSpPr/>
          <p:nvPr/>
        </p:nvSpPr>
        <p:spPr>
          <a:xfrm>
            <a:off x="7634168" y="1507808"/>
            <a:ext cx="2442210" cy="305157"/>
          </a:xfrm>
          <a:prstGeom prst="rect">
            <a:avLst/>
          </a:prstGeom>
          <a:noFill/>
          <a:ln/>
        </p:spPr>
        <p:txBody>
          <a:bodyPr wrap="none" rtlCol="0" anchor="t"/>
          <a:lstStyle/>
          <a:p>
            <a:pPr marL="0" indent="0">
              <a:lnSpc>
                <a:spcPts val="2404"/>
              </a:lnSpc>
              <a:buNone/>
            </a:pPr>
            <a:r>
              <a:rPr lang="en-US" sz="1923" b="1" kern="0" spc="-38" dirty="0">
                <a:solidFill>
                  <a:srgbClr val="272525"/>
                </a:solidFill>
                <a:latin typeface="adonis-web" pitchFamily="34" charset="0"/>
                <a:ea typeface="adonis-web" pitchFamily="34" charset="-122"/>
                <a:cs typeface="adonis-web" pitchFamily="34" charset="-120"/>
              </a:rPr>
              <a:t>Site Safety Measures</a:t>
            </a:r>
            <a:endParaRPr lang="en-US" sz="1923" dirty="0"/>
          </a:p>
        </p:txBody>
      </p:sp>
      <p:sp>
        <p:nvSpPr>
          <p:cNvPr id="13" name="Text 10"/>
          <p:cNvSpPr/>
          <p:nvPr/>
        </p:nvSpPr>
        <p:spPr>
          <a:xfrm>
            <a:off x="7966234" y="1937504"/>
            <a:ext cx="4851132"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Ensure all electrical installations are properly insulated and protected from water.</a:t>
            </a:r>
            <a:endParaRPr lang="en-US" sz="1635" dirty="0"/>
          </a:p>
        </p:txBody>
      </p:sp>
      <p:sp>
        <p:nvSpPr>
          <p:cNvPr id="14" name="Text 11"/>
          <p:cNvSpPr/>
          <p:nvPr/>
        </p:nvSpPr>
        <p:spPr>
          <a:xfrm>
            <a:off x="7966234" y="2633067"/>
            <a:ext cx="4362400"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Use non-slip mats and safety harnesses where necessary.</a:t>
            </a:r>
            <a:endParaRPr lang="en-US" sz="1635" dirty="0"/>
          </a:p>
        </p:txBody>
      </p:sp>
      <p:sp>
        <p:nvSpPr>
          <p:cNvPr id="15" name="Text 12"/>
          <p:cNvSpPr/>
          <p:nvPr/>
        </p:nvSpPr>
        <p:spPr>
          <a:xfrm>
            <a:off x="7966234" y="3328630"/>
            <a:ext cx="3774162"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Maintain clear and accessible evacuation routes.</a:t>
            </a:r>
            <a:endParaRPr lang="en-US" sz="1635" dirty="0"/>
          </a:p>
        </p:txBody>
      </p:sp>
      <p:sp>
        <p:nvSpPr>
          <p:cNvPr id="16" name="Shape 13"/>
          <p:cNvSpPr/>
          <p:nvPr/>
        </p:nvSpPr>
        <p:spPr>
          <a:xfrm>
            <a:off x="1576553" y="4789884"/>
            <a:ext cx="5634943" cy="2874050"/>
          </a:xfrm>
          <a:prstGeom prst="roundRect">
            <a:avLst>
              <a:gd name="adj" fmla="val 3250"/>
            </a:avLst>
          </a:prstGeom>
          <a:solidFill>
            <a:srgbClr val="EBD0FB"/>
          </a:solidFill>
          <a:ln w="7620">
            <a:solidFill>
              <a:srgbClr val="D1B6E1"/>
            </a:solidFill>
            <a:prstDash val="solid"/>
          </a:ln>
        </p:spPr>
      </p:sp>
      <p:sp>
        <p:nvSpPr>
          <p:cNvPr id="17" name="Text 14"/>
          <p:cNvSpPr/>
          <p:nvPr/>
        </p:nvSpPr>
        <p:spPr>
          <a:xfrm>
            <a:off x="1749973" y="5005030"/>
            <a:ext cx="3582360" cy="305157"/>
          </a:xfrm>
          <a:prstGeom prst="rect">
            <a:avLst/>
          </a:prstGeom>
          <a:noFill/>
          <a:ln/>
        </p:spPr>
        <p:txBody>
          <a:bodyPr wrap="none" rtlCol="0" anchor="t"/>
          <a:lstStyle/>
          <a:p>
            <a:pPr marL="0" indent="0">
              <a:lnSpc>
                <a:spcPts val="2404"/>
              </a:lnSpc>
              <a:buNone/>
            </a:pPr>
            <a:r>
              <a:rPr lang="en-US" sz="1923" b="1" kern="0" spc="-38" dirty="0">
                <a:solidFill>
                  <a:srgbClr val="272525"/>
                </a:solidFill>
                <a:latin typeface="adonis-web" pitchFamily="34" charset="0"/>
                <a:ea typeface="adonis-web" pitchFamily="34" charset="-122"/>
                <a:cs typeface="adonis-web" pitchFamily="34" charset="-120"/>
              </a:rPr>
              <a:t>Worker Safety</a:t>
            </a:r>
            <a:endParaRPr lang="en-US" sz="1923" dirty="0"/>
          </a:p>
        </p:txBody>
      </p:sp>
      <p:sp>
        <p:nvSpPr>
          <p:cNvPr id="18" name="Text 15"/>
          <p:cNvSpPr/>
          <p:nvPr/>
        </p:nvSpPr>
        <p:spPr>
          <a:xfrm>
            <a:off x="2002221" y="5434727"/>
            <a:ext cx="4994129"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Provide appropriate rain gear, such as waterproof boots, jackets, and helmets.</a:t>
            </a:r>
            <a:endParaRPr lang="en-US" sz="1635" dirty="0"/>
          </a:p>
        </p:txBody>
      </p:sp>
      <p:sp>
        <p:nvSpPr>
          <p:cNvPr id="19" name="Text 16"/>
          <p:cNvSpPr/>
          <p:nvPr/>
        </p:nvSpPr>
        <p:spPr>
          <a:xfrm>
            <a:off x="2002221" y="6130290"/>
            <a:ext cx="4994129"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Conduct safety briefings to reinforce the importance of adhering to safety protocols.</a:t>
            </a:r>
            <a:endParaRPr lang="en-US" sz="1635" dirty="0"/>
          </a:p>
        </p:txBody>
      </p:sp>
      <p:sp>
        <p:nvSpPr>
          <p:cNvPr id="20" name="Text 17"/>
          <p:cNvSpPr/>
          <p:nvPr/>
        </p:nvSpPr>
        <p:spPr>
          <a:xfrm>
            <a:off x="2002221" y="6825853"/>
            <a:ext cx="4994129"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Ensure adequate lighting for visibility during overcast conditions.</a:t>
            </a:r>
            <a:endParaRPr lang="en-US" sz="1635" dirty="0"/>
          </a:p>
        </p:txBody>
      </p:sp>
      <p:sp>
        <p:nvSpPr>
          <p:cNvPr id="21" name="Shape 18"/>
          <p:cNvSpPr/>
          <p:nvPr/>
        </p:nvSpPr>
        <p:spPr>
          <a:xfrm>
            <a:off x="7419023" y="4789884"/>
            <a:ext cx="5887074" cy="2874050"/>
          </a:xfrm>
          <a:prstGeom prst="roundRect">
            <a:avLst>
              <a:gd name="adj" fmla="val 3250"/>
            </a:avLst>
          </a:prstGeom>
          <a:solidFill>
            <a:srgbClr val="EBD0FB"/>
          </a:solidFill>
          <a:ln w="7620">
            <a:solidFill>
              <a:srgbClr val="D1B6E1"/>
            </a:solidFill>
            <a:prstDash val="solid"/>
          </a:ln>
        </p:spPr>
      </p:sp>
      <p:sp>
        <p:nvSpPr>
          <p:cNvPr id="22" name="Text 19"/>
          <p:cNvSpPr/>
          <p:nvPr/>
        </p:nvSpPr>
        <p:spPr>
          <a:xfrm>
            <a:off x="7634168" y="5005030"/>
            <a:ext cx="2667953" cy="305157"/>
          </a:xfrm>
          <a:prstGeom prst="rect">
            <a:avLst/>
          </a:prstGeom>
          <a:noFill/>
          <a:ln/>
        </p:spPr>
        <p:txBody>
          <a:bodyPr wrap="none" rtlCol="0" anchor="t"/>
          <a:lstStyle/>
          <a:p>
            <a:pPr marL="0" indent="0">
              <a:lnSpc>
                <a:spcPts val="2404"/>
              </a:lnSpc>
              <a:buNone/>
            </a:pPr>
            <a:r>
              <a:rPr lang="en-US" sz="1923" b="1" kern="0" spc="-38" dirty="0">
                <a:solidFill>
                  <a:srgbClr val="272525"/>
                </a:solidFill>
                <a:latin typeface="adonis-web" pitchFamily="34" charset="0"/>
                <a:ea typeface="adonis-web" pitchFamily="34" charset="-122"/>
                <a:cs typeface="adonis-web" pitchFamily="34" charset="-120"/>
              </a:rPr>
              <a:t>Machinery and Equipment</a:t>
            </a:r>
            <a:endParaRPr lang="en-US" sz="1923" dirty="0"/>
          </a:p>
        </p:txBody>
      </p:sp>
      <p:sp>
        <p:nvSpPr>
          <p:cNvPr id="23" name="Text 20"/>
          <p:cNvSpPr/>
          <p:nvPr/>
        </p:nvSpPr>
        <p:spPr>
          <a:xfrm>
            <a:off x="7966234" y="5434727"/>
            <a:ext cx="4851132"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Inspect machinery and equipment regularly for signs of water damage or wear.</a:t>
            </a:r>
            <a:endParaRPr lang="en-US" sz="1635" dirty="0"/>
          </a:p>
        </p:txBody>
      </p:sp>
      <p:sp>
        <p:nvSpPr>
          <p:cNvPr id="24" name="Text 21"/>
          <p:cNvSpPr/>
          <p:nvPr/>
        </p:nvSpPr>
        <p:spPr>
          <a:xfrm>
            <a:off x="7966234" y="6130290"/>
            <a:ext cx="4851132" cy="622935"/>
          </a:xfrm>
          <a:prstGeom prst="rect">
            <a:avLst/>
          </a:prstGeom>
          <a:noFill/>
          <a:ln/>
        </p:spPr>
        <p:txBody>
          <a:bodyPr wrap="square" rtlCol="0" anchor="t"/>
          <a:lstStyle/>
          <a:p>
            <a:pPr marL="342900" indent="-342900" algn="l">
              <a:lnSpc>
                <a:spcPts val="2452"/>
              </a:lnSpc>
              <a:buSzPct val="100000"/>
              <a:buChar char="•"/>
            </a:pPr>
            <a:r>
              <a:rPr lang="en-US" sz="1635" kern="0" spc="-33" dirty="0">
                <a:solidFill>
                  <a:srgbClr val="272525"/>
                </a:solidFill>
                <a:latin typeface="Source Sans Pro" pitchFamily="34" charset="0"/>
                <a:ea typeface="Source Sans Pro" pitchFamily="34" charset="-122"/>
                <a:cs typeface="Source Sans Pro" pitchFamily="34" charset="-120"/>
              </a:rPr>
              <a:t>Avoid using heavy machinery on waterlogged or unstable ground.</a:t>
            </a:r>
            <a:endParaRPr lang="en-US" sz="1635" dirty="0"/>
          </a:p>
        </p:txBody>
      </p:sp>
      <p:sp>
        <p:nvSpPr>
          <p:cNvPr id="26" name="Footer Placeholder 2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113139" y="1453515"/>
            <a:ext cx="4403884" cy="522803"/>
          </a:xfrm>
          <a:prstGeom prst="rect">
            <a:avLst/>
          </a:prstGeom>
          <a:noFill/>
          <a:ln/>
        </p:spPr>
        <p:txBody>
          <a:bodyPr wrap="none" rtlCol="0" anchor="t"/>
          <a:lstStyle/>
          <a:p>
            <a:pPr marL="0" indent="0" algn="ctr">
              <a:lnSpc>
                <a:spcPts val="4117"/>
              </a:lnSpc>
              <a:buNone/>
            </a:pPr>
            <a:r>
              <a:rPr lang="en-US" sz="3293" b="1" kern="0" spc="-66" dirty="0">
                <a:solidFill>
                  <a:srgbClr val="FF75D3"/>
                </a:solidFill>
                <a:latin typeface="adonis-web" pitchFamily="34" charset="0"/>
                <a:ea typeface="adonis-web" pitchFamily="34" charset="-122"/>
                <a:cs typeface="adonis-web" pitchFamily="34" charset="-120"/>
              </a:rPr>
              <a:t>Post-Monsoon Measures</a:t>
            </a:r>
            <a:endParaRPr lang="en-US" sz="3293" dirty="0"/>
          </a:p>
        </p:txBody>
      </p:sp>
      <p:sp>
        <p:nvSpPr>
          <p:cNvPr id="5" name="Shape 2"/>
          <p:cNvSpPr/>
          <p:nvPr/>
        </p:nvSpPr>
        <p:spPr>
          <a:xfrm>
            <a:off x="1135117" y="2226231"/>
            <a:ext cx="6068998" cy="2663666"/>
          </a:xfrm>
          <a:prstGeom prst="roundRect">
            <a:avLst>
              <a:gd name="adj" fmla="val 3754"/>
            </a:avLst>
          </a:prstGeom>
          <a:solidFill>
            <a:srgbClr val="EBD0FB"/>
          </a:solidFill>
          <a:ln w="7620">
            <a:solidFill>
              <a:srgbClr val="D1B6E1"/>
            </a:solidFill>
            <a:prstDash val="solid"/>
          </a:ln>
        </p:spPr>
      </p:sp>
      <p:sp>
        <p:nvSpPr>
          <p:cNvPr id="6" name="Text 3"/>
          <p:cNvSpPr/>
          <p:nvPr/>
        </p:nvSpPr>
        <p:spPr>
          <a:xfrm>
            <a:off x="1529255" y="2456021"/>
            <a:ext cx="5445069" cy="416600"/>
          </a:xfrm>
          <a:prstGeom prst="rect">
            <a:avLst/>
          </a:prstGeom>
          <a:noFill/>
          <a:ln/>
        </p:spPr>
        <p:txBody>
          <a:bodyPr wrap="none" rtlCol="0" anchor="t"/>
          <a:lstStyle/>
          <a:p>
            <a:pPr marL="0" indent="0">
              <a:lnSpc>
                <a:spcPts val="3281"/>
              </a:lnSpc>
              <a:buNone/>
            </a:pPr>
            <a:r>
              <a:rPr lang="en-US" sz="2187" b="1" kern="0" spc="-35" dirty="0">
                <a:solidFill>
                  <a:srgbClr val="272525"/>
                </a:solidFill>
                <a:latin typeface="Source Sans Pro" pitchFamily="34" charset="0"/>
                <a:ea typeface="Source Sans Pro" pitchFamily="34" charset="-122"/>
                <a:cs typeface="Source Sans Pro" pitchFamily="34" charset="-120"/>
              </a:rPr>
              <a:t>Site Inspection</a:t>
            </a:r>
            <a:endParaRPr lang="en-US" sz="2187" dirty="0"/>
          </a:p>
        </p:txBody>
      </p:sp>
      <p:sp>
        <p:nvSpPr>
          <p:cNvPr id="7" name="Text 4"/>
          <p:cNvSpPr/>
          <p:nvPr/>
        </p:nvSpPr>
        <p:spPr>
          <a:xfrm>
            <a:off x="1860331" y="3005852"/>
            <a:ext cx="5113993"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Conduct a thorough inspection of the site to assess any damage caused by the monsoon.</a:t>
            </a:r>
            <a:endParaRPr lang="en-US" sz="1750" dirty="0"/>
          </a:p>
        </p:txBody>
      </p:sp>
      <p:sp>
        <p:nvSpPr>
          <p:cNvPr id="8" name="Text 5"/>
          <p:cNvSpPr/>
          <p:nvPr/>
        </p:nvSpPr>
        <p:spPr>
          <a:xfrm>
            <a:off x="1860331" y="3750112"/>
            <a:ext cx="5113993"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Repair and reinforce any damaged structures or equipment.</a:t>
            </a:r>
            <a:endParaRPr lang="en-US" sz="1750" dirty="0"/>
          </a:p>
        </p:txBody>
      </p:sp>
      <p:sp>
        <p:nvSpPr>
          <p:cNvPr id="9" name="Shape 6"/>
          <p:cNvSpPr/>
          <p:nvPr/>
        </p:nvSpPr>
        <p:spPr>
          <a:xfrm>
            <a:off x="7426284" y="2226231"/>
            <a:ext cx="6147825" cy="2663666"/>
          </a:xfrm>
          <a:prstGeom prst="roundRect">
            <a:avLst>
              <a:gd name="adj" fmla="val 3754"/>
            </a:avLst>
          </a:prstGeom>
          <a:solidFill>
            <a:srgbClr val="EBD0FB"/>
          </a:solidFill>
          <a:ln w="7620">
            <a:solidFill>
              <a:srgbClr val="D1B6E1"/>
            </a:solidFill>
            <a:prstDash val="solid"/>
          </a:ln>
        </p:spPr>
      </p:sp>
      <p:sp>
        <p:nvSpPr>
          <p:cNvPr id="10" name="Text 7"/>
          <p:cNvSpPr/>
          <p:nvPr/>
        </p:nvSpPr>
        <p:spPr>
          <a:xfrm>
            <a:off x="7656076" y="2456021"/>
            <a:ext cx="2614017" cy="326827"/>
          </a:xfrm>
          <a:prstGeom prst="rect">
            <a:avLst/>
          </a:prstGeom>
          <a:noFill/>
          <a:ln/>
        </p:spPr>
        <p:txBody>
          <a:bodyPr wrap="none" rtlCol="0" anchor="t"/>
          <a:lstStyle/>
          <a:p>
            <a:pPr marL="0" indent="0">
              <a:lnSpc>
                <a:spcPts val="2573"/>
              </a:lnSpc>
              <a:buNone/>
            </a:pPr>
            <a:r>
              <a:rPr lang="en-US" sz="2058" b="1" kern="0" spc="-41" dirty="0">
                <a:solidFill>
                  <a:srgbClr val="272525"/>
                </a:solidFill>
                <a:latin typeface="adonis-web" pitchFamily="34" charset="0"/>
                <a:ea typeface="adonis-web" pitchFamily="34" charset="-122"/>
                <a:cs typeface="adonis-web" pitchFamily="34" charset="-120"/>
              </a:rPr>
              <a:t>Debrief and Review</a:t>
            </a:r>
            <a:endParaRPr lang="en-US" sz="2058" dirty="0"/>
          </a:p>
        </p:txBody>
      </p:sp>
      <p:sp>
        <p:nvSpPr>
          <p:cNvPr id="11" name="Text 8"/>
          <p:cNvSpPr/>
          <p:nvPr/>
        </p:nvSpPr>
        <p:spPr>
          <a:xfrm>
            <a:off x="8011478" y="2916079"/>
            <a:ext cx="4040743" cy="999768"/>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Hold a debriefing session with all workers to review the effectiveness of the safety measures.</a:t>
            </a:r>
            <a:endParaRPr lang="en-US" sz="1750" dirty="0"/>
          </a:p>
        </p:txBody>
      </p:sp>
      <p:sp>
        <p:nvSpPr>
          <p:cNvPr id="12" name="Text 9"/>
          <p:cNvSpPr/>
          <p:nvPr/>
        </p:nvSpPr>
        <p:spPr>
          <a:xfrm>
            <a:off x="8011478" y="3993594"/>
            <a:ext cx="4995074"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Document any incidents and lessons learned to improve future monsoon safety plans.</a:t>
            </a:r>
            <a:endParaRPr lang="en-US" sz="1750" dirty="0"/>
          </a:p>
        </p:txBody>
      </p:sp>
      <p:sp>
        <p:nvSpPr>
          <p:cNvPr id="13" name="Shape 10"/>
          <p:cNvSpPr/>
          <p:nvPr/>
        </p:nvSpPr>
        <p:spPr>
          <a:xfrm>
            <a:off x="2348389" y="5112068"/>
            <a:ext cx="9933503" cy="1663898"/>
          </a:xfrm>
          <a:prstGeom prst="roundRect">
            <a:avLst>
              <a:gd name="adj" fmla="val 6009"/>
            </a:avLst>
          </a:prstGeom>
          <a:solidFill>
            <a:srgbClr val="EBD0FB"/>
          </a:solidFill>
          <a:ln w="7620">
            <a:solidFill>
              <a:srgbClr val="D1B6E1"/>
            </a:solidFill>
            <a:prstDash val="solid"/>
          </a:ln>
        </p:spPr>
      </p:sp>
      <p:sp>
        <p:nvSpPr>
          <p:cNvPr id="14" name="Text 11"/>
          <p:cNvSpPr/>
          <p:nvPr/>
        </p:nvSpPr>
        <p:spPr>
          <a:xfrm>
            <a:off x="2578179" y="5341858"/>
            <a:ext cx="2614017" cy="326827"/>
          </a:xfrm>
          <a:prstGeom prst="rect">
            <a:avLst/>
          </a:prstGeom>
          <a:noFill/>
          <a:ln/>
        </p:spPr>
        <p:txBody>
          <a:bodyPr wrap="none" rtlCol="0" anchor="t"/>
          <a:lstStyle/>
          <a:p>
            <a:pPr marL="0" indent="0">
              <a:lnSpc>
                <a:spcPts val="2573"/>
              </a:lnSpc>
              <a:buNone/>
            </a:pPr>
            <a:r>
              <a:rPr lang="en-US" sz="2058" b="1" kern="0" spc="-41" dirty="0">
                <a:solidFill>
                  <a:srgbClr val="272525"/>
                </a:solidFill>
                <a:latin typeface="adonis-web" pitchFamily="34" charset="0"/>
                <a:ea typeface="adonis-web" pitchFamily="34" charset="-122"/>
                <a:cs typeface="adonis-web" pitchFamily="34" charset="-120"/>
              </a:rPr>
              <a:t>Maintenance</a:t>
            </a:r>
            <a:endParaRPr lang="en-US" sz="2058" dirty="0"/>
          </a:p>
        </p:txBody>
      </p:sp>
      <p:sp>
        <p:nvSpPr>
          <p:cNvPr id="15" name="Text 12"/>
          <p:cNvSpPr/>
          <p:nvPr/>
        </p:nvSpPr>
        <p:spPr>
          <a:xfrm>
            <a:off x="2933581" y="5801916"/>
            <a:ext cx="9118521" cy="333256"/>
          </a:xfrm>
          <a:prstGeom prst="rect">
            <a:avLst/>
          </a:prstGeom>
          <a:noFill/>
          <a:ln/>
        </p:spPr>
        <p:txBody>
          <a:bodyPr wrap="non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Clean and maintain all drainage systems to prepare for future rainfall.</a:t>
            </a:r>
            <a:endParaRPr lang="en-US" sz="1750" dirty="0"/>
          </a:p>
        </p:txBody>
      </p:sp>
      <p:sp>
        <p:nvSpPr>
          <p:cNvPr id="16" name="Text 13"/>
          <p:cNvSpPr/>
          <p:nvPr/>
        </p:nvSpPr>
        <p:spPr>
          <a:xfrm>
            <a:off x="2933581" y="6212919"/>
            <a:ext cx="9118521" cy="333256"/>
          </a:xfrm>
          <a:prstGeom prst="rect">
            <a:avLst/>
          </a:prstGeom>
          <a:noFill/>
          <a:ln/>
        </p:spPr>
        <p:txBody>
          <a:bodyPr wrap="non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Check and replenish stockpiles of safety gear and emergency supplies.</a:t>
            </a:r>
            <a:endParaRPr lang="en-US" sz="1750" dirty="0"/>
          </a:p>
        </p:txBody>
      </p:sp>
      <p:sp>
        <p:nvSpPr>
          <p:cNvPr id="18" name="Footer Placeholder 1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223867" y="1575316"/>
            <a:ext cx="4182547" cy="522803"/>
          </a:xfrm>
          <a:prstGeom prst="rect">
            <a:avLst/>
          </a:prstGeom>
          <a:noFill/>
          <a:ln/>
        </p:spPr>
        <p:txBody>
          <a:bodyPr wrap="none" rtlCol="0" anchor="t"/>
          <a:lstStyle/>
          <a:p>
            <a:pPr marL="0" indent="0" algn="ctr">
              <a:lnSpc>
                <a:spcPts val="4117"/>
              </a:lnSpc>
              <a:buNone/>
            </a:pPr>
            <a:r>
              <a:rPr lang="en-US" sz="3293" b="1" kern="0" spc="-66" dirty="0">
                <a:solidFill>
                  <a:srgbClr val="FF75D3"/>
                </a:solidFill>
                <a:latin typeface="adonis-web" pitchFamily="34" charset="0"/>
                <a:ea typeface="adonis-web" pitchFamily="34" charset="-122"/>
                <a:cs typeface="adonis-web" pitchFamily="34" charset="-120"/>
              </a:rPr>
              <a:t>Emergency Procedures</a:t>
            </a:r>
            <a:endParaRPr lang="en-US" sz="3293" dirty="0"/>
          </a:p>
        </p:txBody>
      </p:sp>
      <p:sp>
        <p:nvSpPr>
          <p:cNvPr id="5" name="Shape 2"/>
          <p:cNvSpPr/>
          <p:nvPr/>
        </p:nvSpPr>
        <p:spPr>
          <a:xfrm>
            <a:off x="2348389" y="2348032"/>
            <a:ext cx="4855726" cy="2420183"/>
          </a:xfrm>
          <a:prstGeom prst="roundRect">
            <a:avLst>
              <a:gd name="adj" fmla="val 4131"/>
            </a:avLst>
          </a:prstGeom>
          <a:solidFill>
            <a:srgbClr val="EBD0FB"/>
          </a:solidFill>
          <a:ln w="7620">
            <a:solidFill>
              <a:srgbClr val="D1B6E1"/>
            </a:solidFill>
            <a:prstDash val="solid"/>
          </a:ln>
        </p:spPr>
      </p:sp>
      <p:sp>
        <p:nvSpPr>
          <p:cNvPr id="6" name="Text 3"/>
          <p:cNvSpPr/>
          <p:nvPr/>
        </p:nvSpPr>
        <p:spPr>
          <a:xfrm>
            <a:off x="2578179" y="2577822"/>
            <a:ext cx="4396145" cy="416600"/>
          </a:xfrm>
          <a:prstGeom prst="rect">
            <a:avLst/>
          </a:prstGeom>
          <a:noFill/>
          <a:ln/>
        </p:spPr>
        <p:txBody>
          <a:bodyPr wrap="none" rtlCol="0" anchor="t"/>
          <a:lstStyle/>
          <a:p>
            <a:pPr marL="0" indent="0">
              <a:lnSpc>
                <a:spcPts val="3281"/>
              </a:lnSpc>
              <a:buNone/>
            </a:pPr>
            <a:r>
              <a:rPr lang="en-US" sz="2187" b="1" kern="0" spc="-35" dirty="0">
                <a:solidFill>
                  <a:srgbClr val="272525"/>
                </a:solidFill>
                <a:latin typeface="Source Sans Pro" pitchFamily="34" charset="0"/>
                <a:ea typeface="Source Sans Pro" pitchFamily="34" charset="-122"/>
                <a:cs typeface="Source Sans Pro" pitchFamily="34" charset="-120"/>
              </a:rPr>
              <a:t>Flooding</a:t>
            </a:r>
            <a:endParaRPr lang="en-US" sz="2187" dirty="0"/>
          </a:p>
        </p:txBody>
      </p:sp>
      <p:sp>
        <p:nvSpPr>
          <p:cNvPr id="7" name="Text 4"/>
          <p:cNvSpPr/>
          <p:nvPr/>
        </p:nvSpPr>
        <p:spPr>
          <a:xfrm>
            <a:off x="2933581" y="3127653"/>
            <a:ext cx="4040743"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Evacuate all personnel to higher ground immediately.</a:t>
            </a:r>
            <a:endParaRPr lang="en-US" sz="1750" dirty="0"/>
          </a:p>
        </p:txBody>
      </p:sp>
      <p:sp>
        <p:nvSpPr>
          <p:cNvPr id="8" name="Text 5"/>
          <p:cNvSpPr/>
          <p:nvPr/>
        </p:nvSpPr>
        <p:spPr>
          <a:xfrm>
            <a:off x="2933581" y="3871913"/>
            <a:ext cx="4040743"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Shut down all electrical equipment to prevent electrocution.</a:t>
            </a:r>
            <a:endParaRPr lang="en-US" sz="1750" dirty="0"/>
          </a:p>
        </p:txBody>
      </p:sp>
      <p:sp>
        <p:nvSpPr>
          <p:cNvPr id="9" name="Shape 6"/>
          <p:cNvSpPr/>
          <p:nvPr/>
        </p:nvSpPr>
        <p:spPr>
          <a:xfrm>
            <a:off x="7426285" y="2348032"/>
            <a:ext cx="4855726" cy="2420183"/>
          </a:xfrm>
          <a:prstGeom prst="roundRect">
            <a:avLst>
              <a:gd name="adj" fmla="val 4131"/>
            </a:avLst>
          </a:prstGeom>
          <a:solidFill>
            <a:srgbClr val="EBD0FB"/>
          </a:solidFill>
          <a:ln w="7620">
            <a:solidFill>
              <a:srgbClr val="D1B6E1"/>
            </a:solidFill>
            <a:prstDash val="solid"/>
          </a:ln>
        </p:spPr>
      </p:sp>
      <p:sp>
        <p:nvSpPr>
          <p:cNvPr id="10" name="Text 7"/>
          <p:cNvSpPr/>
          <p:nvPr/>
        </p:nvSpPr>
        <p:spPr>
          <a:xfrm>
            <a:off x="7656076" y="2577822"/>
            <a:ext cx="2614017" cy="326827"/>
          </a:xfrm>
          <a:prstGeom prst="rect">
            <a:avLst/>
          </a:prstGeom>
          <a:noFill/>
          <a:ln/>
        </p:spPr>
        <p:txBody>
          <a:bodyPr wrap="none" rtlCol="0" anchor="t"/>
          <a:lstStyle/>
          <a:p>
            <a:pPr marL="0" indent="0">
              <a:lnSpc>
                <a:spcPts val="2573"/>
              </a:lnSpc>
              <a:buNone/>
            </a:pPr>
            <a:r>
              <a:rPr lang="en-US" sz="2058" b="1" kern="0" spc="-41" dirty="0">
                <a:solidFill>
                  <a:srgbClr val="272525"/>
                </a:solidFill>
                <a:latin typeface="adonis-web" pitchFamily="34" charset="0"/>
                <a:ea typeface="adonis-web" pitchFamily="34" charset="-122"/>
                <a:cs typeface="adonis-web" pitchFamily="34" charset="-120"/>
              </a:rPr>
              <a:t>Landslides</a:t>
            </a:r>
            <a:endParaRPr lang="en-US" sz="2058" dirty="0"/>
          </a:p>
        </p:txBody>
      </p:sp>
      <p:sp>
        <p:nvSpPr>
          <p:cNvPr id="11" name="Text 8"/>
          <p:cNvSpPr/>
          <p:nvPr/>
        </p:nvSpPr>
        <p:spPr>
          <a:xfrm>
            <a:off x="8011478" y="3037880"/>
            <a:ext cx="4040743" cy="333256"/>
          </a:xfrm>
          <a:prstGeom prst="rect">
            <a:avLst/>
          </a:prstGeom>
          <a:noFill/>
          <a:ln/>
        </p:spPr>
        <p:txBody>
          <a:bodyPr wrap="non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Evacuate the area immediately.</a:t>
            </a:r>
            <a:endParaRPr lang="en-US" sz="1750" dirty="0"/>
          </a:p>
        </p:txBody>
      </p:sp>
      <p:sp>
        <p:nvSpPr>
          <p:cNvPr id="12" name="Text 9"/>
          <p:cNvSpPr/>
          <p:nvPr/>
        </p:nvSpPr>
        <p:spPr>
          <a:xfrm>
            <a:off x="8011478" y="3448883"/>
            <a:ext cx="4040743" cy="666512"/>
          </a:xfrm>
          <a:prstGeom prst="rect">
            <a:avLst/>
          </a:prstGeom>
          <a:noFill/>
          <a:ln/>
        </p:spPr>
        <p:txBody>
          <a:bodyPr wrap="squar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Report the incident to the relevant authorities and follow their instructions.</a:t>
            </a:r>
            <a:endParaRPr lang="en-US" sz="1750" dirty="0"/>
          </a:p>
        </p:txBody>
      </p:sp>
      <p:sp>
        <p:nvSpPr>
          <p:cNvPr id="13" name="Shape 10"/>
          <p:cNvSpPr/>
          <p:nvPr/>
        </p:nvSpPr>
        <p:spPr>
          <a:xfrm>
            <a:off x="2348389" y="4990386"/>
            <a:ext cx="9933503" cy="1663898"/>
          </a:xfrm>
          <a:prstGeom prst="roundRect">
            <a:avLst>
              <a:gd name="adj" fmla="val 6009"/>
            </a:avLst>
          </a:prstGeom>
          <a:solidFill>
            <a:srgbClr val="EBD0FB"/>
          </a:solidFill>
          <a:ln w="7620">
            <a:solidFill>
              <a:srgbClr val="D1B6E1"/>
            </a:solidFill>
            <a:prstDash val="solid"/>
          </a:ln>
        </p:spPr>
      </p:sp>
      <p:sp>
        <p:nvSpPr>
          <p:cNvPr id="14" name="Text 11"/>
          <p:cNvSpPr/>
          <p:nvPr/>
        </p:nvSpPr>
        <p:spPr>
          <a:xfrm>
            <a:off x="2578179" y="5220176"/>
            <a:ext cx="2614017" cy="326827"/>
          </a:xfrm>
          <a:prstGeom prst="rect">
            <a:avLst/>
          </a:prstGeom>
          <a:noFill/>
          <a:ln/>
        </p:spPr>
        <p:txBody>
          <a:bodyPr wrap="none" rtlCol="0" anchor="t"/>
          <a:lstStyle/>
          <a:p>
            <a:pPr marL="0" indent="0">
              <a:lnSpc>
                <a:spcPts val="2573"/>
              </a:lnSpc>
              <a:buNone/>
            </a:pPr>
            <a:r>
              <a:rPr lang="en-US" sz="2058" b="1" kern="0" spc="-41" dirty="0">
                <a:solidFill>
                  <a:srgbClr val="272525"/>
                </a:solidFill>
                <a:latin typeface="adonis-web" pitchFamily="34" charset="0"/>
                <a:ea typeface="adonis-web" pitchFamily="34" charset="-122"/>
                <a:cs typeface="adonis-web" pitchFamily="34" charset="-120"/>
              </a:rPr>
              <a:t>Accidents and Injuries</a:t>
            </a:r>
            <a:endParaRPr lang="en-US" sz="2058" dirty="0"/>
          </a:p>
        </p:txBody>
      </p:sp>
      <p:sp>
        <p:nvSpPr>
          <p:cNvPr id="15" name="Text 12"/>
          <p:cNvSpPr/>
          <p:nvPr/>
        </p:nvSpPr>
        <p:spPr>
          <a:xfrm>
            <a:off x="2933581" y="5680234"/>
            <a:ext cx="9118521" cy="333256"/>
          </a:xfrm>
          <a:prstGeom prst="rect">
            <a:avLst/>
          </a:prstGeom>
          <a:noFill/>
          <a:ln/>
        </p:spPr>
        <p:txBody>
          <a:bodyPr wrap="non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Administer first aid to the injured and call emergency services if necessary.</a:t>
            </a:r>
            <a:endParaRPr lang="en-US" sz="1750" dirty="0"/>
          </a:p>
        </p:txBody>
      </p:sp>
      <p:sp>
        <p:nvSpPr>
          <p:cNvPr id="16" name="Text 13"/>
          <p:cNvSpPr/>
          <p:nvPr/>
        </p:nvSpPr>
        <p:spPr>
          <a:xfrm>
            <a:off x="2933581" y="6091238"/>
            <a:ext cx="9118521" cy="333256"/>
          </a:xfrm>
          <a:prstGeom prst="rect">
            <a:avLst/>
          </a:prstGeom>
          <a:noFill/>
          <a:ln/>
        </p:spPr>
        <p:txBody>
          <a:bodyPr wrap="none" rtlCol="0" anchor="t"/>
          <a:lstStyle/>
          <a:p>
            <a:pPr marL="342900" indent="-342900" algn="l">
              <a:lnSpc>
                <a:spcPts val="2624"/>
              </a:lnSpc>
              <a:buSzPct val="100000"/>
              <a:buChar char="•"/>
            </a:pPr>
            <a:r>
              <a:rPr lang="en-US" sz="1750" kern="0" spc="-35" dirty="0">
                <a:solidFill>
                  <a:srgbClr val="272525"/>
                </a:solidFill>
                <a:latin typeface="Source Sans Pro" pitchFamily="34" charset="0"/>
                <a:ea typeface="Source Sans Pro" pitchFamily="34" charset="-122"/>
                <a:cs typeface="Source Sans Pro" pitchFamily="34" charset="-120"/>
              </a:rPr>
              <a:t>Report the incident and conduct an investigation to prevent future occurrences.</a:t>
            </a:r>
            <a:endParaRPr lang="en-US" sz="1750" dirty="0"/>
          </a:p>
        </p:txBody>
      </p:sp>
      <p:sp>
        <p:nvSpPr>
          <p:cNvPr id="18" name="Footer Placeholder 1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5223867" y="2665452"/>
            <a:ext cx="4182547" cy="522803"/>
          </a:xfrm>
          <a:prstGeom prst="rect">
            <a:avLst/>
          </a:prstGeom>
          <a:noFill/>
          <a:ln/>
        </p:spPr>
        <p:txBody>
          <a:bodyPr wrap="none" rtlCol="0" anchor="t"/>
          <a:lstStyle/>
          <a:p>
            <a:pPr marL="0" indent="0" algn="ctr">
              <a:lnSpc>
                <a:spcPts val="4117"/>
              </a:lnSpc>
              <a:buNone/>
            </a:pPr>
            <a:r>
              <a:rPr lang="en-US" sz="3293" b="1" kern="0" spc="-66" dirty="0">
                <a:solidFill>
                  <a:srgbClr val="FF75D3"/>
                </a:solidFill>
                <a:latin typeface="adonis-web" pitchFamily="34" charset="0"/>
                <a:ea typeface="adonis-web" pitchFamily="34" charset="-122"/>
                <a:cs typeface="adonis-web" pitchFamily="34" charset="-120"/>
              </a:rPr>
              <a:t>Conclusion</a:t>
            </a:r>
            <a:endParaRPr lang="en-US" sz="3293" dirty="0"/>
          </a:p>
        </p:txBody>
      </p:sp>
      <p:sp>
        <p:nvSpPr>
          <p:cNvPr id="5" name="Shape 2"/>
          <p:cNvSpPr/>
          <p:nvPr/>
        </p:nvSpPr>
        <p:spPr>
          <a:xfrm>
            <a:off x="2348389" y="3438168"/>
            <a:ext cx="9933503" cy="2125980"/>
          </a:xfrm>
          <a:prstGeom prst="roundRect">
            <a:avLst>
              <a:gd name="adj" fmla="val 4703"/>
            </a:avLst>
          </a:prstGeom>
          <a:solidFill>
            <a:srgbClr val="EBD0FB"/>
          </a:solidFill>
          <a:ln w="7620">
            <a:solidFill>
              <a:srgbClr val="D1B6E1"/>
            </a:solidFill>
            <a:prstDash val="solid"/>
          </a:ln>
        </p:spPr>
      </p:sp>
      <p:sp>
        <p:nvSpPr>
          <p:cNvPr id="6" name="Text 3"/>
          <p:cNvSpPr/>
          <p:nvPr/>
        </p:nvSpPr>
        <p:spPr>
          <a:xfrm>
            <a:off x="2578179" y="3667958"/>
            <a:ext cx="9473922" cy="1666399"/>
          </a:xfrm>
          <a:prstGeom prst="rect">
            <a:avLst/>
          </a:prstGeom>
          <a:noFill/>
          <a:ln/>
        </p:spPr>
        <p:txBody>
          <a:bodyPr wrap="square" rtlCol="0" anchor="t"/>
          <a:lstStyle/>
          <a:p>
            <a:pPr marL="0" indent="0">
              <a:lnSpc>
                <a:spcPts val="3281"/>
              </a:lnSpc>
              <a:buNone/>
            </a:pPr>
            <a:r>
              <a:rPr lang="en-US" sz="2187" kern="0" spc="-35" dirty="0">
                <a:solidFill>
                  <a:srgbClr val="272525"/>
                </a:solidFill>
                <a:latin typeface="Source Sans Pro" pitchFamily="34" charset="0"/>
                <a:ea typeface="Source Sans Pro" pitchFamily="34" charset="-122"/>
                <a:cs typeface="Source Sans Pro" pitchFamily="34" charset="-120"/>
              </a:rPr>
              <a:t>A comprehensive monsoon safety plan is crucial to protect the lives of workers and the integrity of the construction project. By taking proactive measures and being prepared for adverse weather conditions, construction sites can minimize risks and ensure smooth operations during the monsoon season.</a:t>
            </a:r>
            <a:endParaRPr lang="en-US" sz="2187"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569</Words>
  <Application>Microsoft Office PowerPoint</Application>
  <PresentationFormat>Custom</PresentationFormat>
  <Paragraphs>77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2024-06-20T07:43:26Z</dcterms:created>
  <dcterms:modified xsi:type="dcterms:W3CDTF">2024-06-20T07:54:52Z</dcterms:modified>
</cp:coreProperties>
</file>