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447799"/>
          </a:xfrm>
        </p:spPr>
        <p:txBody>
          <a:bodyPr>
            <a:normAutofit/>
          </a:bodyPr>
          <a:lstStyle/>
          <a:p>
            <a:r>
              <a:rPr lang="en-IN" sz="8000" b="1" dirty="0" err="1"/>
              <a:t>Chandipura</a:t>
            </a:r>
            <a:r>
              <a:rPr lang="en-IN" sz="8000" b="1" dirty="0"/>
              <a:t> Virus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438400"/>
            <a:ext cx="4419600" cy="3048000"/>
          </a:xfrm>
        </p:spPr>
        <p:txBody>
          <a:bodyPr>
            <a:normAutofit fontScale="92500"/>
          </a:bodyPr>
          <a:lstStyle/>
          <a:p>
            <a:r>
              <a:rPr lang="en-US" sz="4000" dirty="0" smtClean="0"/>
              <a:t>All About Symptoms</a:t>
            </a:r>
            <a:r>
              <a:rPr lang="en-US" sz="4000" dirty="0"/>
              <a:t>, </a:t>
            </a:r>
            <a:endParaRPr lang="en-US" sz="4000" dirty="0" smtClean="0"/>
          </a:p>
          <a:p>
            <a:r>
              <a:rPr lang="en-US" sz="4000" dirty="0" smtClean="0"/>
              <a:t>Who </a:t>
            </a:r>
            <a:r>
              <a:rPr lang="en-US" sz="4000" dirty="0"/>
              <a:t>Is At </a:t>
            </a:r>
            <a:r>
              <a:rPr lang="en-US" sz="4000" dirty="0" smtClean="0"/>
              <a:t>Risk,</a:t>
            </a:r>
          </a:p>
          <a:p>
            <a:r>
              <a:rPr lang="en-US" sz="4000" dirty="0" smtClean="0"/>
              <a:t>How </a:t>
            </a:r>
            <a:r>
              <a:rPr lang="en-US" sz="4000" dirty="0"/>
              <a:t>It Spreads, </a:t>
            </a:r>
            <a:endParaRPr lang="en-US" sz="4000" dirty="0" smtClean="0"/>
          </a:p>
          <a:p>
            <a:r>
              <a:rPr lang="en-US" sz="4000" dirty="0" smtClean="0"/>
              <a:t>Preventive </a:t>
            </a:r>
            <a:r>
              <a:rPr lang="en-US" sz="4000" dirty="0"/>
              <a:t>Measures</a:t>
            </a:r>
            <a:endParaRPr lang="en-IN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86000"/>
            <a:ext cx="3505199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2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447799"/>
          </a:xfrm>
        </p:spPr>
        <p:txBody>
          <a:bodyPr>
            <a:noAutofit/>
          </a:bodyPr>
          <a:lstStyle/>
          <a:p>
            <a:r>
              <a:rPr lang="en-IN" sz="4800" b="1" dirty="0" smtClean="0"/>
              <a:t>History</a:t>
            </a:r>
            <a:endParaRPr lang="en-IN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438400"/>
            <a:ext cx="6400800" cy="3352800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/>
              <a:t>The </a:t>
            </a:r>
            <a:r>
              <a:rPr lang="en-US" sz="4000" dirty="0" err="1"/>
              <a:t>Chandipura</a:t>
            </a:r>
            <a:r>
              <a:rPr lang="en-US" sz="4000" dirty="0"/>
              <a:t> virus, discovered in 1965 in the town of </a:t>
            </a:r>
            <a:r>
              <a:rPr lang="en-US" sz="4000" dirty="0" err="1"/>
              <a:t>Chandipura</a:t>
            </a:r>
            <a:r>
              <a:rPr lang="en-US" sz="4000" dirty="0"/>
              <a:t> in Maharashtra, </a:t>
            </a:r>
            <a:r>
              <a:rPr lang="en-US" sz="4000" dirty="0" smtClean="0"/>
              <a:t>India</a:t>
            </a:r>
          </a:p>
          <a:p>
            <a:r>
              <a:rPr lang="en-US" sz="4000" dirty="0"/>
              <a:t>CHPV is named after the village where it was first identified.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337485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447799"/>
          </a:xfrm>
        </p:spPr>
        <p:txBody>
          <a:bodyPr>
            <a:noAutofit/>
          </a:bodyPr>
          <a:lstStyle/>
          <a:p>
            <a:r>
              <a:rPr lang="en-IN" b="1" dirty="0"/>
              <a:t>How </a:t>
            </a:r>
            <a:r>
              <a:rPr lang="en-IN" b="1" dirty="0" err="1"/>
              <a:t>Chandipura</a:t>
            </a:r>
            <a:r>
              <a:rPr lang="en-IN" b="1" dirty="0"/>
              <a:t> Virus </a:t>
            </a:r>
            <a:r>
              <a:rPr lang="en-IN" b="1" dirty="0" smtClean="0"/>
              <a:t>Spreads</a:t>
            </a:r>
            <a:endParaRPr lang="en-IN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438400"/>
            <a:ext cx="6400800" cy="3352800"/>
          </a:xfrm>
        </p:spPr>
        <p:txBody>
          <a:bodyPr>
            <a:normAutofit fontScale="85000" lnSpcReduction="20000"/>
          </a:bodyPr>
          <a:lstStyle/>
          <a:p>
            <a:r>
              <a:rPr lang="en-US" sz="4000" dirty="0"/>
              <a:t>The primary vector for </a:t>
            </a:r>
            <a:r>
              <a:rPr lang="en-US" sz="4000" dirty="0" err="1"/>
              <a:t>Chandipura</a:t>
            </a:r>
            <a:r>
              <a:rPr lang="en-US" sz="4000" dirty="0"/>
              <a:t> virus transmission is the </a:t>
            </a:r>
            <a:r>
              <a:rPr lang="en-US" sz="4000" dirty="0" err="1" smtClean="0"/>
              <a:t>sandfly</a:t>
            </a:r>
            <a:r>
              <a:rPr lang="en-US" sz="4000" dirty="0" smtClean="0"/>
              <a:t>.</a:t>
            </a:r>
          </a:p>
          <a:p>
            <a:r>
              <a:rPr lang="en-US" sz="4000" dirty="0" smtClean="0"/>
              <a:t> </a:t>
            </a:r>
            <a:r>
              <a:rPr lang="en-US" sz="4000" b="1" dirty="0" err="1"/>
              <a:t>Sandfly</a:t>
            </a:r>
            <a:r>
              <a:rPr lang="en-US" sz="4000" b="1" dirty="0"/>
              <a:t> Bites</a:t>
            </a:r>
            <a:r>
              <a:rPr lang="en-US" sz="4000" dirty="0"/>
              <a:t>: Infected sandflies transmit the virus through their bites. The virus enters the bloodstream and begins to replicate.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337379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447799"/>
          </a:xfrm>
        </p:spPr>
        <p:txBody>
          <a:bodyPr>
            <a:noAutofit/>
          </a:bodyPr>
          <a:lstStyle/>
          <a:p>
            <a:r>
              <a:rPr lang="en-IN" sz="4800" b="1" dirty="0"/>
              <a:t>Who Is At Risk</a:t>
            </a:r>
            <a:r>
              <a:rPr lang="en-IN" sz="4800" b="1" dirty="0" smtClean="0"/>
              <a:t>?</a:t>
            </a:r>
            <a:endParaRPr lang="en-IN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438400"/>
            <a:ext cx="6400800" cy="3352800"/>
          </a:xfrm>
        </p:spPr>
        <p:txBody>
          <a:bodyPr>
            <a:normAutofit/>
          </a:bodyPr>
          <a:lstStyle/>
          <a:p>
            <a:r>
              <a:rPr lang="en-US" sz="4000" dirty="0" err="1"/>
              <a:t>Chandipura</a:t>
            </a:r>
            <a:r>
              <a:rPr lang="en-US" sz="4000" dirty="0"/>
              <a:t> virus primarily affects children, particularly those under 15 years of age. 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75310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447799"/>
          </a:xfrm>
        </p:spPr>
        <p:txBody>
          <a:bodyPr>
            <a:noAutofit/>
          </a:bodyPr>
          <a:lstStyle/>
          <a:p>
            <a:r>
              <a:rPr lang="en-IN" sz="4800" b="1" dirty="0" smtClean="0"/>
              <a:t>Symptoms</a:t>
            </a:r>
            <a:endParaRPr lang="en-IN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438400"/>
            <a:ext cx="6400800" cy="3352800"/>
          </a:xfrm>
        </p:spPr>
        <p:txBody>
          <a:bodyPr>
            <a:normAutofit fontScale="47500" lnSpcReduction="20000"/>
          </a:bodyPr>
          <a:lstStyle/>
          <a:p>
            <a:r>
              <a:rPr lang="en-US" sz="4000" dirty="0" smtClean="0"/>
              <a:t>High </a:t>
            </a:r>
            <a:r>
              <a:rPr lang="en-US" sz="4000" dirty="0"/>
              <a:t>fever</a:t>
            </a:r>
          </a:p>
          <a:p>
            <a:r>
              <a:rPr lang="en-US" sz="4000" dirty="0"/>
              <a:t>Severe headache</a:t>
            </a:r>
          </a:p>
          <a:p>
            <a:r>
              <a:rPr lang="en-US" sz="4000" dirty="0"/>
              <a:t>Vomiting</a:t>
            </a:r>
          </a:p>
          <a:p>
            <a:r>
              <a:rPr lang="en-US" sz="4000" dirty="0"/>
              <a:t>Muscle and joint pain</a:t>
            </a:r>
          </a:p>
          <a:p>
            <a:r>
              <a:rPr lang="en-US" sz="4000" dirty="0"/>
              <a:t>As the infection progresses, more severe symptoms can develop, particularly affecting the central nervous system:</a:t>
            </a:r>
          </a:p>
          <a:p>
            <a:r>
              <a:rPr lang="en-US" sz="4000" dirty="0"/>
              <a:t>Altered mental status</a:t>
            </a:r>
          </a:p>
          <a:p>
            <a:r>
              <a:rPr lang="en-US" sz="4000" dirty="0" smtClean="0"/>
              <a:t>Coma</a:t>
            </a:r>
            <a:endParaRPr lang="en-US" sz="4000" dirty="0"/>
          </a:p>
          <a:p>
            <a:r>
              <a:rPr lang="en-US" sz="4000" dirty="0"/>
              <a:t>Paralysis</a:t>
            </a:r>
          </a:p>
          <a:p>
            <a:r>
              <a:rPr lang="en-US" sz="4000" dirty="0"/>
              <a:t>In severe cases, </a:t>
            </a:r>
            <a:r>
              <a:rPr lang="en-US" sz="4000" dirty="0" smtClean="0"/>
              <a:t>it can </a:t>
            </a:r>
            <a:r>
              <a:rPr lang="en-US" sz="4000" dirty="0"/>
              <a:t>be fatal if not treated promptly.</a:t>
            </a:r>
          </a:p>
          <a:p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413375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447799"/>
          </a:xfrm>
        </p:spPr>
        <p:txBody>
          <a:bodyPr>
            <a:noAutofit/>
          </a:bodyPr>
          <a:lstStyle/>
          <a:p>
            <a:r>
              <a:rPr lang="en-IN" sz="4800" b="1" dirty="0" smtClean="0"/>
              <a:t>Treatment</a:t>
            </a:r>
            <a:endParaRPr lang="en-IN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438400"/>
            <a:ext cx="6400800" cy="3352800"/>
          </a:xfrm>
        </p:spPr>
        <p:txBody>
          <a:bodyPr>
            <a:normAutofit fontScale="70000" lnSpcReduction="20000"/>
          </a:bodyPr>
          <a:lstStyle/>
          <a:p>
            <a:r>
              <a:rPr lang="en-US" sz="4000" dirty="0"/>
              <a:t>There is no specific antiviral treatment for </a:t>
            </a:r>
            <a:r>
              <a:rPr lang="en-US" sz="4000" dirty="0" err="1"/>
              <a:t>Chandipura</a:t>
            </a:r>
            <a:r>
              <a:rPr lang="en-US" sz="4000" dirty="0"/>
              <a:t> virus infection</a:t>
            </a:r>
            <a:r>
              <a:rPr lang="en-US" sz="4000" dirty="0" smtClean="0"/>
              <a:t>.</a:t>
            </a:r>
          </a:p>
          <a:p>
            <a:endParaRPr lang="en-US" sz="4000" dirty="0" smtClean="0"/>
          </a:p>
          <a:p>
            <a:r>
              <a:rPr lang="en-US" sz="4000" b="1" dirty="0"/>
              <a:t>Hospitalization</a:t>
            </a:r>
            <a:r>
              <a:rPr lang="en-US" sz="4000" dirty="0"/>
              <a:t>: Severe cases require intensive care and monitoring</a:t>
            </a:r>
            <a:r>
              <a:rPr lang="en-US" sz="4000" dirty="0" smtClean="0"/>
              <a:t>.</a:t>
            </a:r>
          </a:p>
          <a:p>
            <a:r>
              <a:rPr lang="en-US" sz="4000" b="1" dirty="0" smtClean="0"/>
              <a:t>Intravenous </a:t>
            </a:r>
            <a:r>
              <a:rPr lang="en-US" sz="4000" b="1" dirty="0"/>
              <a:t>Fluids</a:t>
            </a:r>
            <a:r>
              <a:rPr lang="en-US" sz="4000" dirty="0"/>
              <a:t>: To maintain hydration and electrolyte </a:t>
            </a:r>
            <a:r>
              <a:rPr lang="en-US" sz="4000" dirty="0" smtClean="0"/>
              <a:t>balance.</a:t>
            </a:r>
          </a:p>
          <a:p>
            <a:r>
              <a:rPr lang="en-US" sz="4000" b="1" dirty="0" smtClean="0"/>
              <a:t>Antipyretics</a:t>
            </a:r>
            <a:r>
              <a:rPr lang="en-US" sz="4000" dirty="0"/>
              <a:t>: To reduce fever.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411265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447799"/>
          </a:xfrm>
        </p:spPr>
        <p:txBody>
          <a:bodyPr>
            <a:noAutofit/>
          </a:bodyPr>
          <a:lstStyle/>
          <a:p>
            <a:r>
              <a:rPr lang="en-IN" sz="4800" b="1" dirty="0" smtClean="0"/>
              <a:t>Prevention</a:t>
            </a:r>
            <a:endParaRPr lang="en-IN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438400"/>
            <a:ext cx="6400800" cy="3352800"/>
          </a:xfrm>
        </p:spPr>
        <p:txBody>
          <a:bodyPr>
            <a:normAutofit fontScale="47500" lnSpcReduction="20000"/>
          </a:bodyPr>
          <a:lstStyle/>
          <a:p>
            <a:r>
              <a:rPr lang="en-US" sz="4000" dirty="0"/>
              <a:t>Preventing </a:t>
            </a:r>
            <a:r>
              <a:rPr lang="en-US" sz="4000" dirty="0" err="1"/>
              <a:t>Chandipura</a:t>
            </a:r>
            <a:r>
              <a:rPr lang="en-US" sz="4000" dirty="0"/>
              <a:t> virus infection largely involves controlling the </a:t>
            </a:r>
            <a:r>
              <a:rPr lang="en-US" sz="4000" dirty="0" err="1"/>
              <a:t>sandfly</a:t>
            </a:r>
            <a:r>
              <a:rPr lang="en-US" sz="4000" dirty="0"/>
              <a:t> population and minimizing human exposure to these vectors. Effective preventive measures include:</a:t>
            </a:r>
          </a:p>
          <a:p>
            <a:r>
              <a:rPr lang="en-US" sz="4000" b="1" dirty="0"/>
              <a:t>Insect Repellents</a:t>
            </a:r>
            <a:r>
              <a:rPr lang="en-US" sz="4000" dirty="0"/>
              <a:t>: Using repellents on exposed skin and clothing to deter </a:t>
            </a:r>
            <a:r>
              <a:rPr lang="en-US" sz="4000" dirty="0" err="1"/>
              <a:t>sandfly</a:t>
            </a:r>
            <a:r>
              <a:rPr lang="en-US" sz="4000" dirty="0"/>
              <a:t> bites.</a:t>
            </a:r>
          </a:p>
          <a:p>
            <a:r>
              <a:rPr lang="en-US" sz="4000" b="1" dirty="0"/>
              <a:t>Protective Clothing</a:t>
            </a:r>
            <a:r>
              <a:rPr lang="en-US" sz="4000" dirty="0"/>
              <a:t>: Wearing long sleeves and pants to reduce skin exposure.</a:t>
            </a:r>
          </a:p>
          <a:p>
            <a:r>
              <a:rPr lang="en-US" sz="4000" b="1" dirty="0"/>
              <a:t>Insecticide Spraying</a:t>
            </a:r>
            <a:r>
              <a:rPr lang="en-US" sz="4000" dirty="0"/>
              <a:t>: Applying insecticides in and around living areas to reduce </a:t>
            </a:r>
            <a:r>
              <a:rPr lang="en-US" sz="4000" dirty="0" err="1"/>
              <a:t>sandfly</a:t>
            </a:r>
            <a:r>
              <a:rPr lang="en-US" sz="4000" dirty="0"/>
              <a:t> populations.</a:t>
            </a:r>
          </a:p>
          <a:p>
            <a:r>
              <a:rPr lang="en-US" sz="4000" b="1" dirty="0"/>
              <a:t>Bed Nets</a:t>
            </a:r>
            <a:r>
              <a:rPr lang="en-US" sz="4000" dirty="0"/>
              <a:t>: Sleeping under insecticide-treated bed nets, especially in endemic areas.</a:t>
            </a:r>
          </a:p>
          <a:p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40378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268</Words>
  <Application>Microsoft Office PowerPoint</Application>
  <PresentationFormat>On-screen Show (4:3)</PresentationFormat>
  <Paragraphs>35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Chandipura Virus</vt:lpstr>
      <vt:lpstr>History</vt:lpstr>
      <vt:lpstr>How Chandipura Virus Spreads</vt:lpstr>
      <vt:lpstr>Who Is At Risk?</vt:lpstr>
      <vt:lpstr>Symptoms</vt:lpstr>
      <vt:lpstr>Treatment</vt:lpstr>
      <vt:lpstr>Prevention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6</cp:revision>
  <dcterms:created xsi:type="dcterms:W3CDTF">2006-08-16T00:00:00Z</dcterms:created>
  <dcterms:modified xsi:type="dcterms:W3CDTF">2024-07-22T12:21:47Z</dcterms:modified>
</cp:coreProperties>
</file>