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86" r:id="rId4"/>
    <p:sldId id="283" r:id="rId5"/>
    <p:sldId id="284" r:id="rId6"/>
    <p:sldId id="285" r:id="rId7"/>
    <p:sldId id="28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200" y="0"/>
            <a:ext cx="4724400" cy="6858001"/>
          </a:xfrm>
        </p:spPr>
        <p:txBody>
          <a:bodyPr>
            <a:noAutofit/>
          </a:bodyPr>
          <a:lstStyle/>
          <a:p>
            <a:r>
              <a:rPr lang="en-US" sz="6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Role of  </a:t>
            </a:r>
            <a:br>
              <a:rPr lang="en-US" sz="6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6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 Safety </a:t>
            </a:r>
            <a:br>
              <a:rPr lang="en-US" sz="6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6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Officer </a:t>
            </a:r>
            <a:r>
              <a:rPr lang="en-US" sz="6600" b="1" dirty="0" smtClean="0">
                <a:solidFill>
                  <a:srgbClr val="FF0000"/>
                </a:solidFill>
              </a:rPr>
              <a:t/>
            </a:r>
            <a:br>
              <a:rPr lang="en-US" sz="6600" b="1" dirty="0" smtClean="0">
                <a:solidFill>
                  <a:srgbClr val="FF0000"/>
                </a:solidFill>
              </a:rPr>
            </a:br>
            <a:r>
              <a:rPr lang="en-US" sz="6600" b="1" dirty="0" smtClean="0">
                <a:solidFill>
                  <a:srgbClr val="FF0000"/>
                </a:solidFill>
              </a:rPr>
              <a:t>in </a:t>
            </a:r>
            <a:br>
              <a:rPr lang="en-US" sz="6600" b="1" dirty="0" smtClean="0">
                <a:solidFill>
                  <a:srgbClr val="FF0000"/>
                </a:solidFill>
              </a:rPr>
            </a:br>
            <a:r>
              <a:rPr lang="en-US" sz="6600" b="1" dirty="0" smtClean="0">
                <a:solidFill>
                  <a:srgbClr val="FF0000"/>
                </a:solidFill>
              </a:rPr>
              <a:t>Emergency Situations</a:t>
            </a:r>
            <a:endParaRPr lang="en-IN" sz="63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3276600" y="6805354"/>
            <a:ext cx="2667000" cy="45719"/>
          </a:xfrm>
        </p:spPr>
        <p:txBody>
          <a:bodyPr>
            <a:normAutofit fontScale="25000" lnSpcReduction="20000"/>
          </a:bodyPr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0"/>
            <a:ext cx="4495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9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95400"/>
          </a:xfrm>
        </p:spPr>
        <p:txBody>
          <a:bodyPr>
            <a:noAutofit/>
          </a:bodyPr>
          <a:lstStyle/>
          <a:p>
            <a:r>
              <a:rPr lang="en-US" b="1" dirty="0"/>
              <a:t>Safety Officer’s Role in a Construction Site Emergency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49530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Imagine a scenario on a busy construction site where a gas leak is detected near the welding area. This situation is hazardous due to the high risk of explosion and fire. Let’s walk through how a safety officer would manage this emergency step-by-step.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981200"/>
            <a:ext cx="37338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04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r>
              <a:rPr lang="en-US" b="1" dirty="0"/>
              <a:t>1. Detection and Initial </a:t>
            </a:r>
            <a:r>
              <a:rPr lang="en-US" b="1" dirty="0" smtClean="0"/>
              <a:t>Response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The gas leak is detected by a worker who reports it to the safety officer immediately. As the safety officer, the first steps are:</a:t>
            </a:r>
          </a:p>
          <a:p>
            <a:r>
              <a:rPr lang="en-US" b="1" dirty="0"/>
              <a:t>Identifying the source</a:t>
            </a:r>
            <a:r>
              <a:rPr lang="en-US" dirty="0"/>
              <a:t> of the leak and assessing the extent of the danger.</a:t>
            </a:r>
          </a:p>
          <a:p>
            <a:r>
              <a:rPr lang="en-US" b="1" dirty="0"/>
              <a:t>Alerting all workers</a:t>
            </a:r>
            <a:r>
              <a:rPr lang="en-US" dirty="0"/>
              <a:t> in the vicinity through a loudspeaker or emergency alarm to stop all work and move to a safe distance from the leak.</a:t>
            </a:r>
          </a:p>
          <a:p>
            <a:r>
              <a:rPr lang="en-US" b="1" dirty="0"/>
              <a:t>Stopping all ignition sources</a:t>
            </a:r>
            <a:r>
              <a:rPr lang="en-US" dirty="0"/>
              <a:t> such as welding equipment, machinery, and electrical devices to prevent any potential sparks or flames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06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r>
              <a:rPr lang="en-IN" b="1" dirty="0"/>
              <a:t>2. Evacuation and </a:t>
            </a:r>
            <a:r>
              <a:rPr lang="en-IN" b="1" dirty="0" smtClean="0"/>
              <a:t>Containment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The safety officer quickly initiates an evacuation of the area:</a:t>
            </a:r>
          </a:p>
          <a:p>
            <a:r>
              <a:rPr lang="en-US" dirty="0"/>
              <a:t>Directing </a:t>
            </a:r>
            <a:r>
              <a:rPr lang="en-US" b="1" dirty="0"/>
              <a:t>workers to the nearest safe exits</a:t>
            </a:r>
            <a:r>
              <a:rPr lang="en-US" dirty="0"/>
              <a:t> and ensuring they move calmly toward the designated assembly point.</a:t>
            </a:r>
          </a:p>
          <a:p>
            <a:r>
              <a:rPr lang="en-US" b="1" dirty="0"/>
              <a:t>Shutting off gas valves and isolating the area</a:t>
            </a:r>
            <a:r>
              <a:rPr lang="en-US" dirty="0"/>
              <a:t> where the leak occurred, if it is safe to do so.</a:t>
            </a:r>
          </a:p>
          <a:p>
            <a:r>
              <a:rPr lang="en-US" dirty="0"/>
              <a:t>Assisting workers in evacuating </a:t>
            </a:r>
            <a:r>
              <a:rPr lang="en-US" b="1" dirty="0"/>
              <a:t>heavy machinery operators</a:t>
            </a:r>
            <a:r>
              <a:rPr lang="en-US" dirty="0"/>
              <a:t> and ensuring all equipment is turned off as part of the site’s emergency procedures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35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95400"/>
          </a:xfrm>
        </p:spPr>
        <p:txBody>
          <a:bodyPr>
            <a:noAutofit/>
          </a:bodyPr>
          <a:lstStyle/>
          <a:p>
            <a:r>
              <a:rPr lang="en-US" b="1" dirty="0"/>
              <a:t>3. Communicating with Emergency </a:t>
            </a:r>
            <a:r>
              <a:rPr lang="en-US" b="1" dirty="0" smtClean="0"/>
              <a:t>Services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After ensuring all workers are at a safe distance, the safety officer:</a:t>
            </a:r>
          </a:p>
          <a:p>
            <a:r>
              <a:rPr lang="en-US" b="1" dirty="0"/>
              <a:t>Contacts local emergency services</a:t>
            </a:r>
            <a:r>
              <a:rPr lang="en-US" dirty="0"/>
              <a:t> and reports the gas leak, providing details on the type of gas, location, and any potential ignition sources in the area.</a:t>
            </a:r>
          </a:p>
          <a:p>
            <a:r>
              <a:rPr lang="en-US" b="1" dirty="0"/>
              <a:t>Keeps the communication line open</a:t>
            </a:r>
            <a:r>
              <a:rPr lang="en-US" dirty="0"/>
              <a:t>, coordinating with fire services and paramedics to provide them with the information they need to respond effectively.</a:t>
            </a:r>
          </a:p>
          <a:p>
            <a:r>
              <a:rPr lang="en-US" b="1" dirty="0"/>
              <a:t>Informs site management</a:t>
            </a:r>
            <a:r>
              <a:rPr lang="en-US" dirty="0"/>
              <a:t> about the incident, updating them on the evacuation status and any immediate risks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08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95400"/>
          </a:xfrm>
        </p:spPr>
        <p:txBody>
          <a:bodyPr>
            <a:noAutofit/>
          </a:bodyPr>
          <a:lstStyle/>
          <a:p>
            <a:r>
              <a:rPr lang="en-US" b="1" dirty="0"/>
              <a:t>4. Assisting First Responders and Conducting </a:t>
            </a:r>
            <a:r>
              <a:rPr lang="en-US" b="1" dirty="0" smtClean="0"/>
              <a:t>Headcount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Once emergency services arrive, the safety officer:</a:t>
            </a:r>
          </a:p>
          <a:p>
            <a:r>
              <a:rPr lang="en-US" b="1" dirty="0"/>
              <a:t>Guides first responders</a:t>
            </a:r>
            <a:r>
              <a:rPr lang="en-US" dirty="0"/>
              <a:t> to the location of the gas leak, informing them of the actions already taken, such as turning off gas valves and isolating the area.</a:t>
            </a:r>
          </a:p>
          <a:p>
            <a:r>
              <a:rPr lang="en-US" dirty="0"/>
              <a:t>Ensures </a:t>
            </a:r>
            <a:r>
              <a:rPr lang="en-US" b="1" dirty="0"/>
              <a:t>all workers are accounted for</a:t>
            </a:r>
            <a:r>
              <a:rPr lang="en-US" dirty="0"/>
              <a:t> at the assembly point, performing a headcount and confirming everyone’s safety.</a:t>
            </a:r>
          </a:p>
          <a:p>
            <a:r>
              <a:rPr lang="en-US" b="1" dirty="0"/>
              <a:t>Checks for injuries or exposure symptoms</a:t>
            </a:r>
            <a:r>
              <a:rPr lang="en-US" dirty="0"/>
              <a:t> among workers, providing first aid if needed and relaying any concerns to the paramedics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00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95400"/>
          </a:xfrm>
        </p:spPr>
        <p:txBody>
          <a:bodyPr>
            <a:noAutofit/>
          </a:bodyPr>
          <a:lstStyle/>
          <a:p>
            <a:r>
              <a:rPr lang="en-IN" b="1" dirty="0"/>
              <a:t>5. Conducting Post-Incident </a:t>
            </a:r>
            <a:r>
              <a:rPr lang="en-IN" b="1" dirty="0" smtClean="0"/>
              <a:t>Review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After </a:t>
            </a:r>
            <a:r>
              <a:rPr lang="en-US" dirty="0"/>
              <a:t>the emergency is resolved and the site is declared safe, the safety officer organizes a review of the incident:</a:t>
            </a:r>
          </a:p>
          <a:p>
            <a:r>
              <a:rPr lang="en-US" dirty="0"/>
              <a:t>Gathering </a:t>
            </a:r>
            <a:r>
              <a:rPr lang="en-US" b="1" dirty="0"/>
              <a:t>feedback from workers</a:t>
            </a:r>
            <a:r>
              <a:rPr lang="en-US" dirty="0"/>
              <a:t> on the evacuation process, noting any confusion or obstacles they encountered.</a:t>
            </a:r>
          </a:p>
          <a:p>
            <a:r>
              <a:rPr lang="en-US" b="1" dirty="0"/>
              <a:t>Updating emergency plans</a:t>
            </a:r>
            <a:r>
              <a:rPr lang="en-US" dirty="0"/>
              <a:t> to include lessons learned, such as adjusting evacuation routes, improving gas detection systems, or enhancing communication procedures.</a:t>
            </a:r>
          </a:p>
          <a:p>
            <a:r>
              <a:rPr lang="en-US" b="1" dirty="0"/>
              <a:t>Organizing a follow-up drill</a:t>
            </a:r>
            <a:r>
              <a:rPr lang="en-US" dirty="0"/>
              <a:t> to ensure all workers understand any new safety procedures implemented as a result of this incident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59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497</Words>
  <Application>Microsoft Office PowerPoint</Application>
  <PresentationFormat>On-screen Show (4:3)</PresentationFormat>
  <Paragraphs>28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The Role of   a Safety  Officer  in  Emergency Situations</vt:lpstr>
      <vt:lpstr>Safety Officer’s Role in a Construction Site Emergency</vt:lpstr>
      <vt:lpstr>1. Detection and Initial Response</vt:lpstr>
      <vt:lpstr>2. Evacuation and Containment</vt:lpstr>
      <vt:lpstr>3. Communicating with Emergency Services</vt:lpstr>
      <vt:lpstr>4. Assisting First Responders and Conducting Headcount</vt:lpstr>
      <vt:lpstr>5. Conducting Post-Incident Review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33 Aramco Safety Officer Interview Questions and Sample Answers</dc:title>
  <dc:creator>dell</dc:creator>
  <cp:lastModifiedBy>dell</cp:lastModifiedBy>
  <cp:revision>37</cp:revision>
  <dcterms:created xsi:type="dcterms:W3CDTF">2006-08-16T00:00:00Z</dcterms:created>
  <dcterms:modified xsi:type="dcterms:W3CDTF">2024-10-30T13:00:38Z</dcterms:modified>
</cp:coreProperties>
</file>