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9" r:id="rId3"/>
    <p:sldId id="281" r:id="rId4"/>
    <p:sldId id="283" r:id="rId5"/>
    <p:sldId id="284" r:id="rId6"/>
    <p:sldId id="290" r:id="rId7"/>
    <p:sldId id="288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5105400" cy="6857999"/>
          </a:xfrm>
        </p:spPr>
        <p:txBody>
          <a:bodyPr>
            <a:noAutofit/>
          </a:bodyPr>
          <a:lstStyle/>
          <a:p>
            <a:r>
              <a:rPr lang="en-IN" sz="7200" b="1" dirty="0"/>
              <a:t>Differences Between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b="1" dirty="0" smtClean="0">
                <a:solidFill>
                  <a:srgbClr val="FF0000"/>
                </a:solidFill>
              </a:rPr>
              <a:t>HIRA </a:t>
            </a:r>
            <a:r>
              <a:rPr lang="en-US" b="1" dirty="0">
                <a:solidFill>
                  <a:srgbClr val="FF0000"/>
                </a:solidFill>
              </a:rPr>
              <a:t>(Hazard Identification and Risk Assessment)</a:t>
            </a:r>
            <a:r>
              <a:rPr lang="en-IN" b="1" dirty="0" smtClean="0">
                <a:solidFill>
                  <a:srgbClr val="FF0000"/>
                </a:solidFill>
              </a:rPr>
              <a:t/>
            </a:r>
            <a:br>
              <a:rPr lang="en-IN" b="1" dirty="0" smtClean="0">
                <a:solidFill>
                  <a:srgbClr val="FF0000"/>
                </a:solidFill>
              </a:rPr>
            </a:br>
            <a:r>
              <a:rPr lang="en-IN" sz="2800" b="1" dirty="0" smtClean="0">
                <a:solidFill>
                  <a:srgbClr val="FF0000"/>
                </a:solidFill>
              </a:rPr>
              <a:t>and </a:t>
            </a:r>
            <a:r>
              <a:rPr lang="en-IN" sz="2800" b="1" dirty="0">
                <a:solidFill>
                  <a:srgbClr val="FF0000"/>
                </a:solidFill>
              </a:rPr>
              <a:t/>
            </a:r>
            <a:br>
              <a:rPr lang="en-IN" sz="2800" b="1" dirty="0">
                <a:solidFill>
                  <a:srgbClr val="FF0000"/>
                </a:solidFill>
              </a:rPr>
            </a:br>
            <a:r>
              <a:rPr lang="en-IN" b="1" dirty="0">
                <a:solidFill>
                  <a:srgbClr val="FF0000"/>
                </a:solidFill>
              </a:rPr>
              <a:t>JSA (Job Safety Analysis)</a:t>
            </a:r>
            <a:br>
              <a:rPr lang="en-IN" b="1" dirty="0">
                <a:solidFill>
                  <a:srgbClr val="FF0000"/>
                </a:solidFill>
              </a:rPr>
            </a:br>
            <a:r>
              <a:rPr lang="en-IN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Explained </a:t>
            </a:r>
            <a:r>
              <a:rPr lang="en-IN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with </a:t>
            </a:r>
            <a:r>
              <a:rPr lang="en-IN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Each Example</a:t>
            </a:r>
            <a:endParaRPr lang="en-IN" sz="2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flipV="1">
            <a:off x="3276600" y="6805354"/>
            <a:ext cx="2667000" cy="45719"/>
          </a:xfrm>
        </p:spPr>
        <p:txBody>
          <a:bodyPr>
            <a:normAutofit fontScale="25000" lnSpcReduction="20000"/>
          </a:bodyPr>
          <a:lstStyle/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0"/>
            <a:ext cx="41286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096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1. HIRA (Hazard Identification and Risk Assessment</a:t>
            </a:r>
            <a:r>
              <a:rPr lang="en-US" b="1" dirty="0" smtClean="0"/>
              <a:t>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Definition</a:t>
            </a:r>
            <a:r>
              <a:rPr lang="en-US" dirty="0"/>
              <a:t>: HIRA is a systematic approach to identifying all potential hazards in a workplace, evaluating the risks associated with those hazards, and determining control measures. It is typically broader in scope and covers all workplace hazards.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71242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066800"/>
          </a:xfrm>
        </p:spPr>
        <p:txBody>
          <a:bodyPr>
            <a:noAutofit/>
          </a:bodyPr>
          <a:lstStyle/>
          <a:p>
            <a:r>
              <a:rPr lang="en-IN" sz="2400" b="1" dirty="0"/>
              <a:t>HIRA Example: Construction Site Assessment</a:t>
            </a:r>
            <a:br>
              <a:rPr lang="en-IN" sz="2400" b="1" dirty="0"/>
            </a:br>
            <a:r>
              <a:rPr lang="en-IN" sz="2400" b="1" dirty="0"/>
              <a:t>Project</a:t>
            </a:r>
            <a:r>
              <a:rPr lang="en-IN" sz="2400" dirty="0"/>
              <a:t>: Residential Building Construction</a:t>
            </a:r>
            <a:br>
              <a:rPr lang="en-IN" sz="2400" dirty="0"/>
            </a:br>
            <a:r>
              <a:rPr lang="en-IN" sz="2400" b="1" dirty="0"/>
              <a:t>Scope</a:t>
            </a:r>
            <a:r>
              <a:rPr lang="en-IN" sz="2400" dirty="0"/>
              <a:t>: Entire Construction </a:t>
            </a:r>
            <a:r>
              <a:rPr lang="en-IN" sz="2400" dirty="0" smtClean="0"/>
              <a:t>Site</a:t>
            </a:r>
            <a:endParaRPr lang="en-IN" sz="2400" b="1" dirty="0"/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13965867"/>
              </p:ext>
            </p:extLst>
          </p:nvPr>
        </p:nvGraphicFramePr>
        <p:xfrm>
          <a:off x="457200" y="1524000"/>
          <a:ext cx="8305800" cy="34638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6450"/>
                <a:gridCol w="2114550"/>
                <a:gridCol w="1143000"/>
                <a:gridCol w="2971800"/>
              </a:tblGrid>
              <a:tr h="772700"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Activity</a:t>
                      </a:r>
                      <a:endParaRPr lang="en-IN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Hazard</a:t>
                      </a:r>
                      <a:endParaRPr lang="en-IN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/>
                        <a:t>Risk Level</a:t>
                      </a:r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/>
                        <a:t>Control Measures</a:t>
                      </a:r>
                      <a:endParaRPr lang="en-IN" dirty="0"/>
                    </a:p>
                  </a:txBody>
                  <a:tcPr anchor="ctr"/>
                </a:tc>
              </a:tr>
              <a:tr h="772700">
                <a:tc>
                  <a:txBody>
                    <a:bodyPr/>
                    <a:lstStyle/>
                    <a:p>
                      <a:r>
                        <a:rPr lang="en-IN" b="1" dirty="0"/>
                        <a:t>Working at Heights</a:t>
                      </a:r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Falling from height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High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Install guardrails, use safety harnesses, conduct training.</a:t>
                      </a:r>
                    </a:p>
                  </a:txBody>
                  <a:tcPr anchor="ctr"/>
                </a:tc>
              </a:tr>
              <a:tr h="959247">
                <a:tc>
                  <a:txBody>
                    <a:bodyPr/>
                    <a:lstStyle/>
                    <a:p>
                      <a:r>
                        <a:rPr lang="en-IN" b="1" dirty="0"/>
                        <a:t>Heavy Machinery Operation</a:t>
                      </a:r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Collision, tipping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Medium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Operator certification, clear signaling, regular maintenance.</a:t>
                      </a:r>
                    </a:p>
                  </a:txBody>
                  <a:tcPr anchor="ctr"/>
                </a:tc>
              </a:tr>
              <a:tr h="959247">
                <a:tc>
                  <a:txBody>
                    <a:bodyPr/>
                    <a:lstStyle/>
                    <a:p>
                      <a:r>
                        <a:rPr lang="en-IN" b="1" dirty="0"/>
                        <a:t>Handling Hazardous Materials</a:t>
                      </a:r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Chemical burns, respiratory issues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High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Use PPE (gloves, masks), proper storage, safety data sheets.</a:t>
                      </a: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7048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371600"/>
          </a:xfrm>
        </p:spPr>
        <p:txBody>
          <a:bodyPr>
            <a:noAutofit/>
          </a:bodyPr>
          <a:lstStyle/>
          <a:p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2211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Summary</a:t>
            </a:r>
            <a:r>
              <a:rPr lang="en-US" dirty="0"/>
              <a:t>: This HIRA provides an overall view of hazards at the construction site, classifying them by risk level and identifying control measures for each hazard category.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359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Autofit/>
          </a:bodyPr>
          <a:lstStyle/>
          <a:p>
            <a:r>
              <a:rPr lang="en-US" b="1" dirty="0"/>
              <a:t>2. JSA (Job Safety Analysis</a:t>
            </a:r>
            <a:r>
              <a:rPr lang="en-US" b="1" dirty="0" smtClean="0"/>
              <a:t>)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/>
          </a:bodyPr>
          <a:lstStyle/>
          <a:p>
            <a:r>
              <a:rPr lang="en-US" b="1" dirty="0"/>
              <a:t>Definition</a:t>
            </a:r>
            <a:r>
              <a:rPr lang="en-US" dirty="0"/>
              <a:t>: JSA is a process focused specifically on individual tasks. It breaks down a job into specific steps, identifies hazards at each step, and determines control measures to prevent incidents. JSA is more detailed in its analysis of how a particular task is performed and how risks can be minimized.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081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066800"/>
          </a:xfrm>
        </p:spPr>
        <p:txBody>
          <a:bodyPr>
            <a:noAutofit/>
          </a:bodyPr>
          <a:lstStyle/>
          <a:p>
            <a:r>
              <a:rPr lang="en-US" sz="2400" b="1" dirty="0"/>
              <a:t>JSA Example: Task-Specific Analysis for Installing Scaffolding</a:t>
            </a:r>
            <a:br>
              <a:rPr lang="en-US" sz="2400" b="1" dirty="0"/>
            </a:br>
            <a:r>
              <a:rPr lang="en-US" sz="2400" b="1" dirty="0"/>
              <a:t>Project</a:t>
            </a:r>
            <a:r>
              <a:rPr lang="en-US" sz="2400" dirty="0"/>
              <a:t>: Residential Building Construction</a:t>
            </a:r>
            <a:br>
              <a:rPr lang="en-US" sz="2400" dirty="0"/>
            </a:br>
            <a:r>
              <a:rPr lang="en-US" sz="2400" b="1" dirty="0"/>
              <a:t>Task</a:t>
            </a:r>
            <a:r>
              <a:rPr lang="en-US" sz="2400" dirty="0"/>
              <a:t>: Installing </a:t>
            </a:r>
            <a:r>
              <a:rPr lang="en-US" sz="2400" dirty="0" smtClean="0"/>
              <a:t>Scaffolding</a:t>
            </a:r>
            <a:endParaRPr lang="en-IN" sz="2400" b="1" dirty="0"/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6842670"/>
              </p:ext>
            </p:extLst>
          </p:nvPr>
        </p:nvGraphicFramePr>
        <p:xfrm>
          <a:off x="457200" y="1524000"/>
          <a:ext cx="8305800" cy="50291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6450"/>
                <a:gridCol w="2114550"/>
                <a:gridCol w="1143000"/>
                <a:gridCol w="2971800"/>
              </a:tblGrid>
              <a:tr h="917261">
                <a:tc>
                  <a:txBody>
                    <a:bodyPr/>
                    <a:lstStyle/>
                    <a:p>
                      <a:pPr algn="ctr"/>
                      <a:endParaRPr lang="en-IN" dirty="0" smtClean="0"/>
                    </a:p>
                    <a:p>
                      <a:pPr algn="ctr"/>
                      <a:r>
                        <a:rPr lang="en-IN" dirty="0" smtClean="0"/>
                        <a:t>Step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dirty="0" smtClean="0"/>
                    </a:p>
                    <a:p>
                      <a:pPr algn="ctr"/>
                      <a:r>
                        <a:rPr lang="en-IN" dirty="0" smtClean="0"/>
                        <a:t>Hazard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/>
                        <a:t>Risk Level</a:t>
                      </a:r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/>
                        <a:t>Control Measures</a:t>
                      </a:r>
                      <a:endParaRPr lang="en-IN" dirty="0"/>
                    </a:p>
                  </a:txBody>
                  <a:tcPr anchor="ctr"/>
                </a:tc>
              </a:tr>
              <a:tr h="917261">
                <a:tc>
                  <a:txBody>
                    <a:bodyPr/>
                    <a:lstStyle/>
                    <a:p>
                      <a:r>
                        <a:rPr lang="en-IN" b="1" dirty="0"/>
                        <a:t>1. Transporting Materials</a:t>
                      </a:r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Back injuries, slips, trips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Medium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Use proper lifting techniques, ensure clear pathways.</a:t>
                      </a:r>
                    </a:p>
                  </a:txBody>
                  <a:tcPr anchor="ctr"/>
                </a:tc>
              </a:tr>
              <a:tr h="1138708">
                <a:tc>
                  <a:txBody>
                    <a:bodyPr/>
                    <a:lstStyle/>
                    <a:p>
                      <a:r>
                        <a:rPr lang="en-IN" b="1" dirty="0"/>
                        <a:t>2. Assembling Scaffolding</a:t>
                      </a:r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Falls, instability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High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Wear harnesses, check stability, secure base.</a:t>
                      </a:r>
                    </a:p>
                  </a:txBody>
                  <a:tcPr anchor="ctr"/>
                </a:tc>
              </a:tr>
              <a:tr h="1138708">
                <a:tc>
                  <a:txBody>
                    <a:bodyPr/>
                    <a:lstStyle/>
                    <a:p>
                      <a:r>
                        <a:rPr lang="en-US" b="1" dirty="0"/>
                        <a:t>3. Securing Bolts and Rails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Pinched fingers, equipment failure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Medium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Use gloves, double-check bolts and connections.</a:t>
                      </a:r>
                    </a:p>
                  </a:txBody>
                  <a:tcPr anchor="ctr"/>
                </a:tc>
              </a:tr>
              <a:tr h="917261">
                <a:tc>
                  <a:txBody>
                    <a:bodyPr/>
                    <a:lstStyle/>
                    <a:p>
                      <a:r>
                        <a:rPr lang="en-IN" b="1" dirty="0"/>
                        <a:t>4. Inspecting Scaffolding</a:t>
                      </a:r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Loose parts, structural failure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High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Conduct inspection checklist before use.</a:t>
                      </a: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817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447800"/>
          </a:xfrm>
        </p:spPr>
        <p:txBody>
          <a:bodyPr>
            <a:noAutofit/>
          </a:bodyPr>
          <a:lstStyle/>
          <a:p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0687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Summary</a:t>
            </a:r>
            <a:r>
              <a:rPr lang="en-US" dirty="0"/>
              <a:t>: This JSA focuses on a specific task—installing scaffolding—by breaking down each step, identifying potential hazards, and implementing step-by-step safety controls.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1842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694</TotalTime>
  <Words>326</Words>
  <Application>Microsoft Office PowerPoint</Application>
  <PresentationFormat>On-screen Show (4:3)</PresentationFormat>
  <Paragraphs>49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Differences Between HIRA (Hazard Identification and Risk Assessment) and  JSA (Job Safety Analysis) Explained with Each Example</vt:lpstr>
      <vt:lpstr>1. HIRA (Hazard Identification and Risk Assessment)</vt:lpstr>
      <vt:lpstr>HIRA Example: Construction Site Assessment Project: Residential Building Construction Scope: Entire Construction Site</vt:lpstr>
      <vt:lpstr>PowerPoint Presentation</vt:lpstr>
      <vt:lpstr>2. JSA (Job Safety Analysis)</vt:lpstr>
      <vt:lpstr>JSA Example: Task-Specific Analysis for Installing Scaffolding Project: Residential Building Construction Task: Installing Scaffolding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33 Aramco Safety Officer Interview Questions and Sample Answers</dc:title>
  <dc:creator>dell</dc:creator>
  <cp:lastModifiedBy>dell</cp:lastModifiedBy>
  <cp:revision>56</cp:revision>
  <dcterms:created xsi:type="dcterms:W3CDTF">2006-08-16T00:00:00Z</dcterms:created>
  <dcterms:modified xsi:type="dcterms:W3CDTF">2024-11-09T12:00:00Z</dcterms:modified>
</cp:coreProperties>
</file>