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83" r:id="rId4"/>
    <p:sldId id="305" r:id="rId5"/>
    <p:sldId id="306" r:id="rId6"/>
    <p:sldId id="307" r:id="rId7"/>
    <p:sldId id="308" r:id="rId8"/>
    <p:sldId id="30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4800600" cy="6857999"/>
          </a:xfrm>
        </p:spPr>
        <p:txBody>
          <a:bodyPr>
            <a:noAutofit/>
          </a:bodyPr>
          <a:lstStyle/>
          <a:p>
            <a:r>
              <a:rPr lang="en-IN" sz="8800" b="1" dirty="0"/>
              <a:t>Hazard</a:t>
            </a:r>
            <a:r>
              <a:rPr lang="en-IN" sz="8800" b="1" dirty="0">
                <a:solidFill>
                  <a:srgbClr val="FF0000"/>
                </a:solidFill>
              </a:rPr>
              <a:t> Hierarchy of </a:t>
            </a:r>
            <a:r>
              <a:rPr lang="en-IN" sz="8800" b="1" dirty="0" smtClean="0">
                <a:solidFill>
                  <a:srgbClr val="FF0000"/>
                </a:solidFill>
              </a:rPr>
              <a:t>Control</a:t>
            </a:r>
            <a:br>
              <a:rPr lang="en-IN" sz="8800" b="1" dirty="0" smtClean="0">
                <a:solidFill>
                  <a:srgbClr val="FF0000"/>
                </a:solidFill>
              </a:rPr>
            </a:br>
            <a:r>
              <a:rPr lang="en-IN" sz="8800" b="1" dirty="0" smtClean="0">
                <a:solidFill>
                  <a:srgbClr val="0070C0"/>
                </a:solidFill>
              </a:rPr>
              <a:t>Examples</a:t>
            </a:r>
            <a:endParaRPr lang="en-IN" sz="8800" b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3276600" y="6805354"/>
            <a:ext cx="2667000" cy="45719"/>
          </a:xfrm>
        </p:spPr>
        <p:txBody>
          <a:bodyPr>
            <a:normAutofit fontScale="25000" lnSpcReduction="20000"/>
          </a:bodyPr>
          <a:lstStyle/>
          <a:p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0"/>
            <a:ext cx="4267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9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IN" b="1" dirty="0"/>
              <a:t>Hazard Hierarchy of Control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502727" cy="5486400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b="1" dirty="0"/>
              <a:t>Hazard Hierarchy of Control</a:t>
            </a:r>
            <a:r>
              <a:rPr lang="en-US" dirty="0"/>
              <a:t> is a systematic approach used in workplace safety to eliminate or reduce risks. It prioritizes hazard control methods from the most effective to the least effective. 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371600"/>
            <a:ext cx="41910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4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Autofit/>
          </a:bodyPr>
          <a:lstStyle/>
          <a:p>
            <a:r>
              <a:rPr lang="en-IN" b="1" dirty="0"/>
              <a:t>1. Elimination (Most Effective</a:t>
            </a:r>
            <a:r>
              <a:rPr lang="en-IN" b="1" dirty="0" smtClean="0"/>
              <a:t>)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b="1" dirty="0"/>
              <a:t>Definition</a:t>
            </a:r>
            <a:r>
              <a:rPr lang="en-US" dirty="0"/>
              <a:t>: Completely removing the hazard from the workplace.</a:t>
            </a:r>
            <a:br>
              <a:rPr lang="en-US" dirty="0"/>
            </a:br>
            <a:r>
              <a:rPr lang="en-US" b="1" dirty="0"/>
              <a:t>Example</a:t>
            </a:r>
            <a:r>
              <a:rPr lang="en-US" dirty="0"/>
              <a:t>: Using automated machinery to eliminate the need for manual handling of hazardous substances.</a:t>
            </a:r>
          </a:p>
          <a:p>
            <a:r>
              <a:rPr lang="en-US" dirty="0"/>
              <a:t>Elimination is the most effective control method as it removes the hazard entirely, leaving no residual risk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35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Autofit/>
          </a:bodyPr>
          <a:lstStyle/>
          <a:p>
            <a:r>
              <a:rPr lang="en-IN" b="1" dirty="0"/>
              <a:t>2. </a:t>
            </a:r>
            <a:r>
              <a:rPr lang="en-IN" b="1" dirty="0" smtClean="0"/>
              <a:t>Substitution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b="1" dirty="0"/>
              <a:t>Definition</a:t>
            </a:r>
            <a:r>
              <a:rPr lang="en-US" dirty="0"/>
              <a:t>: Replacing a hazardous material or process with a less dangerous one.</a:t>
            </a:r>
            <a:br>
              <a:rPr lang="en-US" dirty="0"/>
            </a:br>
            <a:r>
              <a:rPr lang="en-US" b="1" dirty="0"/>
              <a:t>Example</a:t>
            </a:r>
            <a:r>
              <a:rPr lang="en-US" dirty="0"/>
              <a:t>: Switching from a toxic solvent to a non-toxic alternative in cleaning operations.</a:t>
            </a:r>
          </a:p>
          <a:p>
            <a:r>
              <a:rPr lang="en-US" dirty="0"/>
              <a:t>Substitution minimizes the risk but still requires careful evaluation to ensure the replacement does not introduce new hazards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45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r>
              <a:rPr lang="en-IN" b="1" dirty="0"/>
              <a:t>3. Engineering </a:t>
            </a:r>
            <a:r>
              <a:rPr lang="en-IN" b="1" dirty="0" smtClean="0"/>
              <a:t>Controls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b="1" dirty="0"/>
              <a:t>Definition</a:t>
            </a:r>
            <a:r>
              <a:rPr lang="en-US" dirty="0"/>
              <a:t>: Isolating workers from the hazard through physical changes to the workplace or equipment.</a:t>
            </a:r>
            <a:br>
              <a:rPr lang="en-US" dirty="0"/>
            </a:br>
            <a:r>
              <a:rPr lang="en-US" b="1" dirty="0"/>
              <a:t>Example</a:t>
            </a:r>
            <a:r>
              <a:rPr lang="en-US" dirty="0"/>
              <a:t>: Installing ventilation systems to remove harmful fumes or enclosing noisy machinery.</a:t>
            </a:r>
          </a:p>
          <a:p>
            <a:r>
              <a:rPr lang="en-US" dirty="0"/>
              <a:t>These controls aim to create a safer environment without relying on worker behavior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03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r>
              <a:rPr lang="en-IN" b="1" dirty="0"/>
              <a:t>4. Administrative </a:t>
            </a:r>
            <a:r>
              <a:rPr lang="en-IN" b="1" dirty="0" smtClean="0"/>
              <a:t>Controls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b="1" dirty="0"/>
              <a:t>Definition</a:t>
            </a:r>
            <a:r>
              <a:rPr lang="en-US" dirty="0"/>
              <a:t>: Changing work procedures or policies to reduce exposure to hazards.</a:t>
            </a:r>
            <a:br>
              <a:rPr lang="en-US" dirty="0"/>
            </a:br>
            <a:r>
              <a:rPr lang="en-US" b="1" dirty="0"/>
              <a:t>Example</a:t>
            </a:r>
            <a:r>
              <a:rPr lang="en-US" dirty="0"/>
              <a:t>: Rotating shifts to limit individual exposure time to hazardous environments or conducting safety training sessions.</a:t>
            </a:r>
          </a:p>
          <a:p>
            <a:r>
              <a:rPr lang="en-US" dirty="0"/>
              <a:t>Administrative controls are less effective because they rely on consistent adherence by employees.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36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95400"/>
          </a:xfrm>
        </p:spPr>
        <p:txBody>
          <a:bodyPr>
            <a:noAutofit/>
          </a:bodyPr>
          <a:lstStyle/>
          <a:p>
            <a:r>
              <a:rPr lang="en-US" b="1" dirty="0"/>
              <a:t>5. Personal Protective Equipment (PPE) (Least Effective</a:t>
            </a:r>
            <a:r>
              <a:rPr lang="en-US" b="1" dirty="0" smtClean="0"/>
              <a:t>)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b="1" dirty="0"/>
              <a:t>Definition</a:t>
            </a:r>
            <a:r>
              <a:rPr lang="en-US" dirty="0"/>
              <a:t>: Providing workers with gear to protect against hazards.</a:t>
            </a:r>
            <a:br>
              <a:rPr lang="en-US" dirty="0"/>
            </a:br>
            <a:r>
              <a:rPr lang="en-US" b="1" dirty="0"/>
              <a:t>Example</a:t>
            </a:r>
            <a:r>
              <a:rPr lang="en-US" dirty="0"/>
              <a:t>: Gloves, safety goggles, helmets, and respirators.</a:t>
            </a:r>
          </a:p>
          <a:p>
            <a:r>
              <a:rPr lang="en-US" dirty="0"/>
              <a:t>PPE should be considered a last resort because it does not eliminate the hazard and requires proper use and maintenance.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38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r>
              <a:rPr lang="en-IN" b="1" dirty="0"/>
              <a:t>The Pyramid of </a:t>
            </a:r>
            <a:r>
              <a:rPr lang="en-IN" b="1" dirty="0" smtClean="0"/>
              <a:t>Control</a:t>
            </a:r>
            <a:endParaRPr lang="en-IN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8789950"/>
              </p:ext>
            </p:extLst>
          </p:nvPr>
        </p:nvGraphicFramePr>
        <p:xfrm>
          <a:off x="457200" y="1066800"/>
          <a:ext cx="82296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86360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Level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 smtClean="0"/>
                    </a:p>
                    <a:p>
                      <a:pPr algn="ctr"/>
                      <a:r>
                        <a:rPr lang="en-IN" dirty="0" smtClean="0"/>
                        <a:t>Examples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Effectiveness</a:t>
                      </a:r>
                    </a:p>
                  </a:txBody>
                  <a:tcPr anchor="ctr"/>
                </a:tc>
              </a:tr>
              <a:tr h="863600">
                <a:tc>
                  <a:txBody>
                    <a:bodyPr/>
                    <a:lstStyle/>
                    <a:p>
                      <a:r>
                        <a:rPr lang="en-IN" b="1" dirty="0"/>
                        <a:t>1. Elimination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Remove a dangerous machine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High</a:t>
                      </a:r>
                    </a:p>
                  </a:txBody>
                  <a:tcPr anchor="ctr"/>
                </a:tc>
              </a:tr>
              <a:tr h="863600">
                <a:tc>
                  <a:txBody>
                    <a:bodyPr/>
                    <a:lstStyle/>
                    <a:p>
                      <a:r>
                        <a:rPr lang="en-IN" b="1" dirty="0"/>
                        <a:t>2. Substitution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Replace lead-based paint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High</a:t>
                      </a:r>
                    </a:p>
                  </a:txBody>
                  <a:tcPr anchor="ctr"/>
                </a:tc>
              </a:tr>
              <a:tr h="863600">
                <a:tc>
                  <a:txBody>
                    <a:bodyPr/>
                    <a:lstStyle/>
                    <a:p>
                      <a:r>
                        <a:rPr lang="en-IN" b="1" dirty="0"/>
                        <a:t>3. Engineering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Guardrails on walkways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 smtClean="0"/>
                    </a:p>
                    <a:p>
                      <a:pPr algn="ctr"/>
                      <a:r>
                        <a:rPr lang="en-IN" dirty="0" smtClean="0"/>
                        <a:t>Moderate</a:t>
                      </a:r>
                      <a:endParaRPr lang="en-IN" dirty="0"/>
                    </a:p>
                  </a:txBody>
                  <a:tcPr/>
                </a:tc>
              </a:tr>
              <a:tr h="863600">
                <a:tc>
                  <a:txBody>
                    <a:bodyPr/>
                    <a:lstStyle/>
                    <a:p>
                      <a:r>
                        <a:rPr lang="en-IN" b="1" dirty="0"/>
                        <a:t>4. Administrative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Training and procedures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 smtClean="0"/>
                    </a:p>
                    <a:p>
                      <a:pPr algn="ctr"/>
                      <a:r>
                        <a:rPr lang="en-IN" dirty="0" smtClean="0"/>
                        <a:t>Low</a:t>
                      </a:r>
                      <a:endParaRPr lang="en-IN" dirty="0"/>
                    </a:p>
                  </a:txBody>
                  <a:tcPr/>
                </a:tc>
              </a:tr>
              <a:tr h="863600">
                <a:tc>
                  <a:txBody>
                    <a:bodyPr/>
                    <a:lstStyle/>
                    <a:p>
                      <a:r>
                        <a:rPr lang="en-IN" b="1" dirty="0"/>
                        <a:t>5. PPE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Hard hats and gloves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 smtClean="0"/>
                    </a:p>
                    <a:p>
                      <a:pPr algn="ctr"/>
                      <a:r>
                        <a:rPr lang="en-IN" dirty="0" smtClean="0"/>
                        <a:t>Lowest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809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</TotalTime>
  <Words>179</Words>
  <Application>Microsoft Office PowerPoint</Application>
  <PresentationFormat>On-screen Show (4:3)</PresentationFormat>
  <Paragraphs>41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Hazard Hierarchy of Control Examples</vt:lpstr>
      <vt:lpstr>Hazard Hierarchy of Control</vt:lpstr>
      <vt:lpstr>1. Elimination (Most Effective)</vt:lpstr>
      <vt:lpstr>2. Substitution</vt:lpstr>
      <vt:lpstr>3. Engineering Controls</vt:lpstr>
      <vt:lpstr>4. Administrative Controls</vt:lpstr>
      <vt:lpstr>5. Personal Protective Equipment (PPE) (Least Effective)</vt:lpstr>
      <vt:lpstr>The Pyramid of Control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33 Aramco Safety Officer Interview Questions and Sample Answers</dc:title>
  <dc:creator>dell</dc:creator>
  <cp:lastModifiedBy>dell</cp:lastModifiedBy>
  <cp:revision>74</cp:revision>
  <dcterms:created xsi:type="dcterms:W3CDTF">2006-08-16T00:00:00Z</dcterms:created>
  <dcterms:modified xsi:type="dcterms:W3CDTF">2024-11-19T07:49:20Z</dcterms:modified>
</cp:coreProperties>
</file>