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9" r:id="rId3"/>
    <p:sldId id="340" r:id="rId4"/>
    <p:sldId id="312" r:id="rId5"/>
    <p:sldId id="332" r:id="rId6"/>
    <p:sldId id="333" r:id="rId7"/>
    <p:sldId id="334" r:id="rId8"/>
    <p:sldId id="335" r:id="rId9"/>
    <p:sldId id="336" r:id="rId10"/>
    <p:sldId id="337" r:id="rId11"/>
    <p:sldId id="338" r:id="rId12"/>
    <p:sldId id="339" r:id="rId13"/>
    <p:sldId id="328" r:id="rId14"/>
    <p:sldId id="329" r:id="rId15"/>
    <p:sldId id="341" r:id="rId16"/>
    <p:sldId id="342" r:id="rId17"/>
    <p:sldId id="343" r:id="rId18"/>
    <p:sldId id="344" r:id="rId19"/>
    <p:sldId id="345" r:id="rId20"/>
    <p:sldId id="346" r:id="rId21"/>
    <p:sldId id="347" r:id="rId22"/>
    <p:sldId id="348" r:id="rId23"/>
    <p:sldId id="349"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12/6/2024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5105400" cy="6858000"/>
          </a:xfrm>
        </p:spPr>
        <p:txBody>
          <a:bodyPr>
            <a:noAutofit/>
          </a:bodyPr>
          <a:lstStyle/>
          <a:p>
            <a:r>
              <a:rPr lang="en-US" sz="6000" b="1" dirty="0">
                <a:solidFill>
                  <a:srgbClr val="FF0000"/>
                </a:solidFill>
              </a:rPr>
              <a:t>50 </a:t>
            </a:r>
            <a:r>
              <a:rPr lang="en-US" sz="6000" b="1" dirty="0" smtClean="0">
                <a:solidFill>
                  <a:srgbClr val="FF0000"/>
                </a:solidFill>
              </a:rPr>
              <a:t/>
            </a:r>
            <a:br>
              <a:rPr lang="en-US" sz="6000" b="1" dirty="0" smtClean="0">
                <a:solidFill>
                  <a:srgbClr val="FF0000"/>
                </a:solidFill>
              </a:rPr>
            </a:br>
            <a:r>
              <a:rPr lang="en-US" sz="6000" b="1" dirty="0" smtClean="0">
                <a:solidFill>
                  <a:srgbClr val="FF0000"/>
                </a:solidFill>
              </a:rPr>
              <a:t>Safety Training Topics</a:t>
            </a:r>
            <a:br>
              <a:rPr lang="en-US" sz="6000" b="1" dirty="0" smtClean="0">
                <a:solidFill>
                  <a:srgbClr val="FF0000"/>
                </a:solidFill>
              </a:rPr>
            </a:br>
            <a:r>
              <a:rPr lang="en-US" sz="6000" b="1" dirty="0"/>
              <a:t>&amp;</a:t>
            </a:r>
            <a:br>
              <a:rPr lang="en-US" sz="6000" b="1" dirty="0"/>
            </a:br>
            <a:r>
              <a:rPr lang="en-US" sz="6000" b="1" dirty="0"/>
              <a:t>50 </a:t>
            </a:r>
            <a:r>
              <a:rPr lang="en-US" sz="6000" b="1" dirty="0" smtClean="0"/>
              <a:t/>
            </a:r>
            <a:br>
              <a:rPr lang="en-US" sz="6000" b="1" dirty="0" smtClean="0"/>
            </a:br>
            <a:r>
              <a:rPr lang="en-US" sz="6000" b="1" dirty="0" smtClean="0"/>
              <a:t>Safety </a:t>
            </a:r>
            <a:r>
              <a:rPr lang="en-US" sz="6000" b="1" dirty="0"/>
              <a:t>Toolbox Talk Topics </a:t>
            </a:r>
            <a:endParaRPr lang="en-IN" sz="6000" b="1" dirty="0"/>
          </a:p>
        </p:txBody>
      </p:sp>
      <p:sp>
        <p:nvSpPr>
          <p:cNvPr id="3" name="Subtitle 2"/>
          <p:cNvSpPr>
            <a:spLocks noGrp="1"/>
          </p:cNvSpPr>
          <p:nvPr>
            <p:ph type="subTitle" idx="1"/>
          </p:nvPr>
        </p:nvSpPr>
        <p:spPr>
          <a:xfrm flipV="1">
            <a:off x="8305800" y="198119"/>
            <a:ext cx="381000" cy="45719"/>
          </a:xfrm>
        </p:spPr>
        <p:txBody>
          <a:bodyPr>
            <a:noAutofit/>
          </a:bodyPr>
          <a:lstStyle/>
          <a:p>
            <a:endParaRPr lang="en-IN" sz="5400" b="1" u="sng" dirty="0">
              <a:solidFill>
                <a:srgbClr val="FF0000"/>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81601" y="0"/>
            <a:ext cx="4010890" cy="335280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81600" y="3352800"/>
            <a:ext cx="3962399" cy="3505200"/>
          </a:xfrm>
          <a:prstGeom prst="rect">
            <a:avLst/>
          </a:prstGeom>
        </p:spPr>
      </p:pic>
    </p:spTree>
    <p:extLst>
      <p:ext uri="{BB962C8B-B14F-4D97-AF65-F5344CB8AC3E}">
        <p14:creationId xmlns:p14="http://schemas.microsoft.com/office/powerpoint/2010/main" val="10950967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676400"/>
          </a:xfrm>
        </p:spPr>
        <p:txBody>
          <a:bodyPr>
            <a:noAutofit/>
          </a:bodyPr>
          <a:lstStyle/>
          <a:p>
            <a:pPr marL="0" indent="0"/>
            <a:r>
              <a:rPr lang="en-US" sz="4800" b="1" dirty="0"/>
              <a:t>50 </a:t>
            </a:r>
            <a:r>
              <a:rPr lang="en-US" sz="4800" b="1" dirty="0" smtClean="0"/>
              <a:t>Safety </a:t>
            </a:r>
            <a:r>
              <a:rPr lang="en-US" sz="4800" b="1" dirty="0"/>
              <a:t>Toolbox Talk Topics</a:t>
            </a:r>
            <a:br>
              <a:rPr lang="en-US" sz="4800" b="1" dirty="0"/>
            </a:br>
            <a:r>
              <a:rPr lang="en-US" sz="4800" b="1" dirty="0"/>
              <a:t>For your </a:t>
            </a:r>
            <a:r>
              <a:rPr lang="en-US" sz="4800" b="1" dirty="0" smtClean="0"/>
              <a:t>Workplace</a:t>
            </a:r>
            <a:endParaRPr lang="en-IN" sz="4800" b="1"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09600" y="1828800"/>
            <a:ext cx="7924800" cy="4800600"/>
          </a:xfrm>
        </p:spPr>
      </p:pic>
    </p:spTree>
    <p:extLst>
      <p:ext uri="{BB962C8B-B14F-4D97-AF65-F5344CB8AC3E}">
        <p14:creationId xmlns:p14="http://schemas.microsoft.com/office/powerpoint/2010/main" val="17712420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p>
            <a:r>
              <a:rPr lang="en-US" sz="3600" b="1" dirty="0" smtClean="0"/>
              <a:t>1</a:t>
            </a:r>
            <a:r>
              <a:rPr lang="en-US" sz="3600" b="1" dirty="0"/>
              <a:t>. Personal Protective Equipment (PPE</a:t>
            </a:r>
            <a:r>
              <a:rPr lang="en-US" sz="3600" b="1" dirty="0" smtClean="0"/>
              <a:t>)</a:t>
            </a:r>
            <a:endParaRPr lang="en-IN" sz="4000" b="1" dirty="0"/>
          </a:p>
        </p:txBody>
      </p:sp>
      <p:sp>
        <p:nvSpPr>
          <p:cNvPr id="3" name="Content Placeholder 2"/>
          <p:cNvSpPr>
            <a:spLocks noGrp="1"/>
          </p:cNvSpPr>
          <p:nvPr>
            <p:ph idx="1"/>
          </p:nvPr>
        </p:nvSpPr>
        <p:spPr>
          <a:xfrm>
            <a:off x="457200" y="1143000"/>
            <a:ext cx="8153399" cy="5486400"/>
          </a:xfrm>
        </p:spPr>
        <p:txBody>
          <a:bodyPr>
            <a:normAutofit/>
          </a:bodyPr>
          <a:lstStyle/>
          <a:p>
            <a:r>
              <a:rPr lang="en-US" sz="2800" dirty="0"/>
              <a:t>Proper use of PPE is critical to reducing the risk of injury. This includes hard hats, gloves, goggles, ear protection, and steel-toe boots. A toolbox talk should cover when and how to use PPE, inspecting for damage, and why neglecting it can lead to severe consequences.</a:t>
            </a:r>
          </a:p>
          <a:p>
            <a:pPr marL="0" indent="0">
              <a:buNone/>
            </a:pPr>
            <a:endParaRPr lang="en-US" sz="2800" dirty="0" smtClean="0"/>
          </a:p>
        </p:txBody>
      </p:sp>
    </p:spTree>
    <p:extLst>
      <p:ext uri="{BB962C8B-B14F-4D97-AF65-F5344CB8AC3E}">
        <p14:creationId xmlns:p14="http://schemas.microsoft.com/office/powerpoint/2010/main" val="11086185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b="1" dirty="0"/>
              <a:t>2. Slips, Trips, and </a:t>
            </a:r>
            <a:r>
              <a:rPr lang="en-US" b="1" dirty="0" smtClean="0"/>
              <a:t>Falls</a:t>
            </a:r>
            <a:endParaRPr lang="en-IN" b="1" dirty="0"/>
          </a:p>
        </p:txBody>
      </p:sp>
      <p:sp>
        <p:nvSpPr>
          <p:cNvPr id="3" name="Content Placeholder 2"/>
          <p:cNvSpPr>
            <a:spLocks noGrp="1"/>
          </p:cNvSpPr>
          <p:nvPr>
            <p:ph idx="1"/>
          </p:nvPr>
        </p:nvSpPr>
        <p:spPr>
          <a:xfrm>
            <a:off x="457199" y="1371600"/>
            <a:ext cx="8235661" cy="5105400"/>
          </a:xfrm>
        </p:spPr>
        <p:txBody>
          <a:bodyPr>
            <a:normAutofit/>
          </a:bodyPr>
          <a:lstStyle/>
          <a:p>
            <a:r>
              <a:rPr lang="en-US" sz="2800" dirty="0"/>
              <a:t>Discuss common causes such as wet floors, uneven surfaces, and misplaced tools. Emphasize cleaning spills immediately, securing cords, and wearing slip-resistant footwear to prevent injuries.</a:t>
            </a:r>
          </a:p>
          <a:p>
            <a:pPr marL="0" indent="0">
              <a:buNone/>
            </a:pPr>
            <a:endParaRPr lang="en-US" sz="2800" dirty="0"/>
          </a:p>
        </p:txBody>
      </p:sp>
    </p:spTree>
    <p:extLst>
      <p:ext uri="{BB962C8B-B14F-4D97-AF65-F5344CB8AC3E}">
        <p14:creationId xmlns:p14="http://schemas.microsoft.com/office/powerpoint/2010/main" val="16086951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IN" b="1" dirty="0"/>
              <a:t>3. Manual Handling and </a:t>
            </a:r>
            <a:r>
              <a:rPr lang="en-IN" b="1" dirty="0" smtClean="0"/>
              <a:t>Lifting</a:t>
            </a:r>
            <a:endParaRPr lang="en-IN" b="1" dirty="0"/>
          </a:p>
        </p:txBody>
      </p:sp>
      <p:sp>
        <p:nvSpPr>
          <p:cNvPr id="3" name="Content Placeholder 2"/>
          <p:cNvSpPr>
            <a:spLocks noGrp="1"/>
          </p:cNvSpPr>
          <p:nvPr>
            <p:ph idx="1"/>
          </p:nvPr>
        </p:nvSpPr>
        <p:spPr>
          <a:xfrm>
            <a:off x="457199" y="1371600"/>
            <a:ext cx="8235661" cy="5105400"/>
          </a:xfrm>
        </p:spPr>
        <p:txBody>
          <a:bodyPr>
            <a:normAutofit/>
          </a:bodyPr>
          <a:lstStyle/>
          <a:p>
            <a:r>
              <a:rPr lang="en-US" sz="2800" dirty="0"/>
              <a:t>Lifting improperly can cause back injuries. Focus on the correct posture, using the legs instead of the back, and seeking assistance or mechanical aids for heavy loads</a:t>
            </a:r>
            <a:r>
              <a:rPr lang="en-US" sz="2800" dirty="0" smtClean="0"/>
              <a:t>.</a:t>
            </a:r>
            <a:endParaRPr lang="en-US" sz="2800" dirty="0"/>
          </a:p>
        </p:txBody>
      </p:sp>
    </p:spTree>
    <p:extLst>
      <p:ext uri="{BB962C8B-B14F-4D97-AF65-F5344CB8AC3E}">
        <p14:creationId xmlns:p14="http://schemas.microsoft.com/office/powerpoint/2010/main" val="25043397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IN" b="1" dirty="0"/>
              <a:t>4. Fire </a:t>
            </a:r>
            <a:r>
              <a:rPr lang="en-IN" b="1" dirty="0" smtClean="0"/>
              <a:t>Safety</a:t>
            </a:r>
            <a:endParaRPr lang="en-IN" b="1" dirty="0"/>
          </a:p>
        </p:txBody>
      </p:sp>
      <p:sp>
        <p:nvSpPr>
          <p:cNvPr id="3" name="Content Placeholder 2"/>
          <p:cNvSpPr>
            <a:spLocks noGrp="1"/>
          </p:cNvSpPr>
          <p:nvPr>
            <p:ph idx="1"/>
          </p:nvPr>
        </p:nvSpPr>
        <p:spPr>
          <a:xfrm>
            <a:off x="457199" y="1371600"/>
            <a:ext cx="8235661" cy="5105400"/>
          </a:xfrm>
        </p:spPr>
        <p:txBody>
          <a:bodyPr>
            <a:normAutofit/>
          </a:bodyPr>
          <a:lstStyle/>
          <a:p>
            <a:r>
              <a:rPr lang="en-US" sz="2800" dirty="0"/>
              <a:t>Fire hazards in the workplace, from flammable materials to electrical faults, need attention. Cover evacuation procedures, fire extinguisher types, and preventive measures like proper storage of flammable substances.</a:t>
            </a:r>
          </a:p>
          <a:p>
            <a:pPr marL="0" indent="0">
              <a:buNone/>
            </a:pPr>
            <a:endParaRPr lang="en-US" sz="2800" dirty="0"/>
          </a:p>
        </p:txBody>
      </p:sp>
    </p:spTree>
    <p:extLst>
      <p:ext uri="{BB962C8B-B14F-4D97-AF65-F5344CB8AC3E}">
        <p14:creationId xmlns:p14="http://schemas.microsoft.com/office/powerpoint/2010/main" val="16057619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IN" b="1" dirty="0"/>
              <a:t>5. Lockout/</a:t>
            </a:r>
            <a:r>
              <a:rPr lang="en-IN" b="1" dirty="0" err="1"/>
              <a:t>Tagout</a:t>
            </a:r>
            <a:r>
              <a:rPr lang="en-IN" b="1" dirty="0"/>
              <a:t> (LOTO) </a:t>
            </a:r>
            <a:r>
              <a:rPr lang="en-IN" b="1" dirty="0" smtClean="0"/>
              <a:t>Procedures</a:t>
            </a:r>
            <a:endParaRPr lang="en-IN" b="1" dirty="0"/>
          </a:p>
        </p:txBody>
      </p:sp>
      <p:sp>
        <p:nvSpPr>
          <p:cNvPr id="3" name="Content Placeholder 2"/>
          <p:cNvSpPr>
            <a:spLocks noGrp="1"/>
          </p:cNvSpPr>
          <p:nvPr>
            <p:ph idx="1"/>
          </p:nvPr>
        </p:nvSpPr>
        <p:spPr>
          <a:xfrm>
            <a:off x="457199" y="1371600"/>
            <a:ext cx="8235661" cy="5105400"/>
          </a:xfrm>
        </p:spPr>
        <p:txBody>
          <a:bodyPr>
            <a:normAutofit/>
          </a:bodyPr>
          <a:lstStyle/>
          <a:p>
            <a:r>
              <a:rPr lang="en-US" sz="2800" dirty="0"/>
              <a:t>Explain the importance of isolating energy sources before maintenance. Highlight proper tagging, locking, and verifying energy deactivation to avoid fatal accidents.</a:t>
            </a:r>
          </a:p>
          <a:p>
            <a:pPr marL="0" indent="0">
              <a:buNone/>
            </a:pPr>
            <a:endParaRPr lang="en-US" sz="2800" dirty="0"/>
          </a:p>
        </p:txBody>
      </p:sp>
    </p:spTree>
    <p:extLst>
      <p:ext uri="{BB962C8B-B14F-4D97-AF65-F5344CB8AC3E}">
        <p14:creationId xmlns:p14="http://schemas.microsoft.com/office/powerpoint/2010/main" val="577048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IN" b="1" dirty="0"/>
              <a:t>6. </a:t>
            </a:r>
            <a:r>
              <a:rPr lang="en-IN" b="1" dirty="0" smtClean="0"/>
              <a:t>Housekeeping</a:t>
            </a:r>
            <a:endParaRPr lang="en-IN" b="1" dirty="0"/>
          </a:p>
        </p:txBody>
      </p:sp>
      <p:sp>
        <p:nvSpPr>
          <p:cNvPr id="3" name="Content Placeholder 2"/>
          <p:cNvSpPr>
            <a:spLocks noGrp="1"/>
          </p:cNvSpPr>
          <p:nvPr>
            <p:ph idx="1"/>
          </p:nvPr>
        </p:nvSpPr>
        <p:spPr>
          <a:xfrm>
            <a:off x="457199" y="1371600"/>
            <a:ext cx="8235661" cy="5105400"/>
          </a:xfrm>
        </p:spPr>
        <p:txBody>
          <a:bodyPr>
            <a:normAutofit/>
          </a:bodyPr>
          <a:lstStyle/>
          <a:p>
            <a:pPr marL="0" indent="0">
              <a:buNone/>
            </a:pPr>
            <a:r>
              <a:rPr lang="en-US" sz="2800" dirty="0"/>
              <a:t>A clean workspace prevents injuries and promotes efficiency. Toolbox talks should highlight organizing tools, disposing of waste, and maintaining clear pathways.</a:t>
            </a:r>
          </a:p>
          <a:p>
            <a:pPr marL="0" indent="0">
              <a:buNone/>
            </a:pPr>
            <a:endParaRPr lang="en-US" sz="2800" dirty="0"/>
          </a:p>
        </p:txBody>
      </p:sp>
    </p:spTree>
    <p:extLst>
      <p:ext uri="{BB962C8B-B14F-4D97-AF65-F5344CB8AC3E}">
        <p14:creationId xmlns:p14="http://schemas.microsoft.com/office/powerpoint/2010/main" val="35254217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IN" b="1" dirty="0"/>
              <a:t>7. Electrical </a:t>
            </a:r>
            <a:r>
              <a:rPr lang="en-IN" b="1" dirty="0" smtClean="0"/>
              <a:t>Safety</a:t>
            </a:r>
            <a:endParaRPr lang="en-IN" b="1" dirty="0"/>
          </a:p>
        </p:txBody>
      </p:sp>
      <p:sp>
        <p:nvSpPr>
          <p:cNvPr id="3" name="Content Placeholder 2"/>
          <p:cNvSpPr>
            <a:spLocks noGrp="1"/>
          </p:cNvSpPr>
          <p:nvPr>
            <p:ph idx="1"/>
          </p:nvPr>
        </p:nvSpPr>
        <p:spPr>
          <a:xfrm>
            <a:off x="457199" y="1371600"/>
            <a:ext cx="8235661" cy="5105400"/>
          </a:xfrm>
        </p:spPr>
        <p:txBody>
          <a:bodyPr>
            <a:normAutofit/>
          </a:bodyPr>
          <a:lstStyle/>
          <a:p>
            <a:r>
              <a:rPr lang="en-US" sz="2800" dirty="0"/>
              <a:t>Discuss risks like exposed wires and improper grounding. Encourage regular inspections, using certified equipment, and avoiding water near electrical setups.</a:t>
            </a:r>
          </a:p>
          <a:p>
            <a:pPr marL="0" indent="0">
              <a:buNone/>
            </a:pPr>
            <a:endParaRPr lang="en-US" sz="2800" dirty="0"/>
          </a:p>
        </p:txBody>
      </p:sp>
    </p:spTree>
    <p:extLst>
      <p:ext uri="{BB962C8B-B14F-4D97-AF65-F5344CB8AC3E}">
        <p14:creationId xmlns:p14="http://schemas.microsoft.com/office/powerpoint/2010/main" val="8347208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IN" b="1" dirty="0"/>
              <a:t>8. Machine Guarding</a:t>
            </a:r>
          </a:p>
        </p:txBody>
      </p:sp>
      <p:sp>
        <p:nvSpPr>
          <p:cNvPr id="3" name="Content Placeholder 2"/>
          <p:cNvSpPr>
            <a:spLocks noGrp="1"/>
          </p:cNvSpPr>
          <p:nvPr>
            <p:ph idx="1"/>
          </p:nvPr>
        </p:nvSpPr>
        <p:spPr>
          <a:xfrm>
            <a:off x="457199" y="1371600"/>
            <a:ext cx="8235661" cy="5105400"/>
          </a:xfrm>
        </p:spPr>
        <p:txBody>
          <a:bodyPr>
            <a:normAutofit/>
          </a:bodyPr>
          <a:lstStyle/>
          <a:p>
            <a:r>
              <a:rPr lang="en-US" sz="2800" dirty="0"/>
              <a:t>Machine guards prevent contact with moving parts. Discuss types of guards and the importance of keeping them intact.</a:t>
            </a:r>
          </a:p>
          <a:p>
            <a:pPr marL="0" indent="0">
              <a:buNone/>
            </a:pPr>
            <a:endParaRPr lang="en-US" sz="2800" dirty="0"/>
          </a:p>
        </p:txBody>
      </p:sp>
    </p:spTree>
    <p:extLst>
      <p:ext uri="{BB962C8B-B14F-4D97-AF65-F5344CB8AC3E}">
        <p14:creationId xmlns:p14="http://schemas.microsoft.com/office/powerpoint/2010/main" val="32086003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IN" b="1" dirty="0"/>
              <a:t>9</a:t>
            </a:r>
            <a:r>
              <a:rPr lang="en-IN" b="1" dirty="0" smtClean="0"/>
              <a:t>. </a:t>
            </a:r>
            <a:r>
              <a:rPr lang="en-IN" b="1" dirty="0"/>
              <a:t>Working at </a:t>
            </a:r>
            <a:r>
              <a:rPr lang="en-IN" b="1" dirty="0" smtClean="0"/>
              <a:t>Heights</a:t>
            </a:r>
            <a:endParaRPr lang="en-IN" b="1" dirty="0"/>
          </a:p>
        </p:txBody>
      </p:sp>
      <p:sp>
        <p:nvSpPr>
          <p:cNvPr id="3" name="Content Placeholder 2"/>
          <p:cNvSpPr>
            <a:spLocks noGrp="1"/>
          </p:cNvSpPr>
          <p:nvPr>
            <p:ph idx="1"/>
          </p:nvPr>
        </p:nvSpPr>
        <p:spPr>
          <a:xfrm>
            <a:off x="457199" y="1371600"/>
            <a:ext cx="8235661" cy="5105400"/>
          </a:xfrm>
        </p:spPr>
        <p:txBody>
          <a:bodyPr>
            <a:normAutofit/>
          </a:bodyPr>
          <a:lstStyle/>
          <a:p>
            <a:r>
              <a:rPr lang="en-US" sz="2800" dirty="0"/>
              <a:t>Falls are a leading cause of workplace fatalities. Discuss using harnesses, scaffolds, and inspecting ladders for safety.</a:t>
            </a:r>
          </a:p>
          <a:p>
            <a:pPr marL="0" indent="0">
              <a:buNone/>
            </a:pPr>
            <a:endParaRPr lang="en-US" sz="2800" dirty="0"/>
          </a:p>
        </p:txBody>
      </p:sp>
    </p:spTree>
    <p:extLst>
      <p:ext uri="{BB962C8B-B14F-4D97-AF65-F5344CB8AC3E}">
        <p14:creationId xmlns:p14="http://schemas.microsoft.com/office/powerpoint/2010/main" val="5634582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IN" b="1" dirty="0" smtClean="0"/>
              <a:t>10. </a:t>
            </a:r>
            <a:r>
              <a:rPr lang="en-IN" b="1" dirty="0"/>
              <a:t>Confined </a:t>
            </a:r>
            <a:r>
              <a:rPr lang="en-IN" b="1" dirty="0" smtClean="0"/>
              <a:t>Spaces</a:t>
            </a:r>
            <a:endParaRPr lang="en-IN" b="1" dirty="0"/>
          </a:p>
        </p:txBody>
      </p:sp>
      <p:sp>
        <p:nvSpPr>
          <p:cNvPr id="3" name="Content Placeholder 2"/>
          <p:cNvSpPr>
            <a:spLocks noGrp="1"/>
          </p:cNvSpPr>
          <p:nvPr>
            <p:ph idx="1"/>
          </p:nvPr>
        </p:nvSpPr>
        <p:spPr>
          <a:xfrm>
            <a:off x="457199" y="1371600"/>
            <a:ext cx="8235661" cy="5105400"/>
          </a:xfrm>
        </p:spPr>
        <p:txBody>
          <a:bodyPr>
            <a:normAutofit/>
          </a:bodyPr>
          <a:lstStyle/>
          <a:p>
            <a:r>
              <a:rPr lang="en-US" sz="2800" dirty="0"/>
              <a:t>Confined spaces like tanks or pits pose unique risks such as low oxygen levels. Discuss entry permits, monitoring, and rescue plans.</a:t>
            </a:r>
          </a:p>
          <a:p>
            <a:pPr marL="0" indent="0">
              <a:buNone/>
            </a:pPr>
            <a:endParaRPr lang="en-US" sz="2800" dirty="0"/>
          </a:p>
        </p:txBody>
      </p:sp>
    </p:spTree>
    <p:extLst>
      <p:ext uri="{BB962C8B-B14F-4D97-AF65-F5344CB8AC3E}">
        <p14:creationId xmlns:p14="http://schemas.microsoft.com/office/powerpoint/2010/main" val="28344620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600200"/>
          </a:xfrm>
        </p:spPr>
        <p:txBody>
          <a:bodyPr>
            <a:normAutofit/>
          </a:bodyPr>
          <a:lstStyle/>
          <a:p>
            <a:pPr marL="0" indent="0"/>
            <a:r>
              <a:rPr lang="en-US" b="1" dirty="0"/>
              <a:t>50 </a:t>
            </a:r>
            <a:r>
              <a:rPr lang="en-US" b="1" dirty="0" smtClean="0"/>
              <a:t>Safety Training Topics</a:t>
            </a:r>
            <a:r>
              <a:rPr lang="en-US" b="1" dirty="0"/>
              <a:t/>
            </a:r>
            <a:br>
              <a:rPr lang="en-US" b="1" dirty="0"/>
            </a:br>
            <a:r>
              <a:rPr lang="en-US" b="1" dirty="0"/>
              <a:t>For your </a:t>
            </a:r>
            <a:r>
              <a:rPr lang="en-US" b="1" dirty="0" smtClean="0"/>
              <a:t>Workplace</a:t>
            </a:r>
            <a:endParaRPr lang="en-IN" b="1"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09600" y="1752600"/>
            <a:ext cx="7924800" cy="4724400"/>
          </a:xfrm>
        </p:spPr>
      </p:pic>
    </p:spTree>
    <p:extLst>
      <p:ext uri="{BB962C8B-B14F-4D97-AF65-F5344CB8AC3E}">
        <p14:creationId xmlns:p14="http://schemas.microsoft.com/office/powerpoint/2010/main" val="23388316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IN" b="1" dirty="0"/>
              <a:t>1. Fire Safety</a:t>
            </a:r>
          </a:p>
        </p:txBody>
      </p:sp>
      <p:sp>
        <p:nvSpPr>
          <p:cNvPr id="3" name="Content Placeholder 2"/>
          <p:cNvSpPr>
            <a:spLocks noGrp="1"/>
          </p:cNvSpPr>
          <p:nvPr>
            <p:ph idx="1"/>
          </p:nvPr>
        </p:nvSpPr>
        <p:spPr>
          <a:xfrm>
            <a:off x="457200" y="1295400"/>
            <a:ext cx="8153400" cy="5181600"/>
          </a:xfrm>
        </p:spPr>
        <p:txBody>
          <a:bodyPr>
            <a:normAutofit/>
          </a:bodyPr>
          <a:lstStyle/>
          <a:p>
            <a:r>
              <a:rPr lang="en-US" dirty="0"/>
              <a:t>“Fire safety is critical for any workplace. Today, we’ll focus on identifying fire hazards, such as overloaded electrical circuits and improper storage of flammable materials. We’ll also learn how to use fire extinguishers correctly—remember the acronym PASS: Pull, Aim, Squeeze, and Sweep. Finally, we’ll review evacuation procedures, including identifying exits and assembly points. Every second counts in a fire, so preparation is key.”</a:t>
            </a:r>
          </a:p>
          <a:p>
            <a:pPr marL="0" indent="0">
              <a:buNone/>
            </a:pPr>
            <a:endParaRPr lang="en-US" dirty="0"/>
          </a:p>
        </p:txBody>
      </p:sp>
    </p:spTree>
    <p:extLst>
      <p:ext uri="{BB962C8B-B14F-4D97-AF65-F5344CB8AC3E}">
        <p14:creationId xmlns:p14="http://schemas.microsoft.com/office/powerpoint/2010/main" val="28238504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IN" b="1" dirty="0"/>
              <a:t>2. Hazard </a:t>
            </a:r>
            <a:r>
              <a:rPr lang="en-IN" b="1" dirty="0" smtClean="0"/>
              <a:t>Communication</a:t>
            </a:r>
            <a:endParaRPr lang="en-IN" b="1" dirty="0"/>
          </a:p>
        </p:txBody>
      </p:sp>
      <p:sp>
        <p:nvSpPr>
          <p:cNvPr id="3" name="Content Placeholder 2"/>
          <p:cNvSpPr>
            <a:spLocks noGrp="1"/>
          </p:cNvSpPr>
          <p:nvPr>
            <p:ph idx="1"/>
          </p:nvPr>
        </p:nvSpPr>
        <p:spPr>
          <a:xfrm>
            <a:off x="457200" y="1295400"/>
            <a:ext cx="8153400" cy="5181600"/>
          </a:xfrm>
        </p:spPr>
        <p:txBody>
          <a:bodyPr>
            <a:normAutofit/>
          </a:bodyPr>
          <a:lstStyle/>
          <a:p>
            <a:r>
              <a:rPr lang="en-US" dirty="0"/>
              <a:t>“Hazard communication ensures that everyone knows how to handle dangerous substances safely. You’ll learn about Safety Data Sheets (SDS), which detail a substance's properties, hazards, and handling procedures. Proper labeling of containers is crucial to avoid accidents. By understanding these details, we ensure compliance and reduce risks associated with chemicals.”</a:t>
            </a:r>
          </a:p>
          <a:p>
            <a:pPr marL="0" indent="0">
              <a:buNone/>
            </a:pPr>
            <a:endParaRPr lang="en-US" dirty="0"/>
          </a:p>
        </p:txBody>
      </p:sp>
    </p:spTree>
    <p:extLst>
      <p:ext uri="{BB962C8B-B14F-4D97-AF65-F5344CB8AC3E}">
        <p14:creationId xmlns:p14="http://schemas.microsoft.com/office/powerpoint/2010/main" val="26459654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96962"/>
          </a:xfrm>
        </p:spPr>
        <p:txBody>
          <a:bodyPr>
            <a:normAutofit fontScale="90000"/>
          </a:bodyPr>
          <a:lstStyle/>
          <a:p>
            <a:r>
              <a:rPr lang="en-US" b="1" dirty="0"/>
              <a:t>3. Personal Protective Equipment (PPE</a:t>
            </a:r>
            <a:r>
              <a:rPr lang="en-US" b="1" dirty="0" smtClean="0"/>
              <a:t>)</a:t>
            </a:r>
            <a:endParaRPr lang="en-IN" b="1" dirty="0"/>
          </a:p>
        </p:txBody>
      </p:sp>
      <p:sp>
        <p:nvSpPr>
          <p:cNvPr id="3" name="Content Placeholder 2"/>
          <p:cNvSpPr>
            <a:spLocks noGrp="1"/>
          </p:cNvSpPr>
          <p:nvPr>
            <p:ph idx="1"/>
          </p:nvPr>
        </p:nvSpPr>
        <p:spPr>
          <a:xfrm>
            <a:off x="457200" y="1752600"/>
            <a:ext cx="8153400" cy="4724400"/>
          </a:xfrm>
        </p:spPr>
        <p:txBody>
          <a:bodyPr>
            <a:normAutofit/>
          </a:bodyPr>
          <a:lstStyle/>
          <a:p>
            <a:r>
              <a:rPr lang="en-US" dirty="0"/>
              <a:t>“PPE is your last line of defense against workplace hazards. In this session, we’ll discuss selecting the right equipment, such as gloves for handling chemicals or hard hats for construction. We’ll also cover proper fitting, maintenance, and storage to ensure PPE provides maximum protection when needed.”</a:t>
            </a:r>
          </a:p>
          <a:p>
            <a:pPr marL="0" indent="0">
              <a:buNone/>
            </a:pPr>
            <a:endParaRPr lang="en-US" dirty="0"/>
          </a:p>
        </p:txBody>
      </p:sp>
    </p:spTree>
    <p:extLst>
      <p:ext uri="{BB962C8B-B14F-4D97-AF65-F5344CB8AC3E}">
        <p14:creationId xmlns:p14="http://schemas.microsoft.com/office/powerpoint/2010/main" val="34592932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IN" b="1" dirty="0"/>
              <a:t>4</a:t>
            </a:r>
            <a:r>
              <a:rPr lang="en-IN" b="1" dirty="0" smtClean="0"/>
              <a:t>. </a:t>
            </a:r>
            <a:r>
              <a:rPr lang="en-IN" b="1" dirty="0"/>
              <a:t>Chemical </a:t>
            </a:r>
            <a:r>
              <a:rPr lang="en-IN" b="1" dirty="0" smtClean="0"/>
              <a:t>Safety</a:t>
            </a:r>
            <a:endParaRPr lang="en-IN" b="1" dirty="0"/>
          </a:p>
        </p:txBody>
      </p:sp>
      <p:sp>
        <p:nvSpPr>
          <p:cNvPr id="3" name="Content Placeholder 2"/>
          <p:cNvSpPr>
            <a:spLocks noGrp="1"/>
          </p:cNvSpPr>
          <p:nvPr>
            <p:ph idx="1"/>
          </p:nvPr>
        </p:nvSpPr>
        <p:spPr>
          <a:xfrm>
            <a:off x="457200" y="1295400"/>
            <a:ext cx="8153400" cy="5181600"/>
          </a:xfrm>
        </p:spPr>
        <p:txBody>
          <a:bodyPr>
            <a:normAutofit/>
          </a:bodyPr>
          <a:lstStyle/>
          <a:p>
            <a:r>
              <a:rPr lang="en-US" dirty="0"/>
              <a:t>“Handling chemicals requires caution. We’ll review proper storage, the use of secondary containment, and how to interpret hazard labels. In the event of a spill, knowing the right response can prevent injuries and damage.”</a:t>
            </a:r>
          </a:p>
          <a:p>
            <a:pPr marL="0" indent="0">
              <a:buNone/>
            </a:pPr>
            <a:endParaRPr lang="en-US" dirty="0"/>
          </a:p>
        </p:txBody>
      </p:sp>
    </p:spTree>
    <p:extLst>
      <p:ext uri="{BB962C8B-B14F-4D97-AF65-F5344CB8AC3E}">
        <p14:creationId xmlns:p14="http://schemas.microsoft.com/office/powerpoint/2010/main" val="25667460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IN" b="1" dirty="0" smtClean="0"/>
              <a:t>5. Driving </a:t>
            </a:r>
            <a:r>
              <a:rPr lang="en-IN" b="1" dirty="0"/>
              <a:t>Safety</a:t>
            </a:r>
          </a:p>
        </p:txBody>
      </p:sp>
      <p:sp>
        <p:nvSpPr>
          <p:cNvPr id="3" name="Content Placeholder 2"/>
          <p:cNvSpPr>
            <a:spLocks noGrp="1"/>
          </p:cNvSpPr>
          <p:nvPr>
            <p:ph idx="1"/>
          </p:nvPr>
        </p:nvSpPr>
        <p:spPr>
          <a:xfrm>
            <a:off x="457200" y="1295400"/>
            <a:ext cx="8153400" cy="5181600"/>
          </a:xfrm>
        </p:spPr>
        <p:txBody>
          <a:bodyPr>
            <a:normAutofit/>
          </a:bodyPr>
          <a:lstStyle/>
          <a:p>
            <a:r>
              <a:rPr lang="en-US" dirty="0"/>
              <a:t>“Driving is a daily activity for many workers, but it comes with risks. In today’s session, we’ll focus on defensive driving techniques, such as maintaining a safe following distance and staying alert for potential hazards. We’ll also discuss avoiding distractions like cell phones and understanding vehicle maintenance to prevent accidents.”</a:t>
            </a:r>
          </a:p>
          <a:p>
            <a:pPr marL="0" indent="0">
              <a:buNone/>
            </a:pPr>
            <a:endParaRPr lang="en-US" dirty="0"/>
          </a:p>
        </p:txBody>
      </p:sp>
    </p:spTree>
    <p:extLst>
      <p:ext uri="{BB962C8B-B14F-4D97-AF65-F5344CB8AC3E}">
        <p14:creationId xmlns:p14="http://schemas.microsoft.com/office/powerpoint/2010/main" val="11721711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IN" b="1" dirty="0" smtClean="0"/>
              <a:t>6. Heat </a:t>
            </a:r>
            <a:r>
              <a:rPr lang="en-IN" b="1" dirty="0"/>
              <a:t>Stress Prevention</a:t>
            </a:r>
          </a:p>
        </p:txBody>
      </p:sp>
      <p:sp>
        <p:nvSpPr>
          <p:cNvPr id="3" name="Content Placeholder 2"/>
          <p:cNvSpPr>
            <a:spLocks noGrp="1"/>
          </p:cNvSpPr>
          <p:nvPr>
            <p:ph idx="1"/>
          </p:nvPr>
        </p:nvSpPr>
        <p:spPr>
          <a:xfrm>
            <a:off x="457200" y="1295400"/>
            <a:ext cx="8153400" cy="5181600"/>
          </a:xfrm>
        </p:spPr>
        <p:txBody>
          <a:bodyPr>
            <a:normAutofit/>
          </a:bodyPr>
          <a:lstStyle/>
          <a:p>
            <a:r>
              <a:rPr lang="en-US" dirty="0"/>
              <a:t>“Working in high temperatures can lead to heat-related illnesses such as heat exhaustion or heatstroke. Today, we’ll discuss the signs and symptoms to watch for, the importance of staying hydrated, and how to schedule breaks in shaded or cool areas. Recognizing and responding to heat stress quickly can save lives.”</a:t>
            </a:r>
          </a:p>
          <a:p>
            <a:pPr marL="0" indent="0">
              <a:buNone/>
            </a:pPr>
            <a:endParaRPr lang="en-US" dirty="0"/>
          </a:p>
        </p:txBody>
      </p:sp>
    </p:spTree>
    <p:extLst>
      <p:ext uri="{BB962C8B-B14F-4D97-AF65-F5344CB8AC3E}">
        <p14:creationId xmlns:p14="http://schemas.microsoft.com/office/powerpoint/2010/main" val="34780226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IN" b="1" dirty="0" smtClean="0"/>
              <a:t>7. </a:t>
            </a:r>
            <a:r>
              <a:rPr lang="en-IN" b="1" dirty="0"/>
              <a:t>Electrical </a:t>
            </a:r>
            <a:r>
              <a:rPr lang="en-IN" b="1" dirty="0" smtClean="0"/>
              <a:t>Safety</a:t>
            </a:r>
            <a:endParaRPr lang="en-IN" b="1" dirty="0"/>
          </a:p>
        </p:txBody>
      </p:sp>
      <p:sp>
        <p:nvSpPr>
          <p:cNvPr id="3" name="Content Placeholder 2"/>
          <p:cNvSpPr>
            <a:spLocks noGrp="1"/>
          </p:cNvSpPr>
          <p:nvPr>
            <p:ph idx="1"/>
          </p:nvPr>
        </p:nvSpPr>
        <p:spPr>
          <a:xfrm>
            <a:off x="457200" y="1295400"/>
            <a:ext cx="8153400" cy="5181600"/>
          </a:xfrm>
        </p:spPr>
        <p:txBody>
          <a:bodyPr>
            <a:normAutofit/>
          </a:bodyPr>
          <a:lstStyle/>
          <a:p>
            <a:r>
              <a:rPr lang="en-US" dirty="0"/>
              <a:t>“Electricity powers our workplace but can be a serious hazard. Today, we’ll identify risks like exposed wires and overloaded circuits. We’ll discuss using insulated tools and staying clear of wet areas when handling electrical devices. Lastly, we’ll review first aid for electrical shocks.”</a:t>
            </a:r>
          </a:p>
          <a:p>
            <a:pPr marL="0" indent="0">
              <a:buNone/>
            </a:pPr>
            <a:endParaRPr lang="en-US" dirty="0"/>
          </a:p>
        </p:txBody>
      </p:sp>
    </p:spTree>
    <p:extLst>
      <p:ext uri="{BB962C8B-B14F-4D97-AF65-F5344CB8AC3E}">
        <p14:creationId xmlns:p14="http://schemas.microsoft.com/office/powerpoint/2010/main" val="14361276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IN" b="1" dirty="0" smtClean="0"/>
              <a:t>8. Ladder </a:t>
            </a:r>
            <a:r>
              <a:rPr lang="en-IN" b="1" dirty="0"/>
              <a:t>and Scaffolding Safety</a:t>
            </a:r>
          </a:p>
        </p:txBody>
      </p:sp>
      <p:sp>
        <p:nvSpPr>
          <p:cNvPr id="3" name="Content Placeholder 2"/>
          <p:cNvSpPr>
            <a:spLocks noGrp="1"/>
          </p:cNvSpPr>
          <p:nvPr>
            <p:ph idx="1"/>
          </p:nvPr>
        </p:nvSpPr>
        <p:spPr>
          <a:xfrm>
            <a:off x="457200" y="1295400"/>
            <a:ext cx="8153400" cy="5181600"/>
          </a:xfrm>
        </p:spPr>
        <p:txBody>
          <a:bodyPr>
            <a:normAutofit/>
          </a:bodyPr>
          <a:lstStyle/>
          <a:p>
            <a:r>
              <a:rPr lang="en-US" dirty="0"/>
              <a:t>“Falls from ladders and scaffolds can result in serious injuries. You’ll learn how to inspect equipment, secure it properly, and maintain three points of contact when climbing. Safety starts with proper setup.”</a:t>
            </a:r>
          </a:p>
          <a:p>
            <a:pPr marL="0" indent="0">
              <a:buNone/>
            </a:pPr>
            <a:endParaRPr lang="en-US" dirty="0"/>
          </a:p>
        </p:txBody>
      </p:sp>
    </p:spTree>
    <p:extLst>
      <p:ext uri="{BB962C8B-B14F-4D97-AF65-F5344CB8AC3E}">
        <p14:creationId xmlns:p14="http://schemas.microsoft.com/office/powerpoint/2010/main" val="36271997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IN" b="1" dirty="0"/>
              <a:t>9</a:t>
            </a:r>
            <a:r>
              <a:rPr lang="en-IN" b="1" dirty="0" smtClean="0"/>
              <a:t>. </a:t>
            </a:r>
            <a:r>
              <a:rPr lang="en-IN" b="1" dirty="0"/>
              <a:t>Confined Space </a:t>
            </a:r>
            <a:r>
              <a:rPr lang="en-IN" b="1" dirty="0" smtClean="0"/>
              <a:t>Entry</a:t>
            </a:r>
            <a:endParaRPr lang="en-IN" b="1" dirty="0"/>
          </a:p>
        </p:txBody>
      </p:sp>
      <p:sp>
        <p:nvSpPr>
          <p:cNvPr id="3" name="Content Placeholder 2"/>
          <p:cNvSpPr>
            <a:spLocks noGrp="1"/>
          </p:cNvSpPr>
          <p:nvPr>
            <p:ph idx="1"/>
          </p:nvPr>
        </p:nvSpPr>
        <p:spPr>
          <a:xfrm>
            <a:off x="457200" y="1295400"/>
            <a:ext cx="8153400" cy="5181600"/>
          </a:xfrm>
        </p:spPr>
        <p:txBody>
          <a:bodyPr>
            <a:normAutofit/>
          </a:bodyPr>
          <a:lstStyle/>
          <a:p>
            <a:r>
              <a:rPr lang="en-US" dirty="0"/>
              <a:t>“Confined spaces pose unique risks like low oxygen levels or toxic gases. We’ll discuss how to test the atmosphere, use ventilation systems, and wear rescue equipment. Always follow the permit system for entering such areas.”</a:t>
            </a:r>
          </a:p>
          <a:p>
            <a:pPr marL="0" indent="0">
              <a:buNone/>
            </a:pPr>
            <a:endParaRPr lang="en-US" dirty="0"/>
          </a:p>
        </p:txBody>
      </p:sp>
    </p:spTree>
    <p:extLst>
      <p:ext uri="{BB962C8B-B14F-4D97-AF65-F5344CB8AC3E}">
        <p14:creationId xmlns:p14="http://schemas.microsoft.com/office/powerpoint/2010/main" val="16554812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IN" b="1" dirty="0" smtClean="0"/>
              <a:t>10. </a:t>
            </a:r>
            <a:r>
              <a:rPr lang="en-IN" b="1" dirty="0"/>
              <a:t>Fall </a:t>
            </a:r>
            <a:r>
              <a:rPr lang="en-IN" b="1" dirty="0" smtClean="0"/>
              <a:t>Protection</a:t>
            </a:r>
            <a:endParaRPr lang="en-IN" b="1" dirty="0"/>
          </a:p>
        </p:txBody>
      </p:sp>
      <p:sp>
        <p:nvSpPr>
          <p:cNvPr id="3" name="Content Placeholder 2"/>
          <p:cNvSpPr>
            <a:spLocks noGrp="1"/>
          </p:cNvSpPr>
          <p:nvPr>
            <p:ph idx="1"/>
          </p:nvPr>
        </p:nvSpPr>
        <p:spPr>
          <a:xfrm>
            <a:off x="457200" y="1295400"/>
            <a:ext cx="8153400" cy="5181600"/>
          </a:xfrm>
        </p:spPr>
        <p:txBody>
          <a:bodyPr>
            <a:normAutofit/>
          </a:bodyPr>
          <a:lstStyle/>
          <a:p>
            <a:r>
              <a:rPr lang="en-US" dirty="0"/>
              <a:t>“Falls are a leading cause of workplace injuries. This training will cover the correct use of fall arrest systems, such as harnesses and lanyards. We’ll also discuss how to inspect your equipment and ensure that anchor points are secure.”</a:t>
            </a:r>
          </a:p>
          <a:p>
            <a:pPr marL="0" indent="0">
              <a:buNone/>
            </a:pPr>
            <a:endParaRPr lang="en-US" dirty="0"/>
          </a:p>
        </p:txBody>
      </p:sp>
    </p:spTree>
    <p:extLst>
      <p:ext uri="{BB962C8B-B14F-4D97-AF65-F5344CB8AC3E}">
        <p14:creationId xmlns:p14="http://schemas.microsoft.com/office/powerpoint/2010/main" val="319664207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1837</TotalTime>
  <Words>922</Words>
  <Application>Microsoft Office PowerPoint</Application>
  <PresentationFormat>On-screen Show (4:3)</PresentationFormat>
  <Paragraphs>43</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50  Safety Training Topics &amp; 50  Safety Toolbox Talk Topics </vt:lpstr>
      <vt:lpstr>50 Safety Toolbox Talk Topics For your Workplace</vt:lpstr>
      <vt:lpstr>1. Personal Protective Equipment (PPE)</vt:lpstr>
      <vt:lpstr>2. Slips, Trips, and Falls</vt:lpstr>
      <vt:lpstr>3. Manual Handling and Lifting</vt:lpstr>
      <vt:lpstr>4. Fire Safety</vt:lpstr>
      <vt:lpstr>5. Lockout/Tagout (LOTO) Procedures</vt:lpstr>
      <vt:lpstr>6. Housekeeping</vt:lpstr>
      <vt:lpstr>7. Electrical Safety</vt:lpstr>
      <vt:lpstr>8. Machine Guarding</vt:lpstr>
      <vt:lpstr>9. Working at Heights</vt:lpstr>
      <vt:lpstr>10. Confined Spaces</vt:lpstr>
      <vt:lpstr>50 Safety Training Topics For your Workplace</vt:lpstr>
      <vt:lpstr>1. Fire Safety</vt:lpstr>
      <vt:lpstr>2. Hazard Communication</vt:lpstr>
      <vt:lpstr>3. Personal Protective Equipment (PPE)</vt:lpstr>
      <vt:lpstr>4. Chemical Safety</vt:lpstr>
      <vt:lpstr>5. Driving Safety</vt:lpstr>
      <vt:lpstr>6. Heat Stress Prevention</vt:lpstr>
      <vt:lpstr>7. Electrical Safety</vt:lpstr>
      <vt:lpstr>8. Ladder and Scaffolding Safety</vt:lpstr>
      <vt:lpstr>9. Confined Space Entry</vt:lpstr>
      <vt:lpstr>10. Fall Protection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33 Aramco Safety Officer Interview Questions and Sample Answers</dc:title>
  <dc:creator>dell</dc:creator>
  <cp:lastModifiedBy>dell</cp:lastModifiedBy>
  <cp:revision>137</cp:revision>
  <dcterms:created xsi:type="dcterms:W3CDTF">2006-08-16T00:00:00Z</dcterms:created>
  <dcterms:modified xsi:type="dcterms:W3CDTF">2024-12-06T11:21:27Z</dcterms:modified>
</cp:coreProperties>
</file>