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9" r:id="rId3"/>
    <p:sldId id="312" r:id="rId4"/>
    <p:sldId id="328" r:id="rId5"/>
    <p:sldId id="329" r:id="rId6"/>
    <p:sldId id="330" r:id="rId7"/>
    <p:sldId id="331"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12/4/2024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219200"/>
            <a:ext cx="5105400" cy="5486400"/>
          </a:xfrm>
        </p:spPr>
        <p:txBody>
          <a:bodyPr>
            <a:noAutofit/>
          </a:bodyPr>
          <a:lstStyle/>
          <a:p>
            <a:r>
              <a:rPr lang="en-US" b="1" dirty="0" smtClean="0"/>
              <a:t>How </a:t>
            </a:r>
            <a:r>
              <a:rPr lang="en-US" b="1" dirty="0"/>
              <a:t>Did it Occur, What Were the Causes, </a:t>
            </a:r>
            <a:r>
              <a:rPr lang="en-US" b="1" dirty="0" smtClean="0"/>
              <a:t/>
            </a:r>
            <a:br>
              <a:rPr lang="en-US" b="1" dirty="0" smtClean="0"/>
            </a:br>
            <a:r>
              <a:rPr lang="en-US" b="1" dirty="0" smtClean="0"/>
              <a:t>Who </a:t>
            </a:r>
            <a:r>
              <a:rPr lang="en-US" b="1" dirty="0"/>
              <a:t>Was Affected, What Action Was Taken, and </a:t>
            </a:r>
            <a:r>
              <a:rPr lang="en-US" b="1" dirty="0" smtClean="0"/>
              <a:t/>
            </a:r>
            <a:br>
              <a:rPr lang="en-US" b="1" dirty="0" smtClean="0"/>
            </a:br>
            <a:r>
              <a:rPr lang="en-US" b="1" dirty="0" smtClean="0"/>
              <a:t>Who </a:t>
            </a:r>
            <a:r>
              <a:rPr lang="en-US" b="1" dirty="0"/>
              <a:t>Was Responsible</a:t>
            </a:r>
            <a:r>
              <a:rPr lang="en-US" b="1" dirty="0" smtClean="0"/>
              <a:t>?</a:t>
            </a:r>
            <a:endParaRPr lang="en-IN" b="1" dirty="0"/>
          </a:p>
        </p:txBody>
      </p:sp>
      <p:sp>
        <p:nvSpPr>
          <p:cNvPr id="3" name="Subtitle 2"/>
          <p:cNvSpPr>
            <a:spLocks noGrp="1"/>
          </p:cNvSpPr>
          <p:nvPr>
            <p:ph type="subTitle" idx="1"/>
          </p:nvPr>
        </p:nvSpPr>
        <p:spPr>
          <a:xfrm>
            <a:off x="457200" y="152400"/>
            <a:ext cx="8229600" cy="838200"/>
          </a:xfrm>
        </p:spPr>
        <p:txBody>
          <a:bodyPr>
            <a:noAutofit/>
          </a:bodyPr>
          <a:lstStyle/>
          <a:p>
            <a:r>
              <a:rPr lang="en-US" sz="5400" b="1" u="sng" dirty="0" smtClean="0">
                <a:solidFill>
                  <a:srgbClr val="FF0000"/>
                </a:solidFill>
              </a:rPr>
              <a:t>Bho</a:t>
            </a:r>
            <a:r>
              <a:rPr lang="en-US" sz="5400" b="1" u="sng" dirty="0" smtClean="0">
                <a:solidFill>
                  <a:srgbClr val="FF0000"/>
                </a:solidFill>
              </a:rPr>
              <a:t>pal Gas Tragedy</a:t>
            </a:r>
            <a:endParaRPr lang="en-IN" sz="5400" b="1" u="sng" dirty="0">
              <a:solidFill>
                <a:srgbClr val="FF0000"/>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3000" y="1371600"/>
            <a:ext cx="3962400" cy="5257800"/>
          </a:xfrm>
          <a:prstGeom prst="rect">
            <a:avLst/>
          </a:prstGeom>
        </p:spPr>
      </p:pic>
    </p:spTree>
    <p:extLst>
      <p:ext uri="{BB962C8B-B14F-4D97-AF65-F5344CB8AC3E}">
        <p14:creationId xmlns:p14="http://schemas.microsoft.com/office/powerpoint/2010/main" val="10950967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p>
            <a:r>
              <a:rPr lang="en-US" sz="4000" b="1" dirty="0"/>
              <a:t>Bhopal Gas Tragedy</a:t>
            </a:r>
            <a:endParaRPr lang="en-IN" sz="4000" b="1" dirty="0"/>
          </a:p>
        </p:txBody>
      </p:sp>
      <p:sp>
        <p:nvSpPr>
          <p:cNvPr id="3" name="Content Placeholder 2"/>
          <p:cNvSpPr>
            <a:spLocks noGrp="1"/>
          </p:cNvSpPr>
          <p:nvPr>
            <p:ph idx="1"/>
          </p:nvPr>
        </p:nvSpPr>
        <p:spPr>
          <a:xfrm>
            <a:off x="457200" y="1143000"/>
            <a:ext cx="8153399" cy="5486400"/>
          </a:xfrm>
        </p:spPr>
        <p:txBody>
          <a:bodyPr>
            <a:normAutofit/>
          </a:bodyPr>
          <a:lstStyle/>
          <a:p>
            <a:pPr marL="0" indent="0">
              <a:buNone/>
            </a:pPr>
            <a:r>
              <a:rPr lang="en-US" sz="2800" dirty="0"/>
              <a:t>The </a:t>
            </a:r>
            <a:r>
              <a:rPr lang="en-US" sz="2800" b="1" dirty="0"/>
              <a:t>Bhopal Gas Tragedy</a:t>
            </a:r>
            <a:r>
              <a:rPr lang="en-US" sz="2800" dirty="0"/>
              <a:t> is one of the world's worst industrial disasters, which occurred in </a:t>
            </a:r>
            <a:r>
              <a:rPr lang="en-US" sz="2800" b="1" dirty="0"/>
              <a:t>Bhopal, India</a:t>
            </a:r>
            <a:r>
              <a:rPr lang="en-US" sz="2800" dirty="0"/>
              <a:t>, on the night of </a:t>
            </a:r>
            <a:r>
              <a:rPr lang="en-US" sz="2800" b="1" dirty="0"/>
              <a:t>December </a:t>
            </a:r>
            <a:r>
              <a:rPr lang="en-US" sz="2800" b="1" dirty="0" smtClean="0"/>
              <a:t>3</a:t>
            </a:r>
            <a:r>
              <a:rPr lang="en-US" sz="2800" b="1" dirty="0"/>
              <a:t>, 1984</a:t>
            </a:r>
            <a:r>
              <a:rPr lang="en-US" sz="2800" dirty="0"/>
              <a:t>. It involved the release of toxic gas from the Union Carbide India Limited (UCIL) pesticide plant, resulting in significant loss of life, widespread environmental damage, and long-term health effects.</a:t>
            </a:r>
          </a:p>
          <a:p>
            <a:pPr marL="0" indent="0">
              <a:buNone/>
            </a:pPr>
            <a:endParaRPr lang="en-US" sz="2800"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5800" y="3812202"/>
            <a:ext cx="4314825" cy="2835012"/>
          </a:xfrm>
          <a:prstGeom prst="rect">
            <a:avLst/>
          </a:prstGeom>
        </p:spPr>
      </p:pic>
    </p:spTree>
    <p:extLst>
      <p:ext uri="{BB962C8B-B14F-4D97-AF65-F5344CB8AC3E}">
        <p14:creationId xmlns:p14="http://schemas.microsoft.com/office/powerpoint/2010/main" val="17712420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IN" b="1" dirty="0"/>
              <a:t>How Did it Occur</a:t>
            </a:r>
            <a:r>
              <a:rPr lang="en-IN" b="1" dirty="0" smtClean="0"/>
              <a:t>?</a:t>
            </a:r>
            <a:endParaRPr lang="en-IN" b="1" dirty="0"/>
          </a:p>
        </p:txBody>
      </p:sp>
      <p:sp>
        <p:nvSpPr>
          <p:cNvPr id="3" name="Content Placeholder 2"/>
          <p:cNvSpPr>
            <a:spLocks noGrp="1"/>
          </p:cNvSpPr>
          <p:nvPr>
            <p:ph idx="1"/>
          </p:nvPr>
        </p:nvSpPr>
        <p:spPr>
          <a:xfrm>
            <a:off x="457199" y="1143000"/>
            <a:ext cx="8235661" cy="5334000"/>
          </a:xfrm>
        </p:spPr>
        <p:txBody>
          <a:bodyPr>
            <a:normAutofit/>
          </a:bodyPr>
          <a:lstStyle/>
          <a:p>
            <a:r>
              <a:rPr lang="en-US" sz="2800" dirty="0"/>
              <a:t>The tragedy occurred due to a </a:t>
            </a:r>
            <a:r>
              <a:rPr lang="en-US" sz="2800" b="1" dirty="0"/>
              <a:t>chemical leak</a:t>
            </a:r>
            <a:r>
              <a:rPr lang="en-US" sz="2800" dirty="0"/>
              <a:t> of </a:t>
            </a:r>
            <a:r>
              <a:rPr lang="en-US" sz="2800" b="1" dirty="0"/>
              <a:t>methyl </a:t>
            </a:r>
            <a:r>
              <a:rPr lang="en-US" sz="2800" b="1" dirty="0" err="1"/>
              <a:t>isocyanate</a:t>
            </a:r>
            <a:r>
              <a:rPr lang="en-US" sz="2800" b="1" dirty="0"/>
              <a:t> (MIC)</a:t>
            </a:r>
            <a:r>
              <a:rPr lang="en-US" sz="2800" dirty="0"/>
              <a:t> gas, a highly toxic substance used in pesticide production. The leak happened after a series of failures in safety systems and human error. On the night of the disaster, water entered a MIC storage tank, causing a chemical reaction that led to the release of a deadly gas cloud. The gas spread rapidly across the surrounding areas, affecting thousands of people</a:t>
            </a:r>
            <a:r>
              <a:rPr lang="en-US" sz="2800" dirty="0" smtClean="0"/>
              <a:t>.</a:t>
            </a:r>
            <a:endParaRPr lang="en-US" sz="2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3400" y="4730795"/>
            <a:ext cx="4419600" cy="1926314"/>
          </a:xfrm>
          <a:prstGeom prst="rect">
            <a:avLst/>
          </a:prstGeom>
        </p:spPr>
      </p:pic>
    </p:spTree>
    <p:extLst>
      <p:ext uri="{BB962C8B-B14F-4D97-AF65-F5344CB8AC3E}">
        <p14:creationId xmlns:p14="http://schemas.microsoft.com/office/powerpoint/2010/main" val="16086951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IN" b="1" dirty="0"/>
              <a:t>What Were the Causes</a:t>
            </a:r>
            <a:r>
              <a:rPr lang="en-IN" b="1" dirty="0" smtClean="0"/>
              <a:t>?</a:t>
            </a:r>
            <a:endParaRPr lang="en-IN" b="1" dirty="0"/>
          </a:p>
        </p:txBody>
      </p:sp>
      <p:sp>
        <p:nvSpPr>
          <p:cNvPr id="3" name="Content Placeholder 2"/>
          <p:cNvSpPr>
            <a:spLocks noGrp="1"/>
          </p:cNvSpPr>
          <p:nvPr>
            <p:ph idx="1"/>
          </p:nvPr>
        </p:nvSpPr>
        <p:spPr>
          <a:xfrm>
            <a:off x="457200" y="1066800"/>
            <a:ext cx="8153400" cy="5410200"/>
          </a:xfrm>
        </p:spPr>
        <p:txBody>
          <a:bodyPr>
            <a:normAutofit fontScale="77500" lnSpcReduction="20000"/>
          </a:bodyPr>
          <a:lstStyle/>
          <a:p>
            <a:pPr marL="0" indent="0">
              <a:buNone/>
            </a:pPr>
            <a:r>
              <a:rPr lang="en-US" dirty="0"/>
              <a:t>Several factors contributed to the Bhopal disaster:</a:t>
            </a:r>
          </a:p>
          <a:p>
            <a:r>
              <a:rPr lang="en-US" b="1" dirty="0"/>
              <a:t>Inadequate Safety Systems</a:t>
            </a:r>
            <a:r>
              <a:rPr lang="en-US" dirty="0"/>
              <a:t>: The plant's safety systems were poorly maintained and lacked adequate safety measures.</a:t>
            </a:r>
          </a:p>
          <a:p>
            <a:r>
              <a:rPr lang="en-US" b="1" dirty="0"/>
              <a:t>Poor Management</a:t>
            </a:r>
            <a:r>
              <a:rPr lang="en-US" dirty="0"/>
              <a:t>: Cost-cutting measures resulted in the reduction of safety personnel and inadequate training.</a:t>
            </a:r>
          </a:p>
          <a:p>
            <a:r>
              <a:rPr lang="en-US" b="1" dirty="0"/>
              <a:t>Technical Failures</a:t>
            </a:r>
            <a:r>
              <a:rPr lang="en-US" dirty="0"/>
              <a:t>: The refrigeration system, which was supposed to keep the MIC tank at a safe temperature, was not functioning correctly.</a:t>
            </a:r>
          </a:p>
          <a:p>
            <a:r>
              <a:rPr lang="en-US" b="1" dirty="0"/>
              <a:t>Human Error</a:t>
            </a:r>
            <a:r>
              <a:rPr lang="en-US" dirty="0"/>
              <a:t>: A plant worker inadvertently added water to the MIC tank, triggering the reaction.</a:t>
            </a:r>
          </a:p>
          <a:p>
            <a:r>
              <a:rPr lang="en-US" b="1" dirty="0"/>
              <a:t>Lack of Safety Culture</a:t>
            </a:r>
            <a:r>
              <a:rPr lang="en-US" dirty="0"/>
              <a:t>: There was a general disregard for safety protocols and regulatory oversight in the plant's operations</a:t>
            </a:r>
            <a:r>
              <a:rPr lang="en-US" dirty="0" smtClean="0"/>
              <a:t>.</a:t>
            </a:r>
            <a:endParaRPr lang="en-US" dirty="0"/>
          </a:p>
        </p:txBody>
      </p:sp>
    </p:spTree>
    <p:extLst>
      <p:ext uri="{BB962C8B-B14F-4D97-AF65-F5344CB8AC3E}">
        <p14:creationId xmlns:p14="http://schemas.microsoft.com/office/powerpoint/2010/main" val="23388316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IN" b="1" dirty="0"/>
              <a:t>Who Was Affected</a:t>
            </a:r>
            <a:r>
              <a:rPr lang="en-IN" b="1" dirty="0" smtClean="0"/>
              <a:t>?</a:t>
            </a:r>
            <a:endParaRPr lang="en-IN" b="1" dirty="0"/>
          </a:p>
        </p:txBody>
      </p:sp>
      <p:sp>
        <p:nvSpPr>
          <p:cNvPr id="3" name="Content Placeholder 2"/>
          <p:cNvSpPr>
            <a:spLocks noGrp="1"/>
          </p:cNvSpPr>
          <p:nvPr>
            <p:ph idx="1"/>
          </p:nvPr>
        </p:nvSpPr>
        <p:spPr>
          <a:xfrm>
            <a:off x="457200" y="1143000"/>
            <a:ext cx="8153400" cy="5334000"/>
          </a:xfrm>
        </p:spPr>
        <p:txBody>
          <a:bodyPr>
            <a:normAutofit lnSpcReduction="10000"/>
          </a:bodyPr>
          <a:lstStyle/>
          <a:p>
            <a:r>
              <a:rPr lang="en-US" dirty="0"/>
              <a:t>The disaster affected an estimated </a:t>
            </a:r>
            <a:r>
              <a:rPr lang="en-US" b="1" dirty="0"/>
              <a:t>500,000 people</a:t>
            </a:r>
            <a:r>
              <a:rPr lang="en-US" dirty="0"/>
              <a:t> in and around Bhopal. Immediate deaths were reported in the thousands, with estimates ranging from </a:t>
            </a:r>
            <a:r>
              <a:rPr lang="en-US" b="1" dirty="0"/>
              <a:t>3,000 to 8,000 people</a:t>
            </a:r>
            <a:r>
              <a:rPr lang="en-US" dirty="0"/>
              <a:t> in the first few days. Thousands more suffered from long-term health effects such as respiratory issues, eye problems, birth defects, and cancer. The disaster caused severe environmental damage, with contamination of soil and water sources in the surrounding areas</a:t>
            </a:r>
            <a:r>
              <a:rPr lang="en-US" dirty="0" smtClean="0"/>
              <a:t>.</a:t>
            </a:r>
            <a:endParaRPr lang="en-US" dirty="0"/>
          </a:p>
        </p:txBody>
      </p:sp>
    </p:spTree>
    <p:extLst>
      <p:ext uri="{BB962C8B-B14F-4D97-AF65-F5344CB8AC3E}">
        <p14:creationId xmlns:p14="http://schemas.microsoft.com/office/powerpoint/2010/main" val="28238504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p:spPr>
        <p:txBody>
          <a:bodyPr>
            <a:normAutofit fontScale="90000"/>
          </a:bodyPr>
          <a:lstStyle/>
          <a:p>
            <a:r>
              <a:rPr lang="en-IN" b="1" dirty="0"/>
              <a:t>What Action Was Taken</a:t>
            </a:r>
            <a:r>
              <a:rPr lang="en-IN" b="1" dirty="0" smtClean="0"/>
              <a:t>?</a:t>
            </a:r>
            <a:endParaRPr lang="en-IN" b="1" dirty="0"/>
          </a:p>
        </p:txBody>
      </p:sp>
      <p:sp>
        <p:nvSpPr>
          <p:cNvPr id="3" name="Content Placeholder 2"/>
          <p:cNvSpPr>
            <a:spLocks noGrp="1"/>
          </p:cNvSpPr>
          <p:nvPr>
            <p:ph idx="1"/>
          </p:nvPr>
        </p:nvSpPr>
        <p:spPr>
          <a:xfrm>
            <a:off x="76200" y="914400"/>
            <a:ext cx="8763000" cy="5791200"/>
          </a:xfrm>
        </p:spPr>
        <p:txBody>
          <a:bodyPr>
            <a:noAutofit/>
          </a:bodyPr>
          <a:lstStyle/>
          <a:p>
            <a:r>
              <a:rPr lang="en-US" sz="2300" b="1" dirty="0" smtClean="0"/>
              <a:t>Emergency </a:t>
            </a:r>
            <a:r>
              <a:rPr lang="en-US" sz="2300" b="1" dirty="0"/>
              <a:t>Response and Medical Assistance:</a:t>
            </a:r>
            <a:r>
              <a:rPr lang="en-US" sz="2300" dirty="0"/>
              <a:t> The Indian government, along with various local organizations, responded by providing immediate medical aid and setting up relief camps. However, the response was poorly coordinated, and many victims did not receive adequate treatment in </a:t>
            </a:r>
            <a:r>
              <a:rPr lang="en-US" sz="2300" dirty="0" smtClean="0"/>
              <a:t>time.</a:t>
            </a:r>
          </a:p>
          <a:p>
            <a:r>
              <a:rPr lang="en-US" sz="2300" b="1" dirty="0" smtClean="0"/>
              <a:t>Legal Actions and Compensation:</a:t>
            </a:r>
            <a:r>
              <a:rPr lang="en-US" sz="2300" dirty="0" smtClean="0"/>
              <a:t> In 1989, Union Carbide reached a settlement with the Indian government, agreeing to pay $470 million in compensation. This amount, however, was widely criticized as grossly insufficient given the scale of the disaster. Many victims and their families continued to demand justice, but legal battles dragged on for decades.</a:t>
            </a:r>
          </a:p>
          <a:p>
            <a:r>
              <a:rPr lang="en-US" sz="2300" b="1" dirty="0" smtClean="0"/>
              <a:t>Environmental Cleanup:</a:t>
            </a:r>
            <a:r>
              <a:rPr lang="en-US" sz="2300" dirty="0" smtClean="0"/>
              <a:t> </a:t>
            </a:r>
          </a:p>
          <a:p>
            <a:r>
              <a:rPr lang="en-US" sz="2300" b="1" dirty="0" smtClean="0"/>
              <a:t>Regulatory </a:t>
            </a:r>
            <a:r>
              <a:rPr lang="en-US" sz="2300" b="1" dirty="0"/>
              <a:t>Changes:</a:t>
            </a:r>
            <a:r>
              <a:rPr lang="en-US" sz="2300" dirty="0"/>
              <a:t> </a:t>
            </a:r>
            <a:r>
              <a:rPr lang="en-US" sz="2300" dirty="0" smtClean="0"/>
              <a:t>The </a:t>
            </a:r>
            <a:r>
              <a:rPr lang="en-US" sz="2300" dirty="0"/>
              <a:t>government introduced stricter regulations regarding the handling of hazardous chemicals, and the Disaster Management Act of 2005 was enacted to better prepare the country for industrial accidents.</a:t>
            </a:r>
          </a:p>
          <a:p>
            <a:pPr marL="0" indent="0">
              <a:buNone/>
            </a:pPr>
            <a:endParaRPr lang="en-US" sz="2300" dirty="0"/>
          </a:p>
        </p:txBody>
      </p:sp>
    </p:spTree>
    <p:extLst>
      <p:ext uri="{BB962C8B-B14F-4D97-AF65-F5344CB8AC3E}">
        <p14:creationId xmlns:p14="http://schemas.microsoft.com/office/powerpoint/2010/main" val="2302648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normAutofit fontScale="90000"/>
          </a:bodyPr>
          <a:lstStyle/>
          <a:p>
            <a:r>
              <a:rPr lang="en-IN" b="1" dirty="0"/>
              <a:t>Who Was Responsible</a:t>
            </a:r>
            <a:r>
              <a:rPr lang="en-IN" b="1" dirty="0" smtClean="0"/>
              <a:t>?</a:t>
            </a:r>
            <a:endParaRPr lang="en-IN" b="1" dirty="0"/>
          </a:p>
        </p:txBody>
      </p:sp>
      <p:sp>
        <p:nvSpPr>
          <p:cNvPr id="3" name="Content Placeholder 2"/>
          <p:cNvSpPr>
            <a:spLocks noGrp="1"/>
          </p:cNvSpPr>
          <p:nvPr>
            <p:ph idx="1"/>
          </p:nvPr>
        </p:nvSpPr>
        <p:spPr>
          <a:xfrm>
            <a:off x="152400" y="914400"/>
            <a:ext cx="8763000" cy="5867400"/>
          </a:xfrm>
        </p:spPr>
        <p:txBody>
          <a:bodyPr>
            <a:noAutofit/>
          </a:bodyPr>
          <a:lstStyle/>
          <a:p>
            <a:pPr marL="0" indent="0">
              <a:buNone/>
            </a:pPr>
            <a:r>
              <a:rPr lang="en-US" sz="2300" dirty="0" smtClean="0"/>
              <a:t>The responsibility for the Bhopal Gas Tragedy is a subject of significant debate:</a:t>
            </a:r>
          </a:p>
          <a:p>
            <a:r>
              <a:rPr lang="en-US" sz="2300" b="1" dirty="0" smtClean="0"/>
              <a:t>Union </a:t>
            </a:r>
            <a:r>
              <a:rPr lang="en-US" sz="2300" b="1" dirty="0"/>
              <a:t>Carbide</a:t>
            </a:r>
            <a:r>
              <a:rPr lang="en-US" sz="2300" dirty="0"/>
              <a:t>: The company, especially its parent company, Union Carbide Corporation, was widely blamed for the disaster due to its failure to ensure the plant's safety and proper maintenance. The plant's design was flawed, and safety measures were neglected.</a:t>
            </a:r>
          </a:p>
          <a:p>
            <a:r>
              <a:rPr lang="en-US" sz="2300" b="1" dirty="0"/>
              <a:t>Government of India</a:t>
            </a:r>
            <a:r>
              <a:rPr lang="en-US" sz="2300" dirty="0"/>
              <a:t>: The Indian government was criticized for not enforcing stricter safety regulations and for failing to adequately monitor the operations of industrial plants.</a:t>
            </a:r>
          </a:p>
          <a:p>
            <a:r>
              <a:rPr lang="en-US" sz="2300" b="1" dirty="0"/>
              <a:t>Warren Anderson</a:t>
            </a:r>
            <a:r>
              <a:rPr lang="en-US" sz="2300" dirty="0"/>
              <a:t>: The CEO of Union Carbide at the time, Warren Anderson, was charged with criminal negligence, but he never faced trial in India. He was arrested in India after the disaster but was released on bail and never returned for trial.</a:t>
            </a:r>
          </a:p>
          <a:p>
            <a:r>
              <a:rPr lang="en-US" sz="2300" b="1" dirty="0"/>
              <a:t>Management and Workers</a:t>
            </a:r>
            <a:r>
              <a:rPr lang="en-US" sz="2300" dirty="0"/>
              <a:t>: Some also pointed to the lack of adequate training and the decision to cut safety measures for cost-saving as contributing factors</a:t>
            </a:r>
            <a:r>
              <a:rPr lang="en-US" sz="2300" dirty="0" smtClean="0"/>
              <a:t>.</a:t>
            </a:r>
            <a:endParaRPr lang="en-US" sz="2300" dirty="0"/>
          </a:p>
        </p:txBody>
      </p:sp>
    </p:spTree>
    <p:extLst>
      <p:ext uri="{BB962C8B-B14F-4D97-AF65-F5344CB8AC3E}">
        <p14:creationId xmlns:p14="http://schemas.microsoft.com/office/powerpoint/2010/main" val="26480133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1752</TotalTime>
  <Words>672</Words>
  <Application>Microsoft Office PowerPoint</Application>
  <PresentationFormat>On-screen Show (4:3)</PresentationFormat>
  <Paragraphs>26</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How Did it Occur, What Were the Causes,  Who Was Affected, What Action Was Taken, and  Who Was Responsible?</vt:lpstr>
      <vt:lpstr>Bhopal Gas Tragedy</vt:lpstr>
      <vt:lpstr>How Did it Occur?</vt:lpstr>
      <vt:lpstr>What Were the Causes?</vt:lpstr>
      <vt:lpstr>Who Was Affected?</vt:lpstr>
      <vt:lpstr>What Action Was Taken?</vt:lpstr>
      <vt:lpstr>Who Was Responsible?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33 Aramco Safety Officer Interview Questions and Sample Answers</dc:title>
  <dc:creator>dell</dc:creator>
  <cp:lastModifiedBy>dell</cp:lastModifiedBy>
  <cp:revision>131</cp:revision>
  <dcterms:created xsi:type="dcterms:W3CDTF">2006-08-16T00:00:00Z</dcterms:created>
  <dcterms:modified xsi:type="dcterms:W3CDTF">2024-12-04T10:19:03Z</dcterms:modified>
</cp:coreProperties>
</file>