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340" r:id="rId4"/>
    <p:sldId id="354" r:id="rId5"/>
    <p:sldId id="355" r:id="rId6"/>
    <p:sldId id="356" r:id="rId7"/>
    <p:sldId id="357" r:id="rId8"/>
    <p:sldId id="358" r:id="rId9"/>
    <p:sldId id="312" r:id="rId10"/>
    <p:sldId id="359" r:id="rId11"/>
    <p:sldId id="360" r:id="rId12"/>
    <p:sldId id="361" r:id="rId13"/>
    <p:sldId id="362" r:id="rId14"/>
    <p:sldId id="363" r:id="rId15"/>
    <p:sldId id="3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4953000" cy="6858000"/>
          </a:xfrm>
        </p:spPr>
        <p:txBody>
          <a:bodyPr>
            <a:noAutofit/>
          </a:bodyPr>
          <a:lstStyle/>
          <a:p>
            <a:r>
              <a:rPr lang="en-US" sz="7800" b="1" dirty="0"/>
              <a:t>Tower Crane </a:t>
            </a:r>
            <a:r>
              <a:rPr lang="en-US" sz="7800" b="1" dirty="0" smtClean="0"/>
              <a:t/>
            </a:r>
            <a:br>
              <a:rPr lang="en-US" sz="7800" b="1" dirty="0" smtClean="0"/>
            </a:br>
            <a:r>
              <a:rPr lang="en-US" sz="7800" b="1" dirty="0" smtClean="0">
                <a:solidFill>
                  <a:srgbClr val="FF0000"/>
                </a:solidFill>
              </a:rPr>
              <a:t>Hazards </a:t>
            </a:r>
            <a:r>
              <a:rPr lang="en-US" sz="7800" b="1" dirty="0">
                <a:solidFill>
                  <a:srgbClr val="FF0000"/>
                </a:solidFill>
              </a:rPr>
              <a:t>and Control </a:t>
            </a:r>
            <a:r>
              <a:rPr lang="en-US" sz="7800" b="1" dirty="0" smtClean="0">
                <a:solidFill>
                  <a:srgbClr val="FF0000"/>
                </a:solidFill>
              </a:rPr>
              <a:t>Measures</a:t>
            </a:r>
            <a:endParaRPr lang="en-IN" sz="78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8305800" y="198119"/>
            <a:ext cx="381000" cy="45719"/>
          </a:xfrm>
        </p:spPr>
        <p:txBody>
          <a:bodyPr>
            <a:noAutofit/>
          </a:bodyPr>
          <a:lstStyle/>
          <a:p>
            <a:endParaRPr lang="en-IN" sz="5400" b="1" u="sng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-6927"/>
            <a:ext cx="4357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5029200" cy="6553200"/>
          </a:xfrm>
        </p:spPr>
        <p:txBody>
          <a:bodyPr>
            <a:noAutofit/>
          </a:bodyPr>
          <a:lstStyle/>
          <a:p>
            <a:pPr marL="0" indent="0"/>
            <a:r>
              <a:rPr lang="en-US" sz="3600" b="1" dirty="0">
                <a:solidFill>
                  <a:srgbClr val="FF0000"/>
                </a:solidFill>
              </a:rPr>
              <a:t>A tower crane is </a:t>
            </a:r>
            <a:r>
              <a:rPr lang="en-US" sz="3600" b="1" dirty="0">
                <a:solidFill>
                  <a:srgbClr val="FF0000"/>
                </a:solidFill>
              </a:rPr>
              <a:t>a machine used to lift and move heavy materials during construction, especially for high-rise buildings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/>
              <a:t>Fixed to the ground on a concrete slab (and sometimes attached to the sides of structures)</a:t>
            </a:r>
            <a:endParaRPr lang="en-IN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81" y="6080125"/>
            <a:ext cx="46038" cy="460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13855"/>
            <a:ext cx="381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Common Hazards Associated with Tower Cranes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34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a. Crane Collapse</a:t>
            </a:r>
          </a:p>
          <a:p>
            <a:r>
              <a:rPr lang="en-US" sz="2800" b="1" dirty="0"/>
              <a:t>Causes</a:t>
            </a:r>
            <a:r>
              <a:rPr lang="en-US" sz="2800" dirty="0"/>
              <a:t>: Overloading, structural failure, or poor ground conditions.</a:t>
            </a:r>
          </a:p>
          <a:p>
            <a:r>
              <a:rPr lang="en-US" sz="2800" b="1" dirty="0"/>
              <a:t>Risks</a:t>
            </a:r>
            <a:r>
              <a:rPr lang="en-US" sz="2800" dirty="0"/>
              <a:t>: Injuries, fatalities, and property damage.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00200"/>
            <a:ext cx="4038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1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Common Hazards Associated with Tower Cranes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5720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b. Falling Loads</a:t>
            </a:r>
          </a:p>
          <a:p>
            <a:r>
              <a:rPr lang="en-US" sz="2800" b="1" dirty="0"/>
              <a:t>Causes</a:t>
            </a:r>
            <a:r>
              <a:rPr lang="en-US" sz="2800" dirty="0"/>
              <a:t>: Improper rigging, load overcapacity, or equipment failure.</a:t>
            </a:r>
          </a:p>
          <a:p>
            <a:r>
              <a:rPr lang="en-US" sz="2800" b="1" dirty="0"/>
              <a:t>Risks</a:t>
            </a:r>
            <a:r>
              <a:rPr lang="en-US" sz="2800" dirty="0"/>
              <a:t>: Severe injury or death to workers and bystanders.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00200"/>
            <a:ext cx="3886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Common Hazards Associated with Tower Cranes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399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c. Electrical Hazards</a:t>
            </a:r>
          </a:p>
          <a:p>
            <a:r>
              <a:rPr lang="en-US" sz="2800" b="1" dirty="0"/>
              <a:t>Causes</a:t>
            </a:r>
            <a:r>
              <a:rPr lang="en-US" sz="2800" dirty="0"/>
              <a:t>: Contact with overhead power lines or improper electrical grounding.</a:t>
            </a:r>
          </a:p>
          <a:p>
            <a:r>
              <a:rPr lang="en-US" sz="2800" b="1" dirty="0"/>
              <a:t>Risks</a:t>
            </a:r>
            <a:r>
              <a:rPr lang="en-US" sz="2800" dirty="0"/>
              <a:t>: Electrocution and fires.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9369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Common Hazards Associated with Tower Cranes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399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d. Weather-related Hazards</a:t>
            </a:r>
          </a:p>
          <a:p>
            <a:r>
              <a:rPr lang="en-US" sz="2800" b="1" dirty="0"/>
              <a:t>Causes</a:t>
            </a:r>
            <a:r>
              <a:rPr lang="en-US" sz="2800" dirty="0"/>
              <a:t>: High winds, rain, or lightning.</a:t>
            </a:r>
          </a:p>
          <a:p>
            <a:r>
              <a:rPr lang="en-US" sz="2800" b="1" dirty="0"/>
              <a:t>Risks</a:t>
            </a:r>
            <a:r>
              <a:rPr lang="en-US" sz="2800" dirty="0"/>
              <a:t>: Instability of the crane, reduced visibility, and slippery surfaces.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8443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Common Hazards Associated with Tower Cranes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399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e. Operator Error</a:t>
            </a:r>
          </a:p>
          <a:p>
            <a:r>
              <a:rPr lang="en-US" sz="2800" b="1" dirty="0"/>
              <a:t>Causes</a:t>
            </a:r>
            <a:r>
              <a:rPr lang="en-US" sz="2800" dirty="0"/>
              <a:t>: Inadequate training, fatigue, or distractions.</a:t>
            </a:r>
          </a:p>
          <a:p>
            <a:r>
              <a:rPr lang="en-US" sz="2800" b="1" dirty="0"/>
              <a:t>Risks</a:t>
            </a:r>
            <a:r>
              <a:rPr lang="en-US" sz="2800" dirty="0"/>
              <a:t>: Unsafe movements, collisions, and accidents.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2329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Common Hazards Associated with Tower Cranes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399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f. Proximity Hazards</a:t>
            </a:r>
          </a:p>
          <a:p>
            <a:r>
              <a:rPr lang="en-US" sz="2800" b="1" dirty="0"/>
              <a:t>Causes</a:t>
            </a:r>
            <a:r>
              <a:rPr lang="en-US" sz="2800" dirty="0"/>
              <a:t>: Operating near buildings, other cranes, or workers.</a:t>
            </a:r>
          </a:p>
          <a:p>
            <a:r>
              <a:rPr lang="en-US" sz="2800" b="1" dirty="0"/>
              <a:t>Risks</a:t>
            </a:r>
            <a:r>
              <a:rPr lang="en-US" sz="2800" dirty="0"/>
              <a:t>: Collisions, entrapment, and injuries.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5858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a. Proper Installation and Inspection</a:t>
            </a:r>
          </a:p>
          <a:p>
            <a:r>
              <a:rPr lang="en-US" sz="2800" dirty="0"/>
              <a:t>Ensure cranes are installed on stable ground with appropriate foundations.</a:t>
            </a:r>
          </a:p>
          <a:p>
            <a:r>
              <a:rPr lang="en-US" sz="2800" dirty="0"/>
              <a:t>Conduct regular inspections to identify wear and tear or defects.</a:t>
            </a:r>
          </a:p>
          <a:p>
            <a:r>
              <a:rPr lang="en-US" sz="2800" dirty="0"/>
              <a:t>Follow manufacturer guidelines for installation and maintenance.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86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b. Load Management</a:t>
            </a:r>
          </a:p>
          <a:p>
            <a:r>
              <a:rPr lang="en-US" sz="2800" dirty="0"/>
              <a:t>Use cranes within their specified load limits.</a:t>
            </a:r>
          </a:p>
          <a:p>
            <a:r>
              <a:rPr lang="en-US" sz="2800" dirty="0"/>
              <a:t>Ensure loads are properly rigged using suitable lifting equipment.</a:t>
            </a:r>
          </a:p>
          <a:p>
            <a:r>
              <a:rPr lang="en-US" sz="2800" dirty="0"/>
              <a:t>Train workers in proper rigging techniques.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49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c. Electrical Safety Measures</a:t>
            </a:r>
          </a:p>
          <a:p>
            <a:r>
              <a:rPr lang="en-US" sz="2800" dirty="0"/>
              <a:t>Maintain a safe distance from overhead power lines (at least 10 feet).</a:t>
            </a:r>
          </a:p>
          <a:p>
            <a:r>
              <a:rPr lang="en-US" sz="2800" dirty="0"/>
              <a:t>Use ground fault circuit interrupters (GFCIs) where necessary.</a:t>
            </a:r>
          </a:p>
          <a:p>
            <a:r>
              <a:rPr lang="en-US" sz="2800" dirty="0"/>
              <a:t>Train operators and workers in electrical hazard awareness.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25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d. Weather Precautions</a:t>
            </a:r>
          </a:p>
          <a:p>
            <a:r>
              <a:rPr lang="en-US" sz="2800" dirty="0"/>
              <a:t>Monitor weather forecasts and halt operations during adverse conditions.</a:t>
            </a:r>
          </a:p>
          <a:p>
            <a:r>
              <a:rPr lang="en-US" sz="2800" dirty="0"/>
              <a:t>Lower the jib and secure the crane during high winds.</a:t>
            </a:r>
          </a:p>
          <a:p>
            <a:r>
              <a:rPr lang="en-US" sz="2800" dirty="0"/>
              <a:t>Implement non-slip mats or surfaces on walkways and platforms.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2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e. Operator Training and Competency</a:t>
            </a:r>
          </a:p>
          <a:p>
            <a:r>
              <a:rPr lang="en-US" sz="2800" dirty="0"/>
              <a:t>Hire certified and experienced operators.</a:t>
            </a:r>
          </a:p>
          <a:p>
            <a:r>
              <a:rPr lang="en-US" sz="2800" dirty="0"/>
              <a:t>Conduct periodic refresher training programs.</a:t>
            </a:r>
          </a:p>
          <a:p>
            <a:r>
              <a:rPr lang="en-US" sz="2800" dirty="0"/>
              <a:t>Establish clear communication protocols (e.g., radios or hand signals).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506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f. Safe Site Layout and Planning</a:t>
            </a:r>
          </a:p>
          <a:p>
            <a:r>
              <a:rPr lang="en-US" sz="2800" dirty="0"/>
              <a:t>Establish exclusion zones to keep unauthorized personnel away.</a:t>
            </a:r>
          </a:p>
          <a:p>
            <a:r>
              <a:rPr lang="en-US" sz="2800" dirty="0"/>
              <a:t>Use spotters to guide operations near obstacles or crowded areas.</a:t>
            </a:r>
          </a:p>
          <a:p>
            <a:r>
              <a:rPr lang="en-US" sz="2800" dirty="0"/>
              <a:t>Coordinate operations when multiple cranes are in use to avoid collisions.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408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Control Measures for Tower Crane Hazards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3566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g. Emergency Preparedness</a:t>
            </a:r>
          </a:p>
          <a:p>
            <a:r>
              <a:rPr lang="en-US" sz="2800" dirty="0"/>
              <a:t>Develop and communicate an emergency response plan.</a:t>
            </a:r>
          </a:p>
          <a:p>
            <a:r>
              <a:rPr lang="en-US" sz="2800" dirty="0"/>
              <a:t>Provide workers with training on crane emergency procedures.</a:t>
            </a:r>
          </a:p>
          <a:p>
            <a:r>
              <a:rPr lang="en-US" sz="2800" dirty="0"/>
              <a:t>Install warning alarms and lights to alert nearby workers of hazards.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22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2067</TotalTime>
  <Words>477</Words>
  <Application>Microsoft Office PowerPoint</Application>
  <PresentationFormat>On-screen Show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Tower Crane  Hazards and Control Measures</vt:lpstr>
      <vt:lpstr>A tower crane is a machine used to lift and move heavy materials during construction, especially for high-rise buildings. Fixed to the ground on a concrete slab (and sometimes attached to the sides of structures)</vt:lpstr>
      <vt:lpstr>Common Hazards Associated with Tower Cranes</vt:lpstr>
      <vt:lpstr>Common Hazards Associated with Tower Cranes</vt:lpstr>
      <vt:lpstr>Common Hazards Associated with Tower Cranes</vt:lpstr>
      <vt:lpstr>Common Hazards Associated with Tower Cranes</vt:lpstr>
      <vt:lpstr>Common Hazards Associated with Tower Cranes</vt:lpstr>
      <vt:lpstr>Common Hazards Associated with Tower Cranes</vt:lpstr>
      <vt:lpstr>Control Measures for Tower Crane Hazards</vt:lpstr>
      <vt:lpstr>Control Measures for Tower Crane Hazards</vt:lpstr>
      <vt:lpstr>Control Measures for Tower Crane Hazards</vt:lpstr>
      <vt:lpstr>Control Measures for Tower Crane Hazards</vt:lpstr>
      <vt:lpstr>Control Measures for Tower Crane Hazards</vt:lpstr>
      <vt:lpstr>Control Measures for Tower Crane Hazards</vt:lpstr>
      <vt:lpstr>Control Measures for Tower Crane Hazards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33 Aramco Safety Officer Interview Questions and Sample Answers</dc:title>
  <dc:creator>dell</dc:creator>
  <cp:lastModifiedBy>dell</cp:lastModifiedBy>
  <cp:revision>147</cp:revision>
  <dcterms:created xsi:type="dcterms:W3CDTF">2006-08-16T00:00:00Z</dcterms:created>
  <dcterms:modified xsi:type="dcterms:W3CDTF">2024-12-09T10:39:44Z</dcterms:modified>
</cp:coreProperties>
</file>