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340" r:id="rId4"/>
    <p:sldId id="365" r:id="rId5"/>
    <p:sldId id="366" r:id="rId6"/>
    <p:sldId id="367" r:id="rId7"/>
    <p:sldId id="368" r:id="rId8"/>
    <p:sldId id="369" r:id="rId9"/>
    <p:sldId id="3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4648200" cy="6858000"/>
          </a:xfrm>
        </p:spPr>
        <p:txBody>
          <a:bodyPr>
            <a:noAutofit/>
          </a:bodyPr>
          <a:lstStyle/>
          <a:p>
            <a:r>
              <a:rPr lang="en-IN" sz="9600" b="1" dirty="0"/>
              <a:t>Types </a:t>
            </a:r>
            <a:r>
              <a:rPr lang="en-IN" sz="9600" b="1" dirty="0" smtClean="0"/>
              <a:t/>
            </a:r>
            <a:br>
              <a:rPr lang="en-IN" sz="9600" b="1" dirty="0" smtClean="0"/>
            </a:br>
            <a:r>
              <a:rPr lang="en-IN" sz="9600" b="1" dirty="0" smtClean="0"/>
              <a:t>of </a:t>
            </a:r>
            <a:r>
              <a:rPr lang="en-IN" sz="9600" b="1" dirty="0" smtClean="0">
                <a:solidFill>
                  <a:srgbClr val="FF0000"/>
                </a:solidFill>
              </a:rPr>
              <a:t/>
            </a:r>
            <a:br>
              <a:rPr lang="en-IN" sz="9600" b="1" dirty="0" smtClean="0">
                <a:solidFill>
                  <a:srgbClr val="FF0000"/>
                </a:solidFill>
              </a:rPr>
            </a:br>
            <a:r>
              <a:rPr lang="en-IN" sz="9600" b="1" dirty="0" smtClean="0">
                <a:solidFill>
                  <a:srgbClr val="FF0000"/>
                </a:solidFill>
              </a:rPr>
              <a:t>Tower </a:t>
            </a:r>
            <a:r>
              <a:rPr lang="en-IN" sz="9600" b="1" dirty="0">
                <a:solidFill>
                  <a:srgbClr val="FF0000"/>
                </a:solidFill>
              </a:rPr>
              <a:t>Cranes</a:t>
            </a:r>
          </a:p>
        </p:txBody>
      </p:sp>
      <p:sp>
        <p:nvSpPr>
          <p:cNvPr id="3" name="Subtitle 2"/>
          <p:cNvSpPr>
            <a:spLocks noGrp="1"/>
          </p:cNvSpPr>
          <p:nvPr>
            <p:ph type="subTitle" idx="1"/>
          </p:nvPr>
        </p:nvSpPr>
        <p:spPr>
          <a:xfrm flipV="1">
            <a:off x="8305800" y="198119"/>
            <a:ext cx="381000" cy="45719"/>
          </a:xfrm>
        </p:spPr>
        <p:txBody>
          <a:bodyPr>
            <a:noAutofit/>
          </a:bodyPr>
          <a:lstStyle/>
          <a:p>
            <a:endParaRPr lang="en-IN" sz="5400" b="1" u="sng"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0"/>
            <a:ext cx="4495800" cy="6858000"/>
          </a:xfrm>
          <a:prstGeom prst="rect">
            <a:avLst/>
          </a:prstGeom>
        </p:spPr>
      </p:pic>
    </p:spTree>
    <p:extLst>
      <p:ext uri="{BB962C8B-B14F-4D97-AF65-F5344CB8AC3E}">
        <p14:creationId xmlns:p14="http://schemas.microsoft.com/office/powerpoint/2010/main" val="109509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5029200" cy="6553200"/>
          </a:xfrm>
        </p:spPr>
        <p:txBody>
          <a:bodyPr>
            <a:noAutofit/>
          </a:bodyPr>
          <a:lstStyle/>
          <a:p>
            <a:pPr marL="0" indent="0"/>
            <a:r>
              <a:rPr lang="en-US" sz="3600" b="1" dirty="0">
                <a:solidFill>
                  <a:srgbClr val="FF0000"/>
                </a:solidFill>
              </a:rPr>
              <a:t>A tower crane is a machine used to lift and move heavy materials during construction, especially for high-rise buildings</a:t>
            </a:r>
            <a:r>
              <a:rPr lang="en-US" sz="3600" b="1" dirty="0" smtClean="0">
                <a:solidFill>
                  <a:srgbClr val="FF0000"/>
                </a:solidFill>
              </a:rPr>
              <a:t>.</a:t>
            </a:r>
            <a:r>
              <a:rPr lang="en-US" sz="3600" b="1" dirty="0" smtClean="0"/>
              <a:t/>
            </a:r>
            <a:br>
              <a:rPr lang="en-US" sz="3600" b="1" dirty="0" smtClean="0"/>
            </a:br>
            <a:endParaRPr lang="en-IN"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48981" y="6080125"/>
            <a:ext cx="46038" cy="46038"/>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13855"/>
            <a:ext cx="3810000" cy="6858000"/>
          </a:xfrm>
          <a:prstGeom prst="rect">
            <a:avLst/>
          </a:prstGeom>
        </p:spPr>
      </p:pic>
    </p:spTree>
    <p:extLst>
      <p:ext uri="{BB962C8B-B14F-4D97-AF65-F5344CB8AC3E}">
        <p14:creationId xmlns:p14="http://schemas.microsoft.com/office/powerpoint/2010/main" val="1771242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IN" sz="4000" b="1" dirty="0"/>
              <a:t>1. Fixed Tower Cranes</a:t>
            </a:r>
          </a:p>
        </p:txBody>
      </p:sp>
      <p:sp>
        <p:nvSpPr>
          <p:cNvPr id="3" name="Content Placeholder 2"/>
          <p:cNvSpPr>
            <a:spLocks noGrp="1"/>
          </p:cNvSpPr>
          <p:nvPr>
            <p:ph idx="1"/>
          </p:nvPr>
        </p:nvSpPr>
        <p:spPr>
          <a:xfrm>
            <a:off x="457201" y="1295400"/>
            <a:ext cx="4343400" cy="5334000"/>
          </a:xfrm>
        </p:spPr>
        <p:txBody>
          <a:bodyPr>
            <a:normAutofit/>
          </a:bodyPr>
          <a:lstStyle/>
          <a:p>
            <a:pPr marL="0" indent="0">
              <a:buNone/>
            </a:pPr>
            <a:r>
              <a:rPr lang="en-US" sz="2800" dirty="0"/>
              <a:t>Fixed tower cranes are the most common type of tower crane. They are stationary, fixed to a concrete foundation, and cannot be moved during the project. Their large size and strong lifting capacity make them ideal for construction sites with large-scale projects.</a:t>
            </a:r>
            <a:endParaRPr lang="en-US" sz="2800" dirty="0" smtClean="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800" y="1219200"/>
            <a:ext cx="4038600" cy="5410200"/>
          </a:xfrm>
          <a:prstGeom prst="rect">
            <a:avLst/>
          </a:prstGeom>
        </p:spPr>
      </p:pic>
    </p:spTree>
    <p:extLst>
      <p:ext uri="{BB962C8B-B14F-4D97-AF65-F5344CB8AC3E}">
        <p14:creationId xmlns:p14="http://schemas.microsoft.com/office/powerpoint/2010/main" val="1108618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4000" b="1" dirty="0"/>
              <a:t>2. Luffing Jib Tower Cranes</a:t>
            </a:r>
            <a:endParaRPr lang="en-IN" sz="4000" b="1" dirty="0"/>
          </a:p>
        </p:txBody>
      </p:sp>
      <p:sp>
        <p:nvSpPr>
          <p:cNvPr id="3" name="Content Placeholder 2"/>
          <p:cNvSpPr>
            <a:spLocks noGrp="1"/>
          </p:cNvSpPr>
          <p:nvPr>
            <p:ph idx="1"/>
          </p:nvPr>
        </p:nvSpPr>
        <p:spPr>
          <a:xfrm>
            <a:off x="457201" y="1295400"/>
            <a:ext cx="4343400" cy="5334000"/>
          </a:xfrm>
        </p:spPr>
        <p:txBody>
          <a:bodyPr>
            <a:normAutofit/>
          </a:bodyPr>
          <a:lstStyle/>
          <a:p>
            <a:pPr marL="0" indent="0">
              <a:buNone/>
            </a:pPr>
            <a:r>
              <a:rPr lang="en-US" sz="2800" dirty="0"/>
              <a:t>Luffing jib cranes feature a jib (the horizontal arm) that can be raised or lowered, allowing the crane to adjust its lifting angle. This type of crane is especially useful in urban construction sites with limited space because it can operate in confined areas without swinging its boom across the site.</a:t>
            </a:r>
            <a:endParaRPr lang="en-US" sz="28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371600"/>
            <a:ext cx="4191000" cy="5334000"/>
          </a:xfrm>
          <a:prstGeom prst="rect">
            <a:avLst/>
          </a:prstGeom>
        </p:spPr>
      </p:pic>
    </p:spTree>
    <p:extLst>
      <p:ext uri="{BB962C8B-B14F-4D97-AF65-F5344CB8AC3E}">
        <p14:creationId xmlns:p14="http://schemas.microsoft.com/office/powerpoint/2010/main" val="646562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IN" sz="4000" b="1" dirty="0"/>
              <a:t>3. Hammerhead Cranes</a:t>
            </a:r>
          </a:p>
        </p:txBody>
      </p:sp>
      <p:sp>
        <p:nvSpPr>
          <p:cNvPr id="3" name="Content Placeholder 2"/>
          <p:cNvSpPr>
            <a:spLocks noGrp="1"/>
          </p:cNvSpPr>
          <p:nvPr>
            <p:ph idx="1"/>
          </p:nvPr>
        </p:nvSpPr>
        <p:spPr>
          <a:xfrm>
            <a:off x="457201" y="1219200"/>
            <a:ext cx="4343400" cy="5410200"/>
          </a:xfrm>
        </p:spPr>
        <p:txBody>
          <a:bodyPr>
            <a:normAutofit/>
          </a:bodyPr>
          <a:lstStyle/>
          <a:p>
            <a:pPr marL="0" indent="0">
              <a:buNone/>
            </a:pPr>
            <a:r>
              <a:rPr lang="en-US" sz="2800" dirty="0"/>
              <a:t>Hammerhead cranes are a type of fixed tower crane with a horizontal jib that rotates around the mast. The shape of the jib resembles a hammerhead, giving the crane its name. These cranes are often used for large construction projects, including the construction of bridges, airports, and large buildings.</a:t>
            </a:r>
            <a:endParaRPr lang="en-US" sz="28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295400"/>
            <a:ext cx="4114800" cy="5181600"/>
          </a:xfrm>
          <a:prstGeom prst="rect">
            <a:avLst/>
          </a:prstGeom>
        </p:spPr>
      </p:pic>
    </p:spTree>
    <p:extLst>
      <p:ext uri="{BB962C8B-B14F-4D97-AF65-F5344CB8AC3E}">
        <p14:creationId xmlns:p14="http://schemas.microsoft.com/office/powerpoint/2010/main" val="528603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IN" sz="4000" b="1" dirty="0"/>
              <a:t>4. Self-Erecting Cranes</a:t>
            </a:r>
          </a:p>
        </p:txBody>
      </p:sp>
      <p:sp>
        <p:nvSpPr>
          <p:cNvPr id="3" name="Content Placeholder 2"/>
          <p:cNvSpPr>
            <a:spLocks noGrp="1"/>
          </p:cNvSpPr>
          <p:nvPr>
            <p:ph idx="1"/>
          </p:nvPr>
        </p:nvSpPr>
        <p:spPr>
          <a:xfrm>
            <a:off x="457201" y="1143000"/>
            <a:ext cx="4343400" cy="5486400"/>
          </a:xfrm>
        </p:spPr>
        <p:txBody>
          <a:bodyPr>
            <a:normAutofit/>
          </a:bodyPr>
          <a:lstStyle/>
          <a:p>
            <a:pPr marL="0" indent="0">
              <a:buNone/>
            </a:pPr>
            <a:r>
              <a:rPr lang="en-US" sz="2800" dirty="0"/>
              <a:t>Self-erecting cranes are smaller tower cranes that can be assembled and disassembled by themselves. These cranes are highly mobile, often used for projects in smaller areas or where the crane needs to be relocated frequently. They are typically used for residential or low-rise construction.</a:t>
            </a:r>
            <a:endParaRPr lang="en-US" sz="28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143000"/>
            <a:ext cx="4067175" cy="5486400"/>
          </a:xfrm>
          <a:prstGeom prst="rect">
            <a:avLst/>
          </a:prstGeom>
        </p:spPr>
      </p:pic>
    </p:spTree>
    <p:extLst>
      <p:ext uri="{BB962C8B-B14F-4D97-AF65-F5344CB8AC3E}">
        <p14:creationId xmlns:p14="http://schemas.microsoft.com/office/powerpoint/2010/main" val="9311116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IN" sz="4000" b="1" dirty="0"/>
              <a:t>5. Topless Tower Cranes</a:t>
            </a:r>
          </a:p>
        </p:txBody>
      </p:sp>
      <p:sp>
        <p:nvSpPr>
          <p:cNvPr id="3" name="Content Placeholder 2"/>
          <p:cNvSpPr>
            <a:spLocks noGrp="1"/>
          </p:cNvSpPr>
          <p:nvPr>
            <p:ph idx="1"/>
          </p:nvPr>
        </p:nvSpPr>
        <p:spPr>
          <a:xfrm>
            <a:off x="457201" y="1219200"/>
            <a:ext cx="4343400" cy="5410200"/>
          </a:xfrm>
        </p:spPr>
        <p:txBody>
          <a:bodyPr>
            <a:normAutofit lnSpcReduction="10000"/>
          </a:bodyPr>
          <a:lstStyle/>
          <a:p>
            <a:pPr marL="0" indent="0">
              <a:buNone/>
            </a:pPr>
            <a:r>
              <a:rPr lang="en-US" sz="2800" dirty="0"/>
              <a:t>Topless tower cranes have a design without a traditional "top" section that protrudes above the mast. These cranes have a more compact design, offering better visibility and easier access to surrounding areas. They are commonly used on construction sites where space is limited or multiple cranes are required in close proximity.</a:t>
            </a:r>
            <a:endParaRPr lang="en-US" sz="28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219200"/>
            <a:ext cx="4038600" cy="5486400"/>
          </a:xfrm>
          <a:prstGeom prst="rect">
            <a:avLst/>
          </a:prstGeom>
        </p:spPr>
      </p:pic>
    </p:spTree>
    <p:extLst>
      <p:ext uri="{BB962C8B-B14F-4D97-AF65-F5344CB8AC3E}">
        <p14:creationId xmlns:p14="http://schemas.microsoft.com/office/powerpoint/2010/main" val="1399478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4000" b="1" dirty="0"/>
              <a:t>6. Slewing Jib Tower Cranes</a:t>
            </a:r>
            <a:endParaRPr lang="en-IN" sz="4000" b="1" dirty="0"/>
          </a:p>
        </p:txBody>
      </p:sp>
      <p:sp>
        <p:nvSpPr>
          <p:cNvPr id="3" name="Content Placeholder 2"/>
          <p:cNvSpPr>
            <a:spLocks noGrp="1"/>
          </p:cNvSpPr>
          <p:nvPr>
            <p:ph idx="1"/>
          </p:nvPr>
        </p:nvSpPr>
        <p:spPr>
          <a:xfrm>
            <a:off x="457201" y="1295400"/>
            <a:ext cx="4343400" cy="5334000"/>
          </a:xfrm>
        </p:spPr>
        <p:txBody>
          <a:bodyPr>
            <a:normAutofit lnSpcReduction="10000"/>
          </a:bodyPr>
          <a:lstStyle/>
          <a:p>
            <a:pPr marL="0" indent="0">
              <a:buNone/>
            </a:pPr>
            <a:r>
              <a:rPr lang="en-US" sz="2800" dirty="0"/>
              <a:t>Slewing jib tower cranes have a fixed vertical mast with a jib that can rotate around the mast. They are designed for lifting and moving loads in a circular area around the base of the crane. Slewing cranes are often used for projects where a large area needs to be covered, such as in the construction of industrial plants or large warehouses.</a:t>
            </a:r>
            <a:endParaRPr lang="en-US" sz="2800"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1295400"/>
            <a:ext cx="4114800" cy="5334000"/>
          </a:xfrm>
          <a:prstGeom prst="rect">
            <a:avLst/>
          </a:prstGeom>
        </p:spPr>
      </p:pic>
    </p:spTree>
    <p:extLst>
      <p:ext uri="{BB962C8B-B14F-4D97-AF65-F5344CB8AC3E}">
        <p14:creationId xmlns:p14="http://schemas.microsoft.com/office/powerpoint/2010/main" val="2588247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IN" sz="4000" b="1" dirty="0"/>
              <a:t>7. Mobile Tower Cranes</a:t>
            </a:r>
          </a:p>
        </p:txBody>
      </p:sp>
      <p:sp>
        <p:nvSpPr>
          <p:cNvPr id="3" name="Content Placeholder 2"/>
          <p:cNvSpPr>
            <a:spLocks noGrp="1"/>
          </p:cNvSpPr>
          <p:nvPr>
            <p:ph idx="1"/>
          </p:nvPr>
        </p:nvSpPr>
        <p:spPr>
          <a:xfrm>
            <a:off x="457201" y="1295400"/>
            <a:ext cx="4343400" cy="5334000"/>
          </a:xfrm>
        </p:spPr>
        <p:txBody>
          <a:bodyPr>
            <a:normAutofit fontScale="92500"/>
          </a:bodyPr>
          <a:lstStyle/>
          <a:p>
            <a:pPr marL="0" indent="0">
              <a:buNone/>
            </a:pPr>
            <a:r>
              <a:rPr lang="en-US" sz="2800" dirty="0"/>
              <a:t>Mobile tower cranes are a hybrid between a tower crane and a mobile crane. These cranes have the ability to move on wheels or tracks, making them ideal for construction sites that require cranes to be repositioned frequently. While they can offer the benefits of a tower crane, their mobility provides added flexibility for changing job sites.</a:t>
            </a:r>
            <a:endParaRPr lang="en-US" sz="2800"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1219200"/>
            <a:ext cx="4191000" cy="5410200"/>
          </a:xfrm>
          <a:prstGeom prst="rect">
            <a:avLst/>
          </a:prstGeom>
        </p:spPr>
      </p:pic>
    </p:spTree>
    <p:extLst>
      <p:ext uri="{BB962C8B-B14F-4D97-AF65-F5344CB8AC3E}">
        <p14:creationId xmlns:p14="http://schemas.microsoft.com/office/powerpoint/2010/main" val="2283682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2209</TotalTime>
  <Words>432</Words>
  <Application>Microsoft Office PowerPoint</Application>
  <PresentationFormat>On-screen Show (4:3)</PresentationFormat>
  <Paragraphs>16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Types  of  Tower Cranes</vt:lpstr>
      <vt:lpstr>A tower crane is a machine used to lift and move heavy materials during construction, especially for high-rise buildings. </vt:lpstr>
      <vt:lpstr>1. Fixed Tower Cranes</vt:lpstr>
      <vt:lpstr>2. Luffing Jib Tower Cranes</vt:lpstr>
      <vt:lpstr>3. Hammerhead Cranes</vt:lpstr>
      <vt:lpstr>4. Self-Erecting Cranes</vt:lpstr>
      <vt:lpstr>5. Topless Tower Cranes</vt:lpstr>
      <vt:lpstr>6. Slewing Jib Tower Cranes</vt:lpstr>
      <vt:lpstr>7. Mobile Tower Cranes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Aramco Safety Officer Interview Questions and Sample Answers</dc:title>
  <dc:creator>dell</dc:creator>
  <cp:lastModifiedBy>dell</cp:lastModifiedBy>
  <cp:revision>151</cp:revision>
  <dcterms:created xsi:type="dcterms:W3CDTF">2006-08-16T00:00:00Z</dcterms:created>
  <dcterms:modified xsi:type="dcterms:W3CDTF">2024-12-10T11:14:54Z</dcterms:modified>
</cp:coreProperties>
</file>