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29E7E2-4E8E-415B-9317-ACA9E06AB25C}" type="datetimeFigureOut">
              <a:rPr lang="en-IN" smtClean="0"/>
              <a:t>21-01-2025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97063-5E3C-4654-BDCA-F049DDD00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766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97063-5E3C-4654-BDCA-F049DDD00710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6070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5181600" cy="6858000"/>
          </a:xfrm>
        </p:spPr>
        <p:txBody>
          <a:bodyPr>
            <a:normAutofit/>
          </a:bodyPr>
          <a:lstStyle/>
          <a:p>
            <a:r>
              <a:rPr lang="en-IN" sz="8800" b="1" dirty="0">
                <a:solidFill>
                  <a:srgbClr val="FF0000"/>
                </a:solidFill>
              </a:rPr>
              <a:t>HSE </a:t>
            </a:r>
            <a:r>
              <a:rPr lang="en-IN" sz="8800" b="1" dirty="0" smtClean="0">
                <a:solidFill>
                  <a:srgbClr val="FF0000"/>
                </a:solidFill>
              </a:rPr>
              <a:t/>
            </a:r>
            <a:br>
              <a:rPr lang="en-IN" sz="8800" b="1" dirty="0" smtClean="0">
                <a:solidFill>
                  <a:srgbClr val="FF0000"/>
                </a:solidFill>
              </a:rPr>
            </a:br>
            <a:r>
              <a:rPr lang="en-IN" sz="8800" b="1" dirty="0" smtClean="0">
                <a:solidFill>
                  <a:srgbClr val="FF0000"/>
                </a:solidFill>
              </a:rPr>
              <a:t>Assurance </a:t>
            </a:r>
            <a:r>
              <a:rPr lang="en-IN" sz="8800" b="1" dirty="0">
                <a:solidFill>
                  <a:srgbClr val="FF0000"/>
                </a:solidFill>
              </a:rPr>
              <a:t>Program</a:t>
            </a:r>
            <a:endParaRPr lang="en-IN" sz="88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48400" y="609600"/>
            <a:ext cx="1524000" cy="5029200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1" y="0"/>
            <a:ext cx="39554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84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b="1" dirty="0"/>
              <a:t>HSE Assurance Program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dirty="0"/>
              <a:t>An </a:t>
            </a:r>
            <a:r>
              <a:rPr lang="en-US" b="1" dirty="0"/>
              <a:t>HSE Assurance Program</a:t>
            </a:r>
            <a:r>
              <a:rPr lang="en-US" dirty="0"/>
              <a:t> is a structured framework that ensures an organization’s Health, Safety, and Environment (HSE) policies, procedures, and activities are effectively implemented and continuously improved</a:t>
            </a:r>
            <a:r>
              <a:rPr lang="en-US" dirty="0" smtClean="0"/>
              <a:t>.</a:t>
            </a:r>
          </a:p>
          <a:p>
            <a:r>
              <a:rPr lang="en-US" dirty="0"/>
              <a:t>An HSE assurance program is </a:t>
            </a:r>
            <a:r>
              <a:rPr lang="en-US" dirty="0"/>
              <a:t>a system that helps an organization manage health, safety, and environmental (HSE) </a:t>
            </a:r>
            <a:r>
              <a:rPr lang="en-US" dirty="0" smtClean="0"/>
              <a:t>risks.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7551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3200" b="1" dirty="0"/>
              <a:t>Key Components of an HSE Assurance Program</a:t>
            </a:r>
            <a:r>
              <a:rPr lang="en-US" sz="3200" b="1" dirty="0" smtClean="0"/>
              <a:t>:</a:t>
            </a:r>
            <a:endParaRPr lang="en-IN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HSE Policy and Objectives: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Example</a:t>
            </a:r>
            <a:r>
              <a:rPr lang="en-US" dirty="0"/>
              <a:t>: A company aims for "zero incidents" and "sustainable environmental practices</a:t>
            </a:r>
            <a:r>
              <a:rPr lang="en-US" dirty="0" smtClean="0"/>
              <a:t>.“</a:t>
            </a:r>
          </a:p>
          <a:p>
            <a:r>
              <a:rPr lang="en-US" b="1" dirty="0"/>
              <a:t>Risk Management: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Example: Conducting a risk assessment before starting a new construction project.</a:t>
            </a:r>
          </a:p>
          <a:p>
            <a:r>
              <a:rPr lang="en-US" b="1" dirty="0"/>
              <a:t>Compliance Monitoring: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Example</a:t>
            </a:r>
            <a:r>
              <a:rPr lang="en-US" dirty="0"/>
              <a:t>: Routine inspections to verify compliance with OSHA regulations</a:t>
            </a:r>
            <a:r>
              <a:rPr lang="en-US" dirty="0" smtClean="0"/>
              <a:t>.</a:t>
            </a:r>
          </a:p>
          <a:p>
            <a:r>
              <a:rPr lang="en-US" b="1" dirty="0"/>
              <a:t>HSE Audits and Inspections: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Example</a:t>
            </a:r>
            <a:r>
              <a:rPr lang="en-US" dirty="0"/>
              <a:t>: Monthly safety audits of a refinery to check equipment integrity and worker compliance</a:t>
            </a:r>
            <a:r>
              <a:rPr lang="en-US" dirty="0" smtClean="0"/>
              <a:t>.</a:t>
            </a:r>
          </a:p>
          <a:p>
            <a:r>
              <a:rPr lang="en-US" b="1" dirty="0"/>
              <a:t>Incident Reporting and Investigation: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Example</a:t>
            </a:r>
            <a:r>
              <a:rPr lang="en-US" dirty="0"/>
              <a:t>: After a near-miss event, a root cause analysis is conducted, and corrective actions are implemented.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30834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3200" b="1" dirty="0"/>
              <a:t>Key Components of an HSE Assurance Program:</a:t>
            </a:r>
            <a:endParaRPr lang="en-IN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Training and Competency Programs: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Example</a:t>
            </a:r>
            <a:r>
              <a:rPr lang="en-US" dirty="0"/>
              <a:t>: Conducting fire safety training for all employees in an oil and gas facility</a:t>
            </a:r>
            <a:r>
              <a:rPr lang="en-US" dirty="0" smtClean="0"/>
              <a:t>.</a:t>
            </a:r>
          </a:p>
          <a:p>
            <a:r>
              <a:rPr lang="en-US" b="1" dirty="0"/>
              <a:t>Performance Measurement and KPIs: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Example</a:t>
            </a:r>
            <a:r>
              <a:rPr lang="en-US" dirty="0"/>
              <a:t>: Tracking "Lost Time Injury Frequency Rate (LTIFR)" to measure workplace safety</a:t>
            </a:r>
            <a:r>
              <a:rPr lang="en-US" dirty="0" smtClean="0"/>
              <a:t>.</a:t>
            </a:r>
          </a:p>
          <a:p>
            <a:r>
              <a:rPr lang="en-US" b="1" dirty="0"/>
              <a:t>Management Review and Continuous Improvement: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Example</a:t>
            </a:r>
            <a:r>
              <a:rPr lang="en-US" dirty="0"/>
              <a:t>: Analyzing yearly HSE data and setting new improvement targets</a:t>
            </a:r>
            <a:r>
              <a:rPr lang="en-US" dirty="0" smtClean="0"/>
              <a:t>.</a:t>
            </a:r>
          </a:p>
          <a:p>
            <a:r>
              <a:rPr lang="en-US" b="1" dirty="0"/>
              <a:t>Emergency Preparedness and Response: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Example</a:t>
            </a:r>
            <a:r>
              <a:rPr lang="en-US" dirty="0"/>
              <a:t>: Conducting fire drills and ensuring emergency response teams are trained and equipped</a:t>
            </a:r>
            <a:r>
              <a:rPr lang="en-US" dirty="0" smtClean="0"/>
              <a:t>.</a:t>
            </a:r>
          </a:p>
          <a:p>
            <a:r>
              <a:rPr lang="en-US" b="1" dirty="0"/>
              <a:t>Contractor and Supplier Management: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Example</a:t>
            </a:r>
            <a:r>
              <a:rPr lang="en-US" dirty="0"/>
              <a:t>: Requiring contractors to undergo HSE induction before entering the worksite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1927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Example of an HSE Assurance Program in an Oil &amp; Gas Company</a:t>
            </a:r>
            <a:r>
              <a:rPr lang="en-US" b="1" dirty="0" smtClean="0"/>
              <a:t>: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4495800" cy="4952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Scenario:</a:t>
            </a:r>
            <a:r>
              <a:rPr lang="en-US" dirty="0"/>
              <a:t> A multinational oil company operating offshore drilling rigs implements an HSE Assurance Program to enhance safety and environmental protection.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676400"/>
            <a:ext cx="4038600" cy="495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55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IN" b="1" dirty="0"/>
              <a:t>Step 1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Develop a comprehensive HSE policy outlining safety goals and responsibilities.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9564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IN" b="1" dirty="0"/>
              <a:t>Step 2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Conduct risk assessments for drilling operations and implement control measures.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231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IN" b="1" dirty="0"/>
              <a:t>Step 3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Schedule quarterly audits to ensure compliance with industry regulations (e.g., API, ISO 14001).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468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IN" b="1" dirty="0"/>
              <a:t>Step 4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Train all employees and contractors on emergency response and permit-to-work systems.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750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IN" b="1" dirty="0"/>
              <a:t>Step 5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Track KPIs such as the number of incidents, environmental spills, and employee training hours.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138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IN" b="1" dirty="0"/>
              <a:t>Step 6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Hold monthly safety meetings to review audit findings and suggest improvements.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2487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IN" b="1" dirty="0"/>
              <a:t>Step 7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Continuously enhance safety measures based on audit recommendations and industry best practices.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8275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By implementing an HSE Assurance Program, the company minimizes risks, ensures regulatory compliance, and fosters a culture of continuous improvement in health, safety, and environmental performance.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5833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430</Words>
  <Application>Microsoft Office PowerPoint</Application>
  <PresentationFormat>On-screen Show (4:3)</PresentationFormat>
  <Paragraphs>49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HSE  Assurance Program</vt:lpstr>
      <vt:lpstr>HSE Assurance Program</vt:lpstr>
      <vt:lpstr>Key Components of an HSE Assurance Program:</vt:lpstr>
      <vt:lpstr>Key Components of an HSE Assurance Program:</vt:lpstr>
      <vt:lpstr>Example of an HSE Assurance Program in an Oil &amp; Gas Company:</vt:lpstr>
      <vt:lpstr>Step 1</vt:lpstr>
      <vt:lpstr>Step 2</vt:lpstr>
      <vt:lpstr>Step 3</vt:lpstr>
      <vt:lpstr>Step 4</vt:lpstr>
      <vt:lpstr>Step 5</vt:lpstr>
      <vt:lpstr>Step 6</vt:lpstr>
      <vt:lpstr>Step 7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Cold Work Permit</dc:title>
  <dc:creator>dell</dc:creator>
  <cp:lastModifiedBy>dell</cp:lastModifiedBy>
  <cp:revision>64</cp:revision>
  <dcterms:created xsi:type="dcterms:W3CDTF">2006-08-16T00:00:00Z</dcterms:created>
  <dcterms:modified xsi:type="dcterms:W3CDTF">2025-01-21T11:49:36Z</dcterms:modified>
</cp:coreProperties>
</file>