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98" r:id="rId2"/>
    <p:sldId id="284" r:id="rId3"/>
    <p:sldId id="311" r:id="rId4"/>
    <p:sldId id="339" r:id="rId5"/>
    <p:sldId id="340" r:id="rId6"/>
    <p:sldId id="341" r:id="rId7"/>
    <p:sldId id="342" r:id="rId8"/>
    <p:sldId id="343" r:id="rId9"/>
    <p:sldId id="344" r:id="rId10"/>
    <p:sldId id="345" r:id="rId11"/>
    <p:sldId id="346" r:id="rId12"/>
    <p:sldId id="347" r:id="rId1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71" autoAdjust="0"/>
    <p:restoredTop sz="99110" autoAdjust="0"/>
  </p:normalViewPr>
  <p:slideViewPr>
    <p:cSldViewPr>
      <p:cViewPr varScale="1">
        <p:scale>
          <a:sx n="97" d="100"/>
          <a:sy n="97" d="100"/>
        </p:scale>
        <p:origin x="-570" y="-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70" y="13917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29E7E2-4E8E-415B-9317-ACA9E06AB25C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97063-5E3C-4654-BDCA-F049DDD007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766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sestudyguide.com/wp-admin/post.php?post=19460&amp;action=edit" TargetMode="External"/><Relationship Id="rId13" Type="http://schemas.openxmlformats.org/officeDocument/2006/relationships/hyperlink" Target="https://www.hsestudyguide.com/wp-admin/post.php?post=19419&amp;action=edit" TargetMode="External"/><Relationship Id="rId3" Type="http://schemas.openxmlformats.org/officeDocument/2006/relationships/hyperlink" Target="https://www.hsestudyguide.com/wp-admin/post.php?post=19472&amp;action=edit" TargetMode="External"/><Relationship Id="rId7" Type="http://schemas.openxmlformats.org/officeDocument/2006/relationships/hyperlink" Target="https://www.hsestudyguide.com/wp-admin/post.php?post=19452&amp;action=edit" TargetMode="External"/><Relationship Id="rId12" Type="http://schemas.openxmlformats.org/officeDocument/2006/relationships/hyperlink" Target="https://www.hsestudyguide.com/wp-admin/post.php?post=19368&amp;action=edit" TargetMode="External"/><Relationship Id="rId2" Type="http://schemas.openxmlformats.org/officeDocument/2006/relationships/hyperlink" Target="https://www.hsestudyguide.com/wp-admin/post.php?post=19468&amp;action=edit" TargetMode="Externa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sestudyguide.com/wp-admin/post.php?post=19456&amp;action=edit" TargetMode="External"/><Relationship Id="rId11" Type="http://schemas.openxmlformats.org/officeDocument/2006/relationships/hyperlink" Target="https://www.hsestudyguide.com/wp-admin/post.php?post=19439&amp;action=edit" TargetMode="External"/><Relationship Id="rId5" Type="http://schemas.openxmlformats.org/officeDocument/2006/relationships/hyperlink" Target="https://www.hsestudyguide.com/wp-admin/post.php?post=19476&amp;action=edit" TargetMode="External"/><Relationship Id="rId15" Type="http://schemas.openxmlformats.org/officeDocument/2006/relationships/hyperlink" Target="https://www.hsestudyguide.com/wp-admin/post.php?post=19423&amp;action=edit" TargetMode="External"/><Relationship Id="rId10" Type="http://schemas.openxmlformats.org/officeDocument/2006/relationships/hyperlink" Target="https://www.hsestudyguide.com/wp-admin/post.php?post=19435&amp;action=edit" TargetMode="External"/><Relationship Id="rId4" Type="http://schemas.openxmlformats.org/officeDocument/2006/relationships/hyperlink" Target="https://www.hsestudyguide.com/wp-admin/post.php?post=19480&amp;action=edit" TargetMode="External"/><Relationship Id="rId9" Type="http://schemas.openxmlformats.org/officeDocument/2006/relationships/hyperlink" Target="https://www.hsestudyguide.com/wp-admin/post.php?post=19464&amp;action=edit" TargetMode="External"/><Relationship Id="rId14" Type="http://schemas.openxmlformats.org/officeDocument/2006/relationships/hyperlink" Target="https://www.hsestudyguide.com/wp-admin/post.php?post=19405&amp;action=edit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0" y="0"/>
            <a:ext cx="4724400" cy="5143500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10 Lockout/</a:t>
            </a:r>
            <a:r>
              <a:rPr lang="en-US" sz="5400" b="1" dirty="0" err="1">
                <a:solidFill>
                  <a:srgbClr val="FF0000"/>
                </a:solidFill>
              </a:rPr>
              <a:t>Tagout</a:t>
            </a:r>
            <a:r>
              <a:rPr lang="en-US" sz="5400" b="1" dirty="0">
                <a:solidFill>
                  <a:srgbClr val="FF0000"/>
                </a:solidFill>
              </a:rPr>
              <a:t> (</a:t>
            </a:r>
            <a:r>
              <a:rPr lang="en-US" sz="5400" b="1" dirty="0" smtClean="0">
                <a:solidFill>
                  <a:srgbClr val="FF0000"/>
                </a:solidFill>
              </a:rPr>
              <a:t>LOTO) </a:t>
            </a:r>
            <a:r>
              <a:rPr lang="en-US" sz="5400" b="1" dirty="0">
                <a:solidFill>
                  <a:schemeClr val="tx2"/>
                </a:solidFill>
              </a:rPr>
              <a:t>Interview Questions &amp; Answers</a:t>
            </a:r>
            <a:endParaRPr lang="en-IN" sz="5400" b="1" dirty="0">
              <a:solidFill>
                <a:schemeClr val="tx2"/>
              </a:solidFill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141775" y="4594225"/>
            <a:ext cx="59849" cy="460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1" r="21684"/>
          <a:stretch/>
        </p:blipFill>
        <p:spPr>
          <a:xfrm>
            <a:off x="4724401" y="0"/>
            <a:ext cx="44196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50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7150"/>
            <a:ext cx="4800600" cy="49530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5600" b="1" dirty="0">
                <a:hlinkClick r:id="rId2"/>
              </a:rPr>
              <a:t>10 Lockout/</a:t>
            </a:r>
            <a:r>
              <a:rPr lang="en-US" sz="5600" b="1" dirty="0" err="1">
                <a:hlinkClick r:id="rId2"/>
              </a:rPr>
              <a:t>Tagout</a:t>
            </a:r>
            <a:r>
              <a:rPr lang="en-US" sz="5600" b="1" dirty="0">
                <a:hlinkClick r:id="rId2"/>
              </a:rPr>
              <a:t> – LOTO Interview Questions &amp; </a:t>
            </a:r>
            <a:r>
              <a:rPr lang="en-US" sz="5600" b="1" dirty="0" smtClean="0">
                <a:hlinkClick r:id="rId2"/>
              </a:rPr>
              <a:t>Answers</a:t>
            </a:r>
            <a:endParaRPr lang="en-US" sz="5600" b="1" dirty="0" smtClean="0"/>
          </a:p>
          <a:p>
            <a:pPr marL="0" indent="0">
              <a:buNone/>
            </a:pPr>
            <a:r>
              <a:rPr lang="en-US" sz="5600" b="1" dirty="0">
                <a:hlinkClick r:id="rId3"/>
              </a:rPr>
              <a:t>5 HAZOP Interview Questions for Process Safety </a:t>
            </a:r>
            <a:r>
              <a:rPr lang="en-US" sz="5600" b="1" dirty="0" smtClean="0">
                <a:hlinkClick r:id="rId3"/>
              </a:rPr>
              <a:t>Engineers</a:t>
            </a:r>
            <a:endParaRPr lang="en-US" sz="5600" b="1" dirty="0" smtClean="0"/>
          </a:p>
          <a:p>
            <a:pPr marL="0" indent="0">
              <a:buNone/>
            </a:pPr>
            <a:r>
              <a:rPr lang="en-US" sz="5600" b="1" dirty="0">
                <a:hlinkClick r:id="rId4"/>
              </a:rPr>
              <a:t>5 Safety Interview Mistakes to Avoid (From Real Hiring Managers</a:t>
            </a:r>
            <a:r>
              <a:rPr lang="en-US" sz="5600" b="1" dirty="0" smtClean="0">
                <a:hlinkClick r:id="rId4"/>
              </a:rPr>
              <a:t>)</a:t>
            </a:r>
            <a:endParaRPr lang="en-US" sz="5600" b="1" dirty="0" smtClean="0"/>
          </a:p>
          <a:p>
            <a:pPr marL="0" indent="0">
              <a:buNone/>
            </a:pPr>
            <a:r>
              <a:rPr lang="en-US" sz="5600" b="1" dirty="0">
                <a:hlinkClick r:id="rId5"/>
              </a:rPr>
              <a:t>10 Emergency Preparedness Interview Questions (With Action Plans</a:t>
            </a:r>
            <a:r>
              <a:rPr lang="en-US" sz="5600" b="1" dirty="0" smtClean="0">
                <a:hlinkClick r:id="rId5"/>
              </a:rPr>
              <a:t>)</a:t>
            </a:r>
            <a:endParaRPr lang="en-US" sz="5600" b="1" dirty="0" smtClean="0"/>
          </a:p>
          <a:p>
            <a:pPr marL="0" indent="0">
              <a:buNone/>
            </a:pPr>
            <a:r>
              <a:rPr lang="en-US" sz="5600" b="1" dirty="0">
                <a:hlinkClick r:id="rId6"/>
              </a:rPr>
              <a:t>5 Safety Scenario Questions &amp; How to Answer </a:t>
            </a:r>
            <a:r>
              <a:rPr lang="en-US" sz="5600" b="1" dirty="0" smtClean="0">
                <a:hlinkClick r:id="rId6"/>
              </a:rPr>
              <a:t>Them</a:t>
            </a:r>
          </a:p>
          <a:p>
            <a:pPr marL="0" indent="0">
              <a:buNone/>
            </a:pPr>
            <a:r>
              <a:rPr lang="en-US" sz="5600" b="1" dirty="0" smtClean="0">
                <a:hlinkClick r:id="rId7"/>
              </a:rPr>
              <a:t>10 </a:t>
            </a:r>
            <a:r>
              <a:rPr lang="en-US" sz="5600" b="1" dirty="0">
                <a:hlinkClick r:id="rId7"/>
              </a:rPr>
              <a:t>Tricky Behavioral Safety Interview Questions (+ Sample Answers</a:t>
            </a:r>
            <a:r>
              <a:rPr lang="en-US" sz="5600" b="1" dirty="0" smtClean="0">
                <a:hlinkClick r:id="rId7"/>
              </a:rPr>
              <a:t>)</a:t>
            </a:r>
            <a:endParaRPr lang="en-US" sz="5600" b="1" dirty="0" smtClean="0"/>
          </a:p>
          <a:p>
            <a:pPr marL="0" indent="0">
              <a:buNone/>
            </a:pPr>
            <a:r>
              <a:rPr lang="en-IN" sz="5600" b="1" dirty="0">
                <a:hlinkClick r:id="rId8"/>
              </a:rPr>
              <a:t>10 Risk Assessment Interview Questions (+ Matrix Examples</a:t>
            </a:r>
            <a:r>
              <a:rPr lang="en-IN" sz="5600" b="1" dirty="0" smtClean="0">
                <a:hlinkClick r:id="rId8"/>
              </a:rPr>
              <a:t>)</a:t>
            </a:r>
            <a:endParaRPr lang="en-IN" sz="5600" b="1" dirty="0" smtClean="0"/>
          </a:p>
          <a:p>
            <a:pPr marL="0" indent="0">
              <a:buNone/>
            </a:pPr>
            <a:r>
              <a:rPr lang="en-US" sz="5600" b="1" dirty="0">
                <a:hlinkClick r:id="rId9"/>
              </a:rPr>
              <a:t>10 One Minute Safety Interview Questions (Quick Answers)</a:t>
            </a:r>
            <a:endParaRPr lang="en-US" sz="5600" b="1" dirty="0" smtClean="0">
              <a:hlinkClick r:id="rId10"/>
            </a:endParaRPr>
          </a:p>
          <a:p>
            <a:pPr marL="0" indent="0">
              <a:buNone/>
            </a:pPr>
            <a:r>
              <a:rPr lang="en-US" sz="5600" b="1" dirty="0" smtClean="0">
                <a:hlinkClick r:id="rId11"/>
              </a:rPr>
              <a:t>Onshore </a:t>
            </a:r>
            <a:r>
              <a:rPr lang="en-US" sz="5600" b="1" dirty="0">
                <a:hlinkClick r:id="rId11"/>
              </a:rPr>
              <a:t>Safety Officer </a:t>
            </a:r>
            <a:r>
              <a:rPr lang="en-US" sz="5600" b="1" dirty="0" err="1">
                <a:hlinkClick r:id="rId11"/>
              </a:rPr>
              <a:t>vs</a:t>
            </a:r>
            <a:r>
              <a:rPr lang="en-US" sz="5600" b="1" dirty="0">
                <a:hlinkClick r:id="rId11"/>
              </a:rPr>
              <a:t> Offshore Safety Officer: A Detailed </a:t>
            </a:r>
            <a:r>
              <a:rPr lang="en-US" sz="5600" b="1" dirty="0" smtClean="0">
                <a:hlinkClick r:id="rId11"/>
              </a:rPr>
              <a:t>Comparison</a:t>
            </a:r>
            <a:endParaRPr lang="en-US" sz="5600" b="1" dirty="0" smtClean="0"/>
          </a:p>
          <a:p>
            <a:pPr marL="0" indent="0">
              <a:buNone/>
            </a:pPr>
            <a:r>
              <a:rPr lang="en-US" sz="5600" b="1" dirty="0" smtClean="0">
                <a:hlinkClick r:id="rId12"/>
              </a:rPr>
              <a:t>Oil </a:t>
            </a:r>
            <a:r>
              <a:rPr lang="en-US" sz="5600" b="1" dirty="0">
                <a:hlinkClick r:id="rId12"/>
              </a:rPr>
              <a:t>&amp; Gas Industry HSE Challenges and </a:t>
            </a:r>
            <a:r>
              <a:rPr lang="en-US" sz="5600" b="1" dirty="0" smtClean="0">
                <a:hlinkClick r:id="rId12"/>
              </a:rPr>
              <a:t>Solutions</a:t>
            </a:r>
            <a:endParaRPr lang="en-US" sz="5600" b="1" dirty="0" smtClean="0"/>
          </a:p>
          <a:p>
            <a:pPr marL="0" indent="0">
              <a:buNone/>
            </a:pPr>
            <a:r>
              <a:rPr lang="en-US" sz="5600" b="1" dirty="0" smtClean="0">
                <a:hlinkClick r:id="rId13"/>
              </a:rPr>
              <a:t>Oil </a:t>
            </a:r>
            <a:r>
              <a:rPr lang="en-US" sz="5600" b="1" dirty="0">
                <a:hlinkClick r:id="rId13"/>
              </a:rPr>
              <a:t>&amp; Gas Safety Interview Questions &amp; Answers (With Examples)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>
                <a:hlinkClick r:id="rId14"/>
              </a:rPr>
              <a:t>15 NEBOSH Interview Questions &amp; Answers for Safety </a:t>
            </a:r>
            <a:r>
              <a:rPr lang="en-US" sz="5600" b="1" dirty="0" smtClean="0">
                <a:hlinkClick r:id="rId14"/>
              </a:rPr>
              <a:t>Officers</a:t>
            </a:r>
            <a:endParaRPr lang="en-US" sz="5600" b="1" dirty="0" smtClean="0"/>
          </a:p>
          <a:p>
            <a:pPr marL="0" indent="0">
              <a:buNone/>
            </a:pPr>
            <a:r>
              <a:rPr lang="en-US" sz="5600" b="1" dirty="0">
                <a:hlinkClick r:id="rId15"/>
              </a:rPr>
              <a:t>15 Electrical Safety Interview Questions Every Technician Must Know</a:t>
            </a:r>
            <a:endParaRPr lang="en-US" sz="5600" b="1" dirty="0"/>
          </a:p>
          <a:p>
            <a:pPr marL="0" indent="0">
              <a:buNone/>
            </a:pPr>
            <a:endParaRPr lang="en-US" sz="2300" b="1" dirty="0" smtClean="0"/>
          </a:p>
          <a:p>
            <a:pPr marL="0" indent="0">
              <a:buNone/>
            </a:pPr>
            <a:endParaRPr lang="en-US" sz="2600" b="1" dirty="0"/>
          </a:p>
          <a:p>
            <a:pPr marL="0" indent="0">
              <a:buNone/>
            </a:pPr>
            <a:endParaRPr lang="en-US" sz="2600" b="1" dirty="0" smtClean="0"/>
          </a:p>
          <a:p>
            <a:pPr marL="0" indent="0">
              <a:buNone/>
            </a:pPr>
            <a:endParaRPr lang="en-US" sz="2600" b="1" dirty="0"/>
          </a:p>
          <a:p>
            <a:pPr marL="0" indent="0">
              <a:buNone/>
            </a:pPr>
            <a:endParaRPr lang="en-US" sz="2600" b="1" dirty="0" smtClean="0"/>
          </a:p>
          <a:p>
            <a:r>
              <a:rPr lang="en-US" sz="8000" b="1" dirty="0" smtClean="0"/>
              <a:t>Check Description </a:t>
            </a:r>
          </a:p>
          <a:p>
            <a:r>
              <a:rPr lang="en-US" sz="8000" b="1" dirty="0" smtClean="0">
                <a:solidFill>
                  <a:srgbClr val="FF0000"/>
                </a:solidFill>
              </a:rPr>
              <a:t>www.hsestudyguide.com</a:t>
            </a:r>
            <a:endParaRPr lang="en-US" sz="80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0"/>
            <a:ext cx="41148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56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153400" cy="384571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81000" y="133350"/>
            <a:ext cx="8229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1. What is Lockout/</a:t>
            </a:r>
            <a:r>
              <a:rPr lang="en-US" sz="2800" b="1" dirty="0" err="1"/>
              <a:t>Tagout</a:t>
            </a:r>
            <a:r>
              <a:rPr lang="en-US" sz="2800" b="1" dirty="0"/>
              <a:t> (LOTO)?</a:t>
            </a:r>
            <a:endParaRPr lang="en-US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1000" y="819150"/>
            <a:ext cx="8305800" cy="4191000"/>
          </a:xfrm>
        </p:spPr>
        <p:txBody>
          <a:bodyPr>
            <a:normAutofit/>
          </a:bodyPr>
          <a:lstStyle/>
          <a:p>
            <a:r>
              <a:rPr lang="en-US" sz="1800" dirty="0"/>
              <a:t>LOTO is a safety procedure that ensures machines or equipment are properly shut off and cannot be restarted before maintenance or servicing is completed. </a:t>
            </a:r>
            <a:r>
              <a:rPr lang="en-US" sz="1800" b="1" dirty="0"/>
              <a:t>Lockout</a:t>
            </a:r>
            <a:r>
              <a:rPr lang="en-US" sz="1800" dirty="0"/>
              <a:t> involves using physical locks to isolate energy sources, while </a:t>
            </a:r>
            <a:r>
              <a:rPr lang="en-US" sz="1800" b="1" dirty="0" err="1"/>
              <a:t>Tagout</a:t>
            </a:r>
            <a:r>
              <a:rPr lang="en-US" sz="1800" dirty="0"/>
              <a:t> uses tags to warn employees not to operate the equipment.</a:t>
            </a:r>
            <a:endParaRPr lang="en-IN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3" r="21953"/>
          <a:stretch/>
        </p:blipFill>
        <p:spPr>
          <a:xfrm>
            <a:off x="2961968" y="2048182"/>
            <a:ext cx="3067664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99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153400" cy="384571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81000" y="133350"/>
            <a:ext cx="8229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2. Why is LOTO important in the workplace?</a:t>
            </a:r>
            <a:endParaRPr lang="en-US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1000" y="819150"/>
            <a:ext cx="8305800" cy="4191000"/>
          </a:xfrm>
        </p:spPr>
        <p:txBody>
          <a:bodyPr>
            <a:normAutofit/>
          </a:bodyPr>
          <a:lstStyle/>
          <a:p>
            <a:r>
              <a:rPr lang="en-US" sz="1800" dirty="0"/>
              <a:t>LOTO prevents accidental machine startups or energy releases, which can cause severe injuries or fatalities. Compliance with OSHA’s </a:t>
            </a:r>
            <a:r>
              <a:rPr lang="en-US" sz="1800" b="1" dirty="0"/>
              <a:t>29 CFR 1910.147</a:t>
            </a:r>
            <a:r>
              <a:rPr lang="en-US" sz="1800" dirty="0"/>
              <a:t> standard helps protect workers from electrical, mechanical, hydraulic, and other hazardous energy sources.</a:t>
            </a:r>
            <a:endParaRPr lang="en-IN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6" r="22144"/>
          <a:stretch/>
        </p:blipFill>
        <p:spPr>
          <a:xfrm>
            <a:off x="2932470" y="1779670"/>
            <a:ext cx="3315930" cy="336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70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153400" cy="384571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81000" y="133350"/>
            <a:ext cx="8229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3. What are the key steps in a LOTO procedure?</a:t>
            </a:r>
            <a:endParaRPr lang="en-US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1000" y="819150"/>
            <a:ext cx="8305800" cy="4191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The six key steps are:</a:t>
            </a:r>
            <a:endParaRPr lang="en-US" sz="1800" b="1" dirty="0" smtClean="0"/>
          </a:p>
          <a:p>
            <a:r>
              <a:rPr lang="en-US" sz="1800" b="1" dirty="0" smtClean="0"/>
              <a:t>Preparation</a:t>
            </a:r>
            <a:r>
              <a:rPr lang="en-US" sz="1800" dirty="0"/>
              <a:t> – Identify energy sources and shutdown procedures.</a:t>
            </a:r>
          </a:p>
          <a:p>
            <a:r>
              <a:rPr lang="en-US" sz="1800" b="1" dirty="0"/>
              <a:t>Shutdown</a:t>
            </a:r>
            <a:r>
              <a:rPr lang="en-US" sz="1800" dirty="0"/>
              <a:t> – Turn off the equipment properly.</a:t>
            </a:r>
          </a:p>
          <a:p>
            <a:r>
              <a:rPr lang="en-US" sz="1800" b="1" dirty="0"/>
              <a:t>Isolation</a:t>
            </a:r>
            <a:r>
              <a:rPr lang="en-US" sz="1800" dirty="0"/>
              <a:t> – Disconnect all energy sources (electrical, pneumatic, hydraulic).</a:t>
            </a:r>
          </a:p>
          <a:p>
            <a:r>
              <a:rPr lang="en-US" sz="1800" b="1" dirty="0"/>
              <a:t>Lockout/</a:t>
            </a:r>
            <a:r>
              <a:rPr lang="en-US" sz="1800" b="1" dirty="0" err="1"/>
              <a:t>Tagout</a:t>
            </a:r>
            <a:r>
              <a:rPr lang="en-US" sz="1800" dirty="0"/>
              <a:t> – Apply locks and tags to energy isolation points.</a:t>
            </a:r>
          </a:p>
          <a:p>
            <a:r>
              <a:rPr lang="en-US" sz="1800" b="1" dirty="0"/>
              <a:t>Energy Dissipation</a:t>
            </a:r>
            <a:r>
              <a:rPr lang="en-US" sz="1800" dirty="0"/>
              <a:t> – Release stored energy (e.g., capacitors, springs).</a:t>
            </a:r>
          </a:p>
          <a:p>
            <a:r>
              <a:rPr lang="en-US" sz="1800" b="1" dirty="0"/>
              <a:t>Verification</a:t>
            </a:r>
            <a:r>
              <a:rPr lang="en-US" sz="1800" dirty="0"/>
              <a:t> – Test to ensure the equipment is de-energized.</a:t>
            </a:r>
          </a:p>
          <a:p>
            <a:endParaRPr lang="en-IN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9" r="22406"/>
          <a:stretch/>
        </p:blipFill>
        <p:spPr>
          <a:xfrm>
            <a:off x="6477000" y="2894707"/>
            <a:ext cx="2667000" cy="224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31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153400" cy="384571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81000" y="133350"/>
            <a:ext cx="8229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4. Who is an “Authorized Employee” in LOTO?</a:t>
            </a:r>
            <a:endParaRPr lang="en-US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1000" y="819150"/>
            <a:ext cx="8305800" cy="4191000"/>
          </a:xfrm>
        </p:spPr>
        <p:txBody>
          <a:bodyPr>
            <a:normAutofit/>
          </a:bodyPr>
          <a:lstStyle/>
          <a:p>
            <a:r>
              <a:rPr lang="en-US" sz="1800" dirty="0"/>
              <a:t>An </a:t>
            </a:r>
            <a:r>
              <a:rPr lang="en-US" sz="1800" b="1" dirty="0"/>
              <a:t>authorized employee</a:t>
            </a:r>
            <a:r>
              <a:rPr lang="en-US" sz="1800" dirty="0"/>
              <a:t> is a trained worker who performs LOTO procedures on equipment. They are responsible for applying locks/tags, verifying isolation, and ensuring safety before maintenance begins.</a:t>
            </a:r>
            <a:endParaRPr lang="en-IN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9" r="22231"/>
          <a:stretch/>
        </p:blipFill>
        <p:spPr>
          <a:xfrm>
            <a:off x="3002159" y="1809750"/>
            <a:ext cx="3307693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87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153400" cy="384571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81000" y="133350"/>
            <a:ext cx="82296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5. What is the difference between Lockout and </a:t>
            </a:r>
            <a:r>
              <a:rPr lang="en-US" sz="2800" b="1" dirty="0" err="1"/>
              <a:t>Tagout</a:t>
            </a:r>
            <a:r>
              <a:rPr lang="en-US" sz="2800" b="1" dirty="0"/>
              <a:t>?</a:t>
            </a:r>
            <a:endParaRPr lang="en-US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1000" y="1200150"/>
            <a:ext cx="8305800" cy="3810000"/>
          </a:xfrm>
        </p:spPr>
        <p:txBody>
          <a:bodyPr>
            <a:normAutofit/>
          </a:bodyPr>
          <a:lstStyle/>
          <a:p>
            <a:r>
              <a:rPr lang="en-US" sz="1800" b="1" dirty="0"/>
              <a:t>Lockout</a:t>
            </a:r>
            <a:r>
              <a:rPr lang="en-US" sz="1800" dirty="0"/>
              <a:t> uses a physical lock to block energy sources, preventing operation.</a:t>
            </a:r>
          </a:p>
          <a:p>
            <a:r>
              <a:rPr lang="en-US" sz="1800" b="1" dirty="0" err="1"/>
              <a:t>Tagout</a:t>
            </a:r>
            <a:r>
              <a:rPr lang="en-US" sz="1800" dirty="0"/>
              <a:t> uses a warning tag but does not physically prevent operation. Tags must only be removed by the authorized employee who placed them</a:t>
            </a:r>
            <a:r>
              <a:rPr lang="en-US" sz="1800" dirty="0" smtClean="0"/>
              <a:t>.</a:t>
            </a:r>
            <a:endParaRPr lang="en-US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6" r="22037"/>
          <a:stretch/>
        </p:blipFill>
        <p:spPr>
          <a:xfrm>
            <a:off x="3071351" y="2272520"/>
            <a:ext cx="2848897" cy="287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35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153400" cy="384571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81000" y="133350"/>
            <a:ext cx="8229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6. When is LOTO required?</a:t>
            </a:r>
            <a:endParaRPr lang="en-US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1000" y="895350"/>
            <a:ext cx="8305800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1800" dirty="0"/>
              <a:t>LOTO is required when</a:t>
            </a:r>
            <a:r>
              <a:rPr lang="en-IN" sz="1800" dirty="0" smtClean="0"/>
              <a:t>:</a:t>
            </a:r>
          </a:p>
          <a:p>
            <a:r>
              <a:rPr lang="en-US" sz="1800" dirty="0"/>
              <a:t>Servicing or maintaining equipment where unexpected </a:t>
            </a:r>
            <a:r>
              <a:rPr lang="en-US" sz="1800" dirty="0" err="1"/>
              <a:t>energization</a:t>
            </a:r>
            <a:r>
              <a:rPr lang="en-US" sz="1800" dirty="0"/>
              <a:t> could occur.</a:t>
            </a:r>
          </a:p>
          <a:p>
            <a:r>
              <a:rPr lang="en-US" sz="1800" dirty="0"/>
              <a:t>Employees must bypass machine guards or enter hazardous zones.</a:t>
            </a:r>
          </a:p>
          <a:p>
            <a:r>
              <a:rPr lang="en-US" sz="1800" dirty="0"/>
              <a:t>Performing repairs that require exposure to hazardous energy</a:t>
            </a:r>
            <a:r>
              <a:rPr lang="en-US" sz="1800" dirty="0" smtClean="0"/>
              <a:t>.</a:t>
            </a:r>
            <a:endParaRPr lang="en-US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0" r="22441"/>
          <a:stretch/>
        </p:blipFill>
        <p:spPr>
          <a:xfrm>
            <a:off x="3138948" y="2295801"/>
            <a:ext cx="2804652" cy="284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01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153400" cy="384571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81000" y="133350"/>
            <a:ext cx="8229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7. What are the OSHA requirements for LOTO?</a:t>
            </a:r>
            <a:endParaRPr lang="en-US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1000" y="895350"/>
            <a:ext cx="8305800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1800" dirty="0"/>
              <a:t>OSHA’s </a:t>
            </a:r>
            <a:r>
              <a:rPr lang="en-IN" sz="1800" b="1" dirty="0"/>
              <a:t>1910.147</a:t>
            </a:r>
            <a:r>
              <a:rPr lang="en-IN" sz="1800" dirty="0"/>
              <a:t> standard requires</a:t>
            </a:r>
            <a:r>
              <a:rPr lang="en-IN" sz="1800" dirty="0" smtClean="0"/>
              <a:t>:</a:t>
            </a:r>
          </a:p>
          <a:p>
            <a:r>
              <a:rPr lang="en-US" sz="1800" dirty="0"/>
              <a:t>Written LOTO procedures for each machine.</a:t>
            </a:r>
          </a:p>
          <a:p>
            <a:r>
              <a:rPr lang="en-US" sz="1800" dirty="0"/>
              <a:t>Employee training (authorized, affected, and other workers).</a:t>
            </a:r>
          </a:p>
          <a:p>
            <a:r>
              <a:rPr lang="en-US" sz="1800" dirty="0"/>
              <a:t>Periodic inspections of LOTO procedures.</a:t>
            </a:r>
          </a:p>
          <a:p>
            <a:r>
              <a:rPr lang="en-US" sz="1800" dirty="0"/>
              <a:t>Proper lock and tag devices meeting durability standards.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66" r="22187"/>
          <a:stretch/>
        </p:blipFill>
        <p:spPr>
          <a:xfrm>
            <a:off x="3238500" y="2597066"/>
            <a:ext cx="2514600" cy="254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69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153400" cy="384571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81000" y="133350"/>
            <a:ext cx="82296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8. What should you do if you find a lock or tag on equipment?</a:t>
            </a:r>
            <a:endParaRPr lang="en-US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1000" y="1276350"/>
            <a:ext cx="8305800" cy="3733800"/>
          </a:xfrm>
        </p:spPr>
        <p:txBody>
          <a:bodyPr>
            <a:normAutofit/>
          </a:bodyPr>
          <a:lstStyle/>
          <a:p>
            <a:r>
              <a:rPr lang="en-US" sz="1800" b="1" dirty="0"/>
              <a:t>Never remove</a:t>
            </a:r>
            <a:r>
              <a:rPr lang="en-US" sz="1800" dirty="0"/>
              <a:t> someone else’s lock or tag.</a:t>
            </a:r>
          </a:p>
          <a:p>
            <a:r>
              <a:rPr lang="en-US" sz="1800" dirty="0"/>
              <a:t>Check with the authorized employee who applied it.</a:t>
            </a:r>
          </a:p>
          <a:p>
            <a:r>
              <a:rPr lang="en-US" sz="1800" dirty="0"/>
              <a:t>Only the person who placed the lock/tag (or a supervisor following proper procedures) can remove it.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0" r="21927"/>
          <a:stretch/>
        </p:blipFill>
        <p:spPr>
          <a:xfrm>
            <a:off x="3227439" y="2596492"/>
            <a:ext cx="2536722" cy="254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72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153400" cy="384571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81000" y="133350"/>
            <a:ext cx="82296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9. How do you handle a situation where a lock must be removed by someone else?</a:t>
            </a:r>
            <a:endParaRPr lang="en-US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1000" y="1276350"/>
            <a:ext cx="8305800" cy="373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If the original employee is unavailable, follow the employer’s </a:t>
            </a:r>
            <a:r>
              <a:rPr lang="en-US" sz="1800" b="1" dirty="0"/>
              <a:t>LOTO policy</a:t>
            </a:r>
            <a:r>
              <a:rPr lang="en-US" sz="1800" dirty="0"/>
              <a:t>, which may involve</a:t>
            </a:r>
            <a:r>
              <a:rPr lang="en-US" sz="1800" dirty="0" smtClean="0"/>
              <a:t>:</a:t>
            </a:r>
          </a:p>
          <a:p>
            <a:r>
              <a:rPr lang="en-US" sz="1800" dirty="0"/>
              <a:t>Verifying the employee’s absence.</a:t>
            </a:r>
          </a:p>
          <a:p>
            <a:r>
              <a:rPr lang="en-US" sz="1800" dirty="0"/>
              <a:t>Ensuring the equipment is safe to restart.</a:t>
            </a:r>
          </a:p>
          <a:p>
            <a:r>
              <a:rPr lang="en-US" sz="1800" dirty="0"/>
              <a:t>Removing the lock under supervision and documenting the action.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1" r="22058"/>
          <a:stretch/>
        </p:blipFill>
        <p:spPr>
          <a:xfrm>
            <a:off x="3400732" y="2928202"/>
            <a:ext cx="2190135" cy="221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54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153400" cy="384571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81000" y="133350"/>
            <a:ext cx="8229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10. What are common mistakes in LOTO procedures?</a:t>
            </a:r>
            <a:endParaRPr lang="en-US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1000" y="895350"/>
            <a:ext cx="8305800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1800" dirty="0"/>
              <a:t>Common mistakes include</a:t>
            </a:r>
            <a:r>
              <a:rPr lang="en-IN" sz="1800" dirty="0" smtClean="0"/>
              <a:t>:</a:t>
            </a:r>
          </a:p>
          <a:p>
            <a:r>
              <a:rPr lang="en-US" sz="1800" dirty="0"/>
              <a:t>Failing to isolate all energy sources.</a:t>
            </a:r>
          </a:p>
          <a:p>
            <a:r>
              <a:rPr lang="en-US" sz="1800" dirty="0"/>
              <a:t>Not verifying zero energy before work begins.</a:t>
            </a:r>
          </a:p>
          <a:p>
            <a:r>
              <a:rPr lang="en-US" sz="1800" dirty="0"/>
              <a:t>Using damaged or non-compliant locks/tags.</a:t>
            </a:r>
          </a:p>
          <a:p>
            <a:r>
              <a:rPr lang="en-US" sz="1800" dirty="0"/>
              <a:t>Removing locks without authorization.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6" r="22493"/>
          <a:stretch/>
        </p:blipFill>
        <p:spPr>
          <a:xfrm>
            <a:off x="5105401" y="895351"/>
            <a:ext cx="3932904" cy="410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99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5380</TotalTime>
  <Words>382</Words>
  <Application>Microsoft Office PowerPoint</Application>
  <PresentationFormat>On-screen Show (16:9)</PresentationFormat>
  <Paragraphs>64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10 Lockout/Tagout (LOTO) Interview Questions &amp; Answers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Cold Work Permit</dc:title>
  <dc:creator>dell</dc:creator>
  <cp:lastModifiedBy>dell</cp:lastModifiedBy>
  <cp:revision>703</cp:revision>
  <dcterms:created xsi:type="dcterms:W3CDTF">2006-08-16T00:00:00Z</dcterms:created>
  <dcterms:modified xsi:type="dcterms:W3CDTF">2025-04-11T14:31:36Z</dcterms:modified>
</cp:coreProperties>
</file>