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0" r:id="rId2"/>
    <p:sldId id="284" r:id="rId3"/>
    <p:sldId id="259" r:id="rId4"/>
    <p:sldId id="334" r:id="rId5"/>
    <p:sldId id="338" r:id="rId6"/>
    <p:sldId id="339" r:id="rId7"/>
    <p:sldId id="340" r:id="rId8"/>
    <p:sldId id="342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9E7E2-4E8E-415B-9317-ACA9E06AB25C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97063-5E3C-4654-BDCA-F049DDD00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6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estudyguide.com/wp-admin/post.php?post=18672&amp;action=edit" TargetMode="External"/><Relationship Id="rId2" Type="http://schemas.openxmlformats.org/officeDocument/2006/relationships/hyperlink" Target="https://www.hsestudyguide.com/wp-admin/post.php?post=18668&amp;action=edi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s://www.hsestudyguide.com/wp-admin/post.php?post=18676&amp;action=edit" TargetMode="External"/><Relationship Id="rId4" Type="http://schemas.openxmlformats.org/officeDocument/2006/relationships/hyperlink" Target="https://www.hsestudyguide.com/wp-admin/post.php?post=18680&amp;action=edi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"/>
            <a:ext cx="8686800" cy="1257300"/>
          </a:xfrm>
        </p:spPr>
        <p:txBody>
          <a:bodyPr>
            <a:noAutofit/>
          </a:bodyPr>
          <a:lstStyle/>
          <a:p>
            <a:endParaRPr lang="en-IN" sz="60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486400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b="1" dirty="0"/>
              <a:t>3x3 </a:t>
            </a:r>
            <a:endParaRPr lang="en-IN" sz="8800" b="1" dirty="0" smtClean="0"/>
          </a:p>
          <a:p>
            <a:pPr algn="ctr"/>
            <a:r>
              <a:rPr lang="en-IN" sz="8000" b="1" dirty="0" smtClean="0">
                <a:solidFill>
                  <a:srgbClr val="FFFF00"/>
                </a:solidFill>
              </a:rPr>
              <a:t>Risk </a:t>
            </a:r>
            <a:r>
              <a:rPr lang="en-IN" sz="8000" b="1" dirty="0">
                <a:solidFill>
                  <a:srgbClr val="FFFF00"/>
                </a:solidFill>
              </a:rPr>
              <a:t>Assessment </a:t>
            </a:r>
            <a:r>
              <a:rPr lang="en-IN" sz="8000" b="1" dirty="0" smtClean="0">
                <a:solidFill>
                  <a:srgbClr val="FFFF00"/>
                </a:solidFill>
              </a:rPr>
              <a:t>Matrix</a:t>
            </a:r>
            <a:endParaRPr lang="en-IN" sz="8000" b="1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0"/>
            <a:ext cx="3678382" cy="5143500"/>
          </a:xfrm>
        </p:spPr>
      </p:pic>
    </p:spTree>
    <p:extLst>
      <p:ext uri="{BB962C8B-B14F-4D97-AF65-F5344CB8AC3E}">
        <p14:creationId xmlns:p14="http://schemas.microsoft.com/office/powerpoint/2010/main" val="405700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14850"/>
          </a:xfrm>
        </p:spPr>
        <p:txBody>
          <a:bodyPr>
            <a:normAutofit/>
          </a:bodyPr>
          <a:lstStyle/>
          <a:p>
            <a:r>
              <a:rPr lang="en-US" sz="2000" b="1" dirty="0">
                <a:hlinkClick r:id="rId2"/>
              </a:rPr>
              <a:t>Safety Engineer Visa Sponsorship Available </a:t>
            </a:r>
            <a:r>
              <a:rPr lang="en-US" sz="2000" b="1" dirty="0" smtClean="0">
                <a:hlinkClick r:id="rId2"/>
              </a:rPr>
              <a:t>Jobs</a:t>
            </a:r>
            <a:endParaRPr lang="en-US" sz="2000" b="1" dirty="0" smtClean="0"/>
          </a:p>
          <a:p>
            <a:r>
              <a:rPr lang="en-IN" sz="2000" b="1" dirty="0">
                <a:hlinkClick r:id="rId3"/>
              </a:rPr>
              <a:t>Safety Officer NEBOSH </a:t>
            </a:r>
            <a:r>
              <a:rPr lang="en-IN" sz="2000" b="1" dirty="0" smtClean="0">
                <a:hlinkClick r:id="rId3"/>
              </a:rPr>
              <a:t>Salary</a:t>
            </a:r>
            <a:endParaRPr lang="en-IN" sz="2000" b="1" dirty="0" smtClean="0"/>
          </a:p>
          <a:p>
            <a:r>
              <a:rPr lang="en-IN" sz="2000" b="1" dirty="0">
                <a:hlinkClick r:id="rId4"/>
              </a:rPr>
              <a:t>3×3 Risk Assessment </a:t>
            </a:r>
            <a:r>
              <a:rPr lang="en-IN" sz="2000" b="1" dirty="0" smtClean="0">
                <a:hlinkClick r:id="rId4"/>
              </a:rPr>
              <a:t>Matrix</a:t>
            </a:r>
            <a:endParaRPr lang="en-IN" sz="2000" b="1" dirty="0" smtClean="0"/>
          </a:p>
          <a:p>
            <a:r>
              <a:rPr lang="en-IN" sz="2000" b="1" dirty="0">
                <a:hlinkClick r:id="rId5"/>
              </a:rPr>
              <a:t>5×5 Risk Assessment </a:t>
            </a:r>
            <a:r>
              <a:rPr lang="en-IN" sz="2000" b="1" dirty="0" smtClean="0">
                <a:hlinkClick r:id="rId5"/>
              </a:rPr>
              <a:t>Matrix</a:t>
            </a:r>
            <a:endParaRPr lang="en-IN" sz="2000" b="1" dirty="0" smtClean="0"/>
          </a:p>
          <a:p>
            <a:endParaRPr lang="en-US" sz="2000" b="1" dirty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b="1" dirty="0" smtClean="0"/>
              <a:t>Check Description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www.hsestudyguide.com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590551"/>
            <a:ext cx="38862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6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610600" cy="628650"/>
          </a:xfrm>
        </p:spPr>
        <p:txBody>
          <a:bodyPr>
            <a:normAutofit fontScale="90000"/>
          </a:bodyPr>
          <a:lstStyle/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71550"/>
            <a:ext cx="8686800" cy="4038600"/>
          </a:xfrm>
        </p:spPr>
        <p:txBody>
          <a:bodyPr>
            <a:noAutofit/>
          </a:bodyPr>
          <a:lstStyle/>
          <a:p>
            <a:r>
              <a:rPr lang="en-US" sz="2400" dirty="0"/>
              <a:t>The </a:t>
            </a:r>
            <a:r>
              <a:rPr lang="en-US" sz="2400" b="1" dirty="0"/>
              <a:t>3x3 Risk Assessment Matrix</a:t>
            </a:r>
            <a:r>
              <a:rPr lang="en-US" sz="2400" dirty="0"/>
              <a:t> evaluates risks using two factors:</a:t>
            </a:r>
          </a:p>
          <a:p>
            <a:r>
              <a:rPr lang="en-US" sz="2400" b="1" dirty="0"/>
              <a:t>Likelihood (Probability of occurrence)</a:t>
            </a:r>
            <a:endParaRPr lang="en-US" sz="2400" dirty="0"/>
          </a:p>
          <a:p>
            <a:r>
              <a:rPr lang="en-US" sz="2400" b="1" dirty="0"/>
              <a:t>Severity (Potential impact of the risk)</a:t>
            </a:r>
            <a:endParaRPr lang="en-US" sz="2400" dirty="0"/>
          </a:p>
          <a:p>
            <a:r>
              <a:rPr lang="en-US" sz="2400" dirty="0"/>
              <a:t>Each factor is rated on a </a:t>
            </a:r>
            <a:r>
              <a:rPr lang="en-US" sz="2400" b="1" dirty="0"/>
              <a:t>scale from 1 to 3</a:t>
            </a:r>
            <a:r>
              <a:rPr lang="en-US" sz="2400" dirty="0"/>
              <a:t>,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resulting </a:t>
            </a:r>
            <a:r>
              <a:rPr lang="en-US" sz="2400" dirty="0"/>
              <a:t>in a </a:t>
            </a:r>
            <a:r>
              <a:rPr lang="en-US" sz="2400" b="1" dirty="0"/>
              <a:t>grid with 9 possible risk levels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matrix is color-coded to help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decision-makers prioritize </a:t>
            </a:r>
            <a:r>
              <a:rPr lang="en-US" sz="2400" dirty="0"/>
              <a:t>risk </a:t>
            </a:r>
            <a:r>
              <a:rPr lang="en-US" sz="2400" dirty="0" smtClean="0"/>
              <a:t>mitigation.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04800" y="114300"/>
            <a:ext cx="8686800" cy="70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/>
              <a:t>3x3 Risk Assessment </a:t>
            </a:r>
            <a:r>
              <a:rPr lang="en-IN" sz="3600" b="1" dirty="0" smtClean="0"/>
              <a:t>Matrix</a:t>
            </a:r>
            <a:endParaRPr lang="en-IN" sz="3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504950"/>
            <a:ext cx="3200400" cy="363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7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610600" cy="628650"/>
          </a:xfrm>
        </p:spPr>
        <p:txBody>
          <a:bodyPr>
            <a:normAutofit fontScale="90000"/>
          </a:bodyPr>
          <a:lstStyle/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71550"/>
            <a:ext cx="8686800" cy="4038600"/>
          </a:xfrm>
        </p:spPr>
        <p:txBody>
          <a:bodyPr>
            <a:noAutofit/>
          </a:bodyPr>
          <a:lstStyle/>
          <a:p>
            <a:r>
              <a:rPr lang="en-US" sz="2400" dirty="0"/>
              <a:t>This matrix consists of </a:t>
            </a:r>
            <a:r>
              <a:rPr lang="en-US" sz="2400" b="1" dirty="0"/>
              <a:t>3 levels of Likelihood</a:t>
            </a:r>
            <a:r>
              <a:rPr lang="en-US" sz="2400" dirty="0"/>
              <a:t> and </a:t>
            </a:r>
            <a:r>
              <a:rPr lang="en-US" sz="2400" b="1" dirty="0"/>
              <a:t>3 levels of Severity</a:t>
            </a:r>
            <a:r>
              <a:rPr lang="en-US" sz="2400" dirty="0"/>
              <a:t>, forming a </a:t>
            </a:r>
            <a:r>
              <a:rPr lang="en-US" sz="2400" b="1" dirty="0"/>
              <a:t>3x3 grid</a:t>
            </a:r>
            <a:r>
              <a:rPr lang="en-US" sz="2400" dirty="0"/>
              <a:t> (total 9 possible risk scores</a:t>
            </a:r>
            <a:r>
              <a:rPr lang="en-US" sz="2400" dirty="0" smtClean="0"/>
              <a:t>).</a:t>
            </a:r>
          </a:p>
          <a:p>
            <a:r>
              <a:rPr lang="en-IN" sz="2400" b="1" dirty="0"/>
              <a:t>1. Likelihood (Probability) Levels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04800" y="114300"/>
            <a:ext cx="8686800" cy="70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Key Components of the 3x3 Risk </a:t>
            </a:r>
            <a:r>
              <a:rPr lang="en-US" sz="3600" b="1" dirty="0" smtClean="0"/>
              <a:t>Matrix</a:t>
            </a:r>
            <a:endParaRPr lang="en-US" sz="3600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923973"/>
              </p:ext>
            </p:extLst>
          </p:nvPr>
        </p:nvGraphicFramePr>
        <p:xfrm>
          <a:off x="457200" y="2266950"/>
          <a:ext cx="4419600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3276600"/>
              </a:tblGrid>
              <a:tr h="508000">
                <a:tc>
                  <a:txBody>
                    <a:bodyPr/>
                    <a:lstStyle/>
                    <a:p>
                      <a:r>
                        <a:rPr lang="en-IN" b="0" dirty="0"/>
                        <a:t>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Description</a:t>
                      </a:r>
                      <a:endParaRPr lang="en-IN" dirty="0"/>
                    </a:p>
                  </a:txBody>
                  <a:tcPr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Unlikely (Rarely happens)</a:t>
                      </a:r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Possible (Could happen sometimes)</a:t>
                      </a:r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Likely (Happens frequently)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792408"/>
            <a:ext cx="4191000" cy="335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6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610600" cy="628650"/>
          </a:xfrm>
        </p:spPr>
        <p:txBody>
          <a:bodyPr>
            <a:normAutofit fontScale="90000"/>
          </a:bodyPr>
          <a:lstStyle/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71550"/>
            <a:ext cx="8686800" cy="4038600"/>
          </a:xfrm>
        </p:spPr>
        <p:txBody>
          <a:bodyPr>
            <a:noAutofit/>
          </a:bodyPr>
          <a:lstStyle/>
          <a:p>
            <a:r>
              <a:rPr lang="en-US" sz="2400" dirty="0"/>
              <a:t>This matrix consists of </a:t>
            </a:r>
            <a:r>
              <a:rPr lang="en-US" sz="2400" b="1" dirty="0"/>
              <a:t>3 levels of Likelihood</a:t>
            </a:r>
            <a:r>
              <a:rPr lang="en-US" sz="2400" dirty="0"/>
              <a:t> and </a:t>
            </a:r>
            <a:r>
              <a:rPr lang="en-US" sz="2400" b="1" dirty="0"/>
              <a:t>3 levels of Severity</a:t>
            </a:r>
            <a:r>
              <a:rPr lang="en-US" sz="2400" dirty="0"/>
              <a:t>, forming a </a:t>
            </a:r>
            <a:r>
              <a:rPr lang="en-US" sz="2400" b="1" dirty="0"/>
              <a:t>3x3 grid</a:t>
            </a:r>
            <a:r>
              <a:rPr lang="en-US" sz="2400" dirty="0"/>
              <a:t> (total 9 possible risk scores</a:t>
            </a:r>
            <a:r>
              <a:rPr lang="en-US" sz="2400" dirty="0" smtClean="0"/>
              <a:t>).</a:t>
            </a:r>
          </a:p>
          <a:p>
            <a:r>
              <a:rPr lang="en-IN" sz="2400" b="1" dirty="0"/>
              <a:t>2. Severity (Impact) Levels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04800" y="114300"/>
            <a:ext cx="8686800" cy="70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Key Components of the 3x3 Risk </a:t>
            </a:r>
            <a:r>
              <a:rPr lang="en-US" sz="3600" b="1" dirty="0" smtClean="0"/>
              <a:t>Matrix</a:t>
            </a:r>
            <a:endParaRPr lang="en-US" sz="3600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223642"/>
              </p:ext>
            </p:extLst>
          </p:nvPr>
        </p:nvGraphicFramePr>
        <p:xfrm>
          <a:off x="457200" y="2266950"/>
          <a:ext cx="4419600" cy="270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3276600"/>
              </a:tblGrid>
              <a:tr h="508000">
                <a:tc>
                  <a:txBody>
                    <a:bodyPr/>
                    <a:lstStyle/>
                    <a:p>
                      <a:r>
                        <a:rPr lang="en-IN" dirty="0"/>
                        <a:t>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Description</a:t>
                      </a:r>
                      <a:endParaRPr lang="en-IN" dirty="0"/>
                    </a:p>
                  </a:txBody>
                  <a:tcPr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Minor (Little or no injury/damage)</a:t>
                      </a:r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 (Injury requiring medical attention, moderate damage)</a:t>
                      </a:r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Major (Serious injury or fatality, major damage)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792408"/>
            <a:ext cx="4191000" cy="335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2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610600" cy="628650"/>
          </a:xfrm>
        </p:spPr>
        <p:txBody>
          <a:bodyPr>
            <a:normAutofit fontScale="90000"/>
          </a:bodyPr>
          <a:lstStyle/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71550"/>
            <a:ext cx="4343400" cy="4038600"/>
          </a:xfrm>
        </p:spPr>
        <p:txBody>
          <a:bodyPr>
            <a:noAutofit/>
          </a:bodyPr>
          <a:lstStyle/>
          <a:p>
            <a:r>
              <a:rPr lang="en-US" sz="2400" dirty="0"/>
              <a:t>The final risk score is determined by multiplying </a:t>
            </a:r>
            <a:r>
              <a:rPr lang="en-US" sz="2400" b="1" dirty="0"/>
              <a:t>Likelihood × Severity</a:t>
            </a:r>
            <a:r>
              <a:rPr lang="en-US" sz="2400" dirty="0"/>
              <a:t>. This score is then categorized into color-coded risk levels: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1-2 (Low Risk - Green) – Minimal controls needed</a:t>
            </a:r>
          </a:p>
          <a:p>
            <a:r>
              <a:rPr lang="en-US" sz="2000" b="1" dirty="0">
                <a:solidFill>
                  <a:srgbClr val="FFC000"/>
                </a:solidFill>
              </a:rPr>
              <a:t>3-4 (Medium Risk - Yellow) – Requires monitoring and action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6-9 (High Risk - Red) – Immediate corrective measures required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04800" y="114300"/>
            <a:ext cx="8686800" cy="70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/>
              <a:t>Risk Rating &amp; </a:t>
            </a:r>
            <a:r>
              <a:rPr lang="en-IN" sz="3600" b="1" dirty="0" err="1"/>
              <a:t>Color</a:t>
            </a:r>
            <a:r>
              <a:rPr lang="en-IN" sz="3600" b="1" dirty="0"/>
              <a:t> </a:t>
            </a:r>
            <a:r>
              <a:rPr lang="en-IN" sz="3600" b="1" dirty="0" smtClean="0"/>
              <a:t>Coding</a:t>
            </a:r>
            <a:endParaRPr lang="en-IN" sz="36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895350"/>
            <a:ext cx="464820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9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610600" cy="628650"/>
          </a:xfrm>
        </p:spPr>
        <p:txBody>
          <a:bodyPr>
            <a:normAutofit fontScale="90000"/>
          </a:bodyPr>
          <a:lstStyle/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71550"/>
            <a:ext cx="5181600" cy="40386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Identify </a:t>
            </a:r>
            <a:r>
              <a:rPr lang="en-US" sz="2000" b="1" dirty="0"/>
              <a:t>Hazards</a:t>
            </a:r>
            <a:r>
              <a:rPr lang="en-US" sz="2000" dirty="0"/>
              <a:t> – Determine potential risks.</a:t>
            </a:r>
          </a:p>
          <a:p>
            <a:r>
              <a:rPr lang="en-US" sz="2000" b="1" dirty="0"/>
              <a:t>Assess Likelihood</a:t>
            </a:r>
            <a:r>
              <a:rPr lang="en-US" sz="2000" dirty="0"/>
              <a:t> – Rate how often the risk might occur.</a:t>
            </a:r>
          </a:p>
          <a:p>
            <a:r>
              <a:rPr lang="en-US" sz="2000" b="1" dirty="0"/>
              <a:t>Evaluate Severity</a:t>
            </a:r>
            <a:r>
              <a:rPr lang="en-US" sz="2000" dirty="0"/>
              <a:t> – Determine the impact of the risk.</a:t>
            </a:r>
          </a:p>
          <a:p>
            <a:r>
              <a:rPr lang="en-US" sz="2000" b="1" dirty="0"/>
              <a:t>Calculate the Risk Score</a:t>
            </a:r>
            <a:r>
              <a:rPr lang="en-US" sz="2000" dirty="0"/>
              <a:t> – Multiply Likelihood × Severity.</a:t>
            </a:r>
          </a:p>
          <a:p>
            <a:r>
              <a:rPr lang="en-US" sz="2000" b="1" dirty="0"/>
              <a:t>Implement Controls</a:t>
            </a:r>
            <a:r>
              <a:rPr lang="en-US" sz="2000" dirty="0"/>
              <a:t> – Apply necessary measures to reduce risks.</a:t>
            </a:r>
          </a:p>
          <a:p>
            <a:r>
              <a:rPr lang="en-US" sz="2000" b="1" dirty="0"/>
              <a:t>Review &amp; Update</a:t>
            </a:r>
            <a:r>
              <a:rPr lang="en-US" sz="2000" dirty="0"/>
              <a:t> – Continuously monitor and adjust the assessment.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04800" y="114300"/>
            <a:ext cx="8686800" cy="70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How to Use the 3x3 Risk Matrix</a:t>
            </a:r>
            <a:r>
              <a:rPr lang="en-US" sz="3600" b="1" dirty="0" smtClean="0"/>
              <a:t>?</a:t>
            </a:r>
            <a:endParaRPr lang="en-US" sz="36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895350"/>
            <a:ext cx="358140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2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610600" cy="628650"/>
          </a:xfrm>
        </p:spPr>
        <p:txBody>
          <a:bodyPr>
            <a:normAutofit fontScale="90000"/>
          </a:bodyPr>
          <a:lstStyle/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6324600" cy="4114800"/>
          </a:xfrm>
        </p:spPr>
        <p:txBody>
          <a:bodyPr>
            <a:noAutofit/>
          </a:bodyPr>
          <a:lstStyle/>
          <a:p>
            <a:r>
              <a:rPr lang="en-US" sz="2000" b="1" dirty="0"/>
              <a:t>Scenario: Slippery Floor in a Workplace</a:t>
            </a:r>
          </a:p>
          <a:p>
            <a:r>
              <a:rPr lang="en-US" sz="2000" b="1" dirty="0"/>
              <a:t>Identify Hazard</a:t>
            </a:r>
            <a:r>
              <a:rPr lang="en-US" sz="2000" dirty="0"/>
              <a:t>: A wet floor in a common walkway.</a:t>
            </a:r>
          </a:p>
          <a:p>
            <a:r>
              <a:rPr lang="en-US" sz="2000" b="1" dirty="0"/>
              <a:t>Assess Likelihood</a:t>
            </a:r>
            <a:r>
              <a:rPr lang="en-US" sz="2000" dirty="0"/>
              <a:t>: If cleaning staff do not place warning signs, someone is likely to slip (</a:t>
            </a:r>
            <a:r>
              <a:rPr lang="en-US" sz="2000" b="1" dirty="0"/>
              <a:t>Likely - Level 3</a:t>
            </a:r>
            <a:r>
              <a:rPr lang="en-US" sz="2000" dirty="0"/>
              <a:t>).</a:t>
            </a:r>
          </a:p>
          <a:p>
            <a:r>
              <a:rPr lang="en-US" sz="2000" b="1" dirty="0"/>
              <a:t>Assess Severity</a:t>
            </a:r>
            <a:r>
              <a:rPr lang="en-US" sz="2000" dirty="0"/>
              <a:t>: A fall could cause a broken bone or serious injury (</a:t>
            </a:r>
            <a:r>
              <a:rPr lang="en-US" sz="2000" b="1" dirty="0"/>
              <a:t>Major - Level 3</a:t>
            </a:r>
            <a:r>
              <a:rPr lang="en-US" sz="2000" dirty="0"/>
              <a:t>).</a:t>
            </a:r>
          </a:p>
          <a:p>
            <a:r>
              <a:rPr lang="en-US" sz="2000" b="1" dirty="0"/>
              <a:t>Calculate Risk Score</a:t>
            </a:r>
            <a:r>
              <a:rPr lang="en-US" sz="2000" dirty="0"/>
              <a:t>: Likelihood (3</a:t>
            </a:r>
            <a:r>
              <a:rPr lang="en-US" sz="2000" dirty="0" smtClean="0"/>
              <a:t>) × Severity</a:t>
            </a:r>
            <a:r>
              <a:rPr lang="en-US" sz="2000" dirty="0"/>
              <a:t> (3</a:t>
            </a:r>
            <a:r>
              <a:rPr lang="en-US" sz="2000" dirty="0" smtClean="0"/>
              <a:t>) = 9(High</a:t>
            </a:r>
            <a:r>
              <a:rPr lang="en-US" sz="2000" dirty="0"/>
              <a:t> </a:t>
            </a:r>
            <a:r>
              <a:rPr lang="en-US" sz="2000" dirty="0" smtClean="0"/>
              <a:t>Risk)</a:t>
            </a:r>
          </a:p>
          <a:p>
            <a:r>
              <a:rPr lang="en-US" sz="2000" b="1" dirty="0" smtClean="0"/>
              <a:t>Control </a:t>
            </a:r>
            <a:r>
              <a:rPr lang="en-US" sz="2000" b="1" dirty="0"/>
              <a:t>Measures</a:t>
            </a:r>
            <a:r>
              <a:rPr lang="en-US" sz="2000" dirty="0"/>
              <a:t>:</a:t>
            </a:r>
          </a:p>
          <a:p>
            <a:pPr lvl="1"/>
            <a:r>
              <a:rPr lang="en-US" sz="2000" dirty="0"/>
              <a:t>Place "Wet Floor" warning signs.</a:t>
            </a:r>
          </a:p>
          <a:p>
            <a:pPr lvl="1"/>
            <a:r>
              <a:rPr lang="en-US" sz="2000" dirty="0"/>
              <a:t>Improve floor drainage.</a:t>
            </a:r>
          </a:p>
          <a:p>
            <a:pPr lvl="1"/>
            <a:r>
              <a:rPr lang="en-US" sz="2000" dirty="0"/>
              <a:t>Ensure spills are cleaned immediately.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04800" y="114300"/>
            <a:ext cx="8686800" cy="70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Example of Risk Assessment Using 3x3 </a:t>
            </a:r>
            <a:r>
              <a:rPr lang="en-US" sz="3200" b="1" dirty="0" smtClean="0"/>
              <a:t>Matrix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895350"/>
            <a:ext cx="281940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0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1807</TotalTime>
  <Words>419</Words>
  <Application>Microsoft Office PowerPoint</Application>
  <PresentationFormat>On-screen Show (16:9)</PresentationFormat>
  <Paragraphs>62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Work Permit</dc:title>
  <dc:creator>dell</dc:creator>
  <cp:lastModifiedBy>dell</cp:lastModifiedBy>
  <cp:revision>203</cp:revision>
  <dcterms:created xsi:type="dcterms:W3CDTF">2006-08-16T00:00:00Z</dcterms:created>
  <dcterms:modified xsi:type="dcterms:W3CDTF">2025-02-26T11:24:53Z</dcterms:modified>
</cp:coreProperties>
</file>